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85" r:id="rId3"/>
    <p:sldId id="2134804105" r:id="rId4"/>
    <p:sldId id="2134804110" r:id="rId5"/>
    <p:sldId id="2134804109" r:id="rId6"/>
    <p:sldId id="289" r:id="rId7"/>
    <p:sldId id="2134804103" r:id="rId8"/>
    <p:sldId id="2134804107" r:id="rId9"/>
    <p:sldId id="294" r:id="rId10"/>
    <p:sldId id="2134804088" r:id="rId11"/>
    <p:sldId id="297" r:id="rId12"/>
    <p:sldId id="2134804096" r:id="rId13"/>
    <p:sldId id="2134804102" r:id="rId14"/>
    <p:sldId id="295" r:id="rId15"/>
    <p:sldId id="2134804123" r:id="rId16"/>
    <p:sldId id="2134804101" r:id="rId17"/>
    <p:sldId id="300" r:id="rId18"/>
    <p:sldId id="303" r:id="rId19"/>
    <p:sldId id="304" r:id="rId20"/>
    <p:sldId id="306" r:id="rId21"/>
    <p:sldId id="317" r:id="rId22"/>
    <p:sldId id="2134804099" r:id="rId23"/>
    <p:sldId id="2134804100" r:id="rId24"/>
    <p:sldId id="315" r:id="rId25"/>
    <p:sldId id="2134804104" r:id="rId26"/>
    <p:sldId id="319" r:id="rId27"/>
    <p:sldId id="318" r:id="rId28"/>
    <p:sldId id="276" r:id="rId29"/>
    <p:sldId id="277" r:id="rId30"/>
    <p:sldId id="321" r:id="rId31"/>
    <p:sldId id="2134804124" r:id="rId32"/>
    <p:sldId id="2134804125" r:id="rId33"/>
    <p:sldId id="2134804126"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A00"/>
    <a:srgbClr val="000000"/>
    <a:srgbClr val="FFFFFF"/>
    <a:srgbClr val="2556B3"/>
    <a:srgbClr val="FF9A06"/>
    <a:srgbClr val="317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92"/>
    <p:restoredTop sz="93973"/>
  </p:normalViewPr>
  <p:slideViewPr>
    <p:cSldViewPr snapToGrid="0">
      <p:cViewPr varScale="1">
        <p:scale>
          <a:sx n="65" d="100"/>
          <a:sy n="65" d="100"/>
        </p:scale>
        <p:origin x="272" y="608"/>
      </p:cViewPr>
      <p:guideLst/>
    </p:cSldViewPr>
  </p:slideViewPr>
  <p:notesTextViewPr>
    <p:cViewPr>
      <p:scale>
        <a:sx n="1" d="1"/>
        <a:sy n="1" d="1"/>
      </p:scale>
      <p:origin x="0" y="0"/>
    </p:cViewPr>
  </p:notesTextViewPr>
  <p:notesViewPr>
    <p:cSldViewPr snapToGrid="0">
      <p:cViewPr varScale="1">
        <p:scale>
          <a:sx n="170" d="100"/>
          <a:sy n="170" d="100"/>
        </p:scale>
        <p:origin x="5376"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6363600000000004E-2"/>
          <c:y val="3.6337599999999998E-2"/>
          <c:w val="0.91863600000000001"/>
          <c:h val="0.76333899999999999"/>
        </c:manualLayout>
      </c:layout>
      <c:barChart>
        <c:barDir val="col"/>
        <c:grouping val="clustered"/>
        <c:varyColors val="0"/>
        <c:ser>
          <c:idx val="1"/>
          <c:order val="0"/>
          <c:tx>
            <c:strRef>
              <c:f>Sheet1!$A$3</c:f>
              <c:strCache>
                <c:ptCount val="1"/>
                <c:pt idx="0">
                  <c:v>Pull Requests</c:v>
                </c:pt>
              </c:strCache>
            </c:strRef>
          </c:tx>
          <c:spPr>
            <a:solidFill>
              <a:srgbClr val="EBECEC"/>
            </a:solidFill>
            <a:ln w="12700" cap="flat">
              <a:noFill/>
              <a:miter lim="400000"/>
            </a:ln>
            <a:effectLst/>
          </c:spPr>
          <c:invertIfNegative val="0"/>
          <c:cat>
            <c:strRef>
              <c:f>Sheet1!$B$1:$F$1</c:f>
              <c:strCache>
                <c:ptCount val="5"/>
                <c:pt idx="0">
                  <c:v>2020 Oct</c:v>
                </c:pt>
                <c:pt idx="1">
                  <c:v>2021 Apr</c:v>
                </c:pt>
                <c:pt idx="2">
                  <c:v>2021 Oct</c:v>
                </c:pt>
                <c:pt idx="3">
                  <c:v>2022 Apr</c:v>
                </c:pt>
                <c:pt idx="4">
                  <c:v>2022 Oct</c:v>
                </c:pt>
              </c:strCache>
            </c:strRef>
          </c:cat>
          <c:val>
            <c:numRef>
              <c:f>Sheet1!$B$3:$F$3</c:f>
              <c:numCache>
                <c:formatCode>General</c:formatCode>
                <c:ptCount val="5"/>
                <c:pt idx="0">
                  <c:v>229</c:v>
                </c:pt>
                <c:pt idx="1">
                  <c:v>918</c:v>
                </c:pt>
                <c:pt idx="2">
                  <c:v>1427</c:v>
                </c:pt>
                <c:pt idx="3">
                  <c:v>2222</c:v>
                </c:pt>
                <c:pt idx="4">
                  <c:v>2862</c:v>
                </c:pt>
              </c:numCache>
            </c:numRef>
          </c:val>
          <c:extLst>
            <c:ext xmlns:c16="http://schemas.microsoft.com/office/drawing/2014/chart" uri="{C3380CC4-5D6E-409C-BE32-E72D297353CC}">
              <c16:uniqueId val="{00000000-4951-8242-AE84-6F69D29516D4}"/>
            </c:ext>
          </c:extLst>
        </c:ser>
        <c:dLbls>
          <c:showLegendKey val="0"/>
          <c:showVal val="0"/>
          <c:showCatName val="0"/>
          <c:showSerName val="0"/>
          <c:showPercent val="0"/>
          <c:showBubbleSize val="0"/>
        </c:dLbls>
        <c:gapWidth val="40"/>
        <c:overlap val="-10"/>
        <c:axId val="2094734552"/>
        <c:axId val="2094734553"/>
      </c:barChart>
      <c:lineChart>
        <c:grouping val="standard"/>
        <c:varyColors val="0"/>
        <c:ser>
          <c:idx val="0"/>
          <c:order val="1"/>
          <c:tx>
            <c:strRef>
              <c:f>Sheet1!$A$2</c:f>
              <c:strCache>
                <c:ptCount val="1"/>
                <c:pt idx="0">
                  <c:v>Stars</c:v>
                </c:pt>
              </c:strCache>
            </c:strRef>
          </c:tx>
          <c:spPr>
            <a:ln w="76200" cap="flat">
              <a:solidFill>
                <a:srgbClr val="373D41"/>
              </a:solidFill>
              <a:prstDash val="solid"/>
              <a:miter lim="400000"/>
            </a:ln>
            <a:effectLst/>
          </c:spPr>
          <c:marker>
            <c:symbol val="circle"/>
            <c:size val="14"/>
            <c:spPr>
              <a:solidFill>
                <a:srgbClr val="FFFFFF"/>
              </a:solidFill>
              <a:ln w="76200" cap="flat">
                <a:solidFill>
                  <a:srgbClr val="373D41"/>
                </a:solidFill>
                <a:prstDash val="solid"/>
                <a:miter lim="400000"/>
              </a:ln>
              <a:effectLst/>
            </c:spPr>
          </c:marker>
          <c:cat>
            <c:strRef>
              <c:f>Sheet1!$B$1:$F$1</c:f>
              <c:strCache>
                <c:ptCount val="5"/>
                <c:pt idx="0">
                  <c:v>2020 Oct</c:v>
                </c:pt>
                <c:pt idx="1">
                  <c:v>2021 Apr</c:v>
                </c:pt>
                <c:pt idx="2">
                  <c:v>2021 Oct</c:v>
                </c:pt>
                <c:pt idx="3">
                  <c:v>2022 Apr</c:v>
                </c:pt>
                <c:pt idx="4">
                  <c:v>2022 Oct</c:v>
                </c:pt>
              </c:strCache>
            </c:strRef>
          </c:cat>
          <c:val>
            <c:numRef>
              <c:f>Sheet1!$B$2:$F$2</c:f>
              <c:numCache>
                <c:formatCode>General</c:formatCode>
                <c:ptCount val="5"/>
                <c:pt idx="0">
                  <c:v>139</c:v>
                </c:pt>
                <c:pt idx="1">
                  <c:v>1970</c:v>
                </c:pt>
                <c:pt idx="2">
                  <c:v>2686</c:v>
                </c:pt>
                <c:pt idx="3">
                  <c:v>3838</c:v>
                </c:pt>
                <c:pt idx="4">
                  <c:v>4333</c:v>
                </c:pt>
              </c:numCache>
            </c:numRef>
          </c:val>
          <c:smooth val="0"/>
          <c:extLst>
            <c:ext xmlns:c16="http://schemas.microsoft.com/office/drawing/2014/chart" uri="{C3380CC4-5D6E-409C-BE32-E72D297353CC}">
              <c16:uniqueId val="{00000001-4951-8242-AE84-6F69D29516D4}"/>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200" b="0" i="0" u="none" strike="noStrike">
                <a:solidFill>
                  <a:srgbClr val="606060"/>
                </a:solidFill>
                <a:latin typeface="Univers LT Std 57 Condensed"/>
              </a:defRPr>
            </a:pPr>
            <a:endParaRPr lang="en-CN"/>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400" b="0" i="0" u="none" strike="noStrike">
                <a:solidFill>
                  <a:srgbClr val="606060"/>
                </a:solidFill>
                <a:latin typeface="Univers LT Std 47 Light Condens"/>
              </a:defRPr>
            </a:pPr>
            <a:endParaRPr lang="en-CN"/>
          </a:p>
        </c:txPr>
        <c:crossAx val="2094734552"/>
        <c:crosses val="autoZero"/>
        <c:crossBetween val="between"/>
        <c:minorUnit val="500"/>
      </c:valAx>
      <c:spPr>
        <a:noFill/>
        <a:ln w="12700" cap="flat">
          <a:noFill/>
          <a:miter lim="400000"/>
        </a:ln>
        <a:effectLst/>
      </c:spPr>
    </c:plotArea>
    <c:legend>
      <c:legendPos val="b"/>
      <c:layout>
        <c:manualLayout>
          <c:xMode val="edge"/>
          <c:yMode val="edge"/>
          <c:x val="0.118477"/>
          <c:y val="0.95116199999999995"/>
          <c:w val="0.75005299999999997"/>
          <c:h val="4.8837600000000002E-2"/>
        </c:manualLayout>
      </c:layout>
      <c:overlay val="1"/>
      <c:spPr>
        <a:noFill/>
        <a:ln w="12700" cap="flat">
          <a:noFill/>
          <a:miter lim="400000"/>
        </a:ln>
        <a:effectLst/>
      </c:spPr>
      <c:txPr>
        <a:bodyPr rot="0"/>
        <a:lstStyle/>
        <a:p>
          <a:pPr>
            <a:defRPr sz="2200" b="0" i="0" u="none" strike="noStrike">
              <a:solidFill>
                <a:srgbClr val="73777A"/>
              </a:solidFill>
              <a:latin typeface="Univers LT Std 57 Condensed"/>
            </a:defRPr>
          </a:pPr>
          <a:endParaRPr lang="en-CN"/>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1143000" y="685800"/>
            <a:ext cx="4572000" cy="3429000"/>
          </a:xfrm>
          <a:prstGeom prst="rect">
            <a:avLst/>
          </a:prstGeom>
        </p:spPr>
        <p:txBody>
          <a:bodyPr/>
          <a:lstStyle/>
          <a:p>
            <a:endParaRPr/>
          </a:p>
        </p:txBody>
      </p:sp>
      <p:sp>
        <p:nvSpPr>
          <p:cNvPr id="124" name="Shape 1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164745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这里可以统一归类到</a:t>
            </a:r>
            <a:r>
              <a:rPr lang="zh-CN" altLang="en-US" dirty="0"/>
              <a:t> </a:t>
            </a:r>
            <a:r>
              <a:rPr lang="en-US" altLang="zh-CN" dirty="0"/>
              <a:t>day-2</a:t>
            </a:r>
            <a:r>
              <a:rPr lang="zh-CN" altLang="en-US" dirty="0"/>
              <a:t> </a:t>
            </a:r>
            <a:r>
              <a:rPr lang="en-US" altLang="zh-CN" dirty="0"/>
              <a:t>management</a:t>
            </a:r>
            <a:endParaRPr lang="en-CN" dirty="0"/>
          </a:p>
        </p:txBody>
      </p:sp>
    </p:spTree>
    <p:extLst>
      <p:ext uri="{BB962C8B-B14F-4D97-AF65-F5344CB8AC3E}">
        <p14:creationId xmlns:p14="http://schemas.microsoft.com/office/powerpoint/2010/main" val="1987628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773405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117692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033224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00406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可以加一个</a:t>
            </a:r>
            <a:r>
              <a:rPr lang="zh-CN" altLang="en-US" dirty="0"/>
              <a:t> </a:t>
            </a:r>
            <a:r>
              <a:rPr lang="en-US" altLang="zh-CN" dirty="0" err="1"/>
              <a:t>adoptors</a:t>
            </a:r>
            <a:r>
              <a:rPr lang="zh-CN" altLang="en-US" dirty="0"/>
              <a:t> 的链接</a:t>
            </a:r>
            <a:endParaRPr lang="en-CN" dirty="0"/>
          </a:p>
        </p:txBody>
      </p:sp>
    </p:spTree>
    <p:extLst>
      <p:ext uri="{BB962C8B-B14F-4D97-AF65-F5344CB8AC3E}">
        <p14:creationId xmlns:p14="http://schemas.microsoft.com/office/powerpoint/2010/main" val="2508905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t>
            </a:r>
            <a:r>
              <a:rPr lang="en-CN" dirty="0"/>
              <a:t>ommunity</a:t>
            </a:r>
            <a:r>
              <a:rPr lang="zh-CN" altLang="en-US" dirty="0"/>
              <a:t> 链接，加上欢迎加入</a:t>
            </a:r>
            <a:endParaRPr lang="en-CN" dirty="0"/>
          </a:p>
        </p:txBody>
      </p:sp>
    </p:spTree>
    <p:extLst>
      <p:ext uri="{BB962C8B-B14F-4D97-AF65-F5344CB8AC3E}">
        <p14:creationId xmlns:p14="http://schemas.microsoft.com/office/powerpoint/2010/main" val="322979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Overview</a:t>
            </a:r>
          </a:p>
        </p:txBody>
      </p:sp>
    </p:spTree>
    <p:extLst>
      <p:ext uri="{BB962C8B-B14F-4D97-AF65-F5344CB8AC3E}">
        <p14:creationId xmlns:p14="http://schemas.microsoft.com/office/powerpoint/2010/main" val="208107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Day</a:t>
            </a:r>
            <a:r>
              <a:rPr lang="zh-CN" altLang="en-US" dirty="0"/>
              <a:t> </a:t>
            </a:r>
            <a:r>
              <a:rPr lang="en-US" altLang="zh-CN" dirty="0"/>
              <a:t>1</a:t>
            </a:r>
            <a:r>
              <a:rPr lang="zh-CN" altLang="en-US" dirty="0"/>
              <a:t> </a:t>
            </a:r>
            <a:r>
              <a:rPr lang="en-US" altLang="zh-CN" dirty="0"/>
              <a:t>App</a:t>
            </a:r>
            <a:r>
              <a:rPr lang="zh-CN" altLang="en-US" dirty="0"/>
              <a:t> </a:t>
            </a:r>
            <a:r>
              <a:rPr lang="en-US" altLang="zh-CN" dirty="0"/>
              <a:t>Delivery</a:t>
            </a:r>
            <a:endParaRPr lang="en-CN" dirty="0"/>
          </a:p>
        </p:txBody>
      </p:sp>
    </p:spTree>
    <p:extLst>
      <p:ext uri="{BB962C8B-B14F-4D97-AF65-F5344CB8AC3E}">
        <p14:creationId xmlns:p14="http://schemas.microsoft.com/office/powerpoint/2010/main" val="84215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Day</a:t>
            </a:r>
            <a:r>
              <a:rPr lang="zh-CN" altLang="en-US" dirty="0"/>
              <a:t> </a:t>
            </a:r>
            <a:r>
              <a:rPr lang="en-US" altLang="zh-CN" dirty="0"/>
              <a:t>1</a:t>
            </a:r>
            <a:r>
              <a:rPr lang="zh-CN" altLang="en-US" dirty="0"/>
              <a:t> </a:t>
            </a:r>
            <a:r>
              <a:rPr lang="en-US" altLang="zh-CN" dirty="0"/>
              <a:t>App</a:t>
            </a:r>
            <a:r>
              <a:rPr lang="zh-CN" altLang="en-US" dirty="0"/>
              <a:t> </a:t>
            </a:r>
            <a:r>
              <a:rPr lang="en-US" altLang="zh-CN" dirty="0"/>
              <a:t>Delivery</a:t>
            </a:r>
            <a:endParaRPr lang="en-CN" dirty="0"/>
          </a:p>
        </p:txBody>
      </p:sp>
    </p:spTree>
    <p:extLst>
      <p:ext uri="{BB962C8B-B14F-4D97-AF65-F5344CB8AC3E}">
        <p14:creationId xmlns:p14="http://schemas.microsoft.com/office/powerpoint/2010/main" val="1267669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05721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82354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651338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8f290eae2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8f290eae2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203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dirty="0"/>
              <a:t>Overview</a:t>
            </a:r>
          </a:p>
        </p:txBody>
      </p:sp>
    </p:spTree>
    <p:extLst>
      <p:ext uri="{BB962C8B-B14F-4D97-AF65-F5344CB8AC3E}">
        <p14:creationId xmlns:p14="http://schemas.microsoft.com/office/powerpoint/2010/main" val="1042597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与副标题">
    <p:spTree>
      <p:nvGrpSpPr>
        <p:cNvPr id="1" name=""/>
        <p:cNvGrpSpPr/>
        <p:nvPr/>
      </p:nvGrpSpPr>
      <p:grpSpPr>
        <a:xfrm>
          <a:off x="0" y="0"/>
          <a:ext cx="0" cy="0"/>
          <a:chOff x="0" y="0"/>
          <a:chExt cx="0" cy="0"/>
        </a:xfrm>
      </p:grpSpPr>
      <p:pic>
        <p:nvPicPr>
          <p:cNvPr id="6" name="英文logo.png" descr="英文logo.png">
            <a:extLst>
              <a:ext uri="{FF2B5EF4-FFF2-40B4-BE49-F238E27FC236}">
                <a16:creationId xmlns:a16="http://schemas.microsoft.com/office/drawing/2014/main" id="{C71CD7DD-040A-A104-CF51-A0BD733DEAA9}"/>
              </a:ext>
            </a:extLst>
          </p:cNvPr>
          <p:cNvPicPr>
            <a:picLocks noChangeAspect="1"/>
          </p:cNvPicPr>
          <p:nvPr userDrawn="1"/>
        </p:nvPicPr>
        <p:blipFill>
          <a:blip r:embed="rId2"/>
          <a:stretch>
            <a:fillRect/>
          </a:stretch>
        </p:blipFill>
        <p:spPr>
          <a:xfrm>
            <a:off x="20314029" y="701766"/>
            <a:ext cx="3241827" cy="410767"/>
          </a:xfrm>
          <a:prstGeom prst="rect">
            <a:avLst/>
          </a:prstGeom>
          <a:ln w="12700">
            <a:miter lim="400000"/>
          </a:ln>
        </p:spPr>
      </p:pic>
      <p:sp>
        <p:nvSpPr>
          <p:cNvPr id="7" name="幻灯片编号">
            <a:extLst>
              <a:ext uri="{FF2B5EF4-FFF2-40B4-BE49-F238E27FC236}">
                <a16:creationId xmlns:a16="http://schemas.microsoft.com/office/drawing/2014/main" id="{1521D501-0AE3-4292-2DB5-EE4143A7AD3B}"/>
              </a:ext>
            </a:extLst>
          </p:cNvPr>
          <p:cNvSpPr txBox="1">
            <a:spLocks noGrp="1"/>
          </p:cNvSpPr>
          <p:nvPr>
            <p:ph type="sldNum" sz="quarter" idx="2"/>
          </p:nvPr>
        </p:nvSpPr>
        <p:spPr>
          <a:xfrm>
            <a:off x="11970579" y="13088883"/>
            <a:ext cx="439180" cy="436761"/>
          </a:xfrm>
          <a:prstGeom prst="rect">
            <a:avLst/>
          </a:prstGeom>
        </p:spPr>
        <p:txBody>
          <a:bodyPr lIns="57850" tIns="57850" rIns="57850" bIns="57850" anchor="t"/>
          <a:lstStyle>
            <a:lvl1pPr algn="ctr" defTabSz="940443">
              <a:defRPr sz="2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8"/>
          <p:cNvPicPr preferRelativeResize="0"/>
          <p:nvPr/>
        </p:nvPicPr>
        <p:blipFill rotWithShape="1">
          <a:blip r:embed="rId2"/>
          <a:srcRect/>
          <a:stretch>
            <a:fillRect/>
          </a:stretch>
        </p:blipFill>
        <p:spPr>
          <a:xfrm>
            <a:off x="21688710" y="139148"/>
            <a:ext cx="2006176" cy="1768156"/>
          </a:xfrm>
          <a:prstGeom prst="rect">
            <a:avLst/>
          </a:prstGeom>
          <a:noFill/>
          <a:ln>
            <a:noFill/>
          </a:ln>
        </p:spPr>
      </p:pic>
      <p:pic>
        <p:nvPicPr>
          <p:cNvPr id="2" name="英文logo.png" descr="英文logo.png">
            <a:extLst>
              <a:ext uri="{FF2B5EF4-FFF2-40B4-BE49-F238E27FC236}">
                <a16:creationId xmlns:a16="http://schemas.microsoft.com/office/drawing/2014/main" id="{E1C0D24B-EF8B-C0FB-7AE2-C80AC17C0314}"/>
              </a:ext>
            </a:extLst>
          </p:cNvPr>
          <p:cNvPicPr>
            <a:picLocks noChangeAspect="1"/>
          </p:cNvPicPr>
          <p:nvPr userDrawn="1"/>
        </p:nvPicPr>
        <p:blipFill>
          <a:blip r:embed="rId3"/>
          <a:stretch>
            <a:fillRect/>
          </a:stretch>
        </p:blipFill>
        <p:spPr>
          <a:xfrm>
            <a:off x="20314029" y="701766"/>
            <a:ext cx="3241827" cy="410767"/>
          </a:xfrm>
          <a:prstGeom prst="rect">
            <a:avLst/>
          </a:prstGeom>
          <a:ln w="12700">
            <a:miter lim="400000"/>
          </a:ln>
        </p:spPr>
      </p:pic>
    </p:spTree>
    <p:extLst>
      <p:ext uri="{BB962C8B-B14F-4D97-AF65-F5344CB8AC3E}">
        <p14:creationId xmlns:p14="http://schemas.microsoft.com/office/powerpoint/2010/main" val="40799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 - 居中">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367ABC-6B98-70FB-F9BE-CE4527810D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6" name="Graphic 2" descr="Graphic 2">
            <a:extLst>
              <a:ext uri="{FF2B5EF4-FFF2-40B4-BE49-F238E27FC236}">
                <a16:creationId xmlns:a16="http://schemas.microsoft.com/office/drawing/2014/main" id="{F39E8D56-C292-84CA-26B7-01D448865CA0}"/>
              </a:ext>
            </a:extLst>
          </p:cNvPr>
          <p:cNvPicPr>
            <a:picLocks noChangeAspect="1"/>
          </p:cNvPicPr>
          <p:nvPr userDrawn="1"/>
        </p:nvPicPr>
        <p:blipFill>
          <a:blip r:embed="rId3"/>
          <a:srcRect r="77793"/>
          <a:stretch>
            <a:fillRect/>
          </a:stretch>
        </p:blipFill>
        <p:spPr>
          <a:xfrm>
            <a:off x="20250234" y="701731"/>
            <a:ext cx="3365741" cy="410802"/>
          </a:xfrm>
          <a:prstGeom prst="rect">
            <a:avLst/>
          </a:prstGeom>
          <a:ln w="12700">
            <a:miter lim="400000"/>
          </a:ln>
        </p:spPr>
      </p:pic>
      <p:sp>
        <p:nvSpPr>
          <p:cNvPr id="7" name="幻灯片编号">
            <a:extLst>
              <a:ext uri="{FF2B5EF4-FFF2-40B4-BE49-F238E27FC236}">
                <a16:creationId xmlns:a16="http://schemas.microsoft.com/office/drawing/2014/main" id="{4593CB00-B150-4F56-53D5-8CAAF98BD2BC}"/>
              </a:ext>
            </a:extLst>
          </p:cNvPr>
          <p:cNvSpPr txBox="1">
            <a:spLocks noGrp="1"/>
          </p:cNvSpPr>
          <p:nvPr>
            <p:ph type="sldNum" sz="quarter" idx="2"/>
          </p:nvPr>
        </p:nvSpPr>
        <p:spPr>
          <a:xfrm>
            <a:off x="11970579" y="13088883"/>
            <a:ext cx="439180" cy="436761"/>
          </a:xfrm>
          <a:prstGeom prst="rect">
            <a:avLst/>
          </a:prstGeom>
        </p:spPr>
        <p:txBody>
          <a:bodyPr lIns="57850" tIns="57850" rIns="57850" bIns="57850" anchor="t"/>
          <a:lstStyle>
            <a:lvl1pPr algn="ctr" defTabSz="940443">
              <a:defRPr sz="2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1651000" y="1104900"/>
            <a:ext cx="10223500" cy="56134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1689100" y="1778000"/>
            <a:ext cx="21005800"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r>
              <a:t>–Johnny Appleseed</a:t>
            </a:r>
          </a:p>
        </p:txBody>
      </p:sp>
      <p:sp>
        <p:nvSpPr>
          <p:cNvPr id="94" name="“在此键入引文。”"/>
          <p:cNvSpPr txBox="1">
            <a:spLocks noGrp="1"/>
          </p:cNvSpPr>
          <p:nvPr>
            <p:ph type="body" sz="quarter" idx="14"/>
          </p:nvPr>
        </p:nvSpPr>
        <p:spPr>
          <a:xfrm>
            <a:off x="2387600" y="5975349"/>
            <a:ext cx="19621500" cy="1028701"/>
          </a:xfrm>
          <a:prstGeom prst="rect">
            <a:avLst/>
          </a:prstGeom>
        </p:spPr>
        <p:txBody>
          <a:bodyPr>
            <a:spAutoFit/>
          </a:bodyPr>
          <a:lstStyle>
            <a:lvl1pPr marL="0" indent="0" algn="ctr">
              <a:spcBef>
                <a:spcPts val="0"/>
              </a:spcBef>
              <a:buSzTx/>
              <a:buNone/>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9.png"/><Relationship Id="rId10" Type="http://schemas.openxmlformats.org/officeDocument/2006/relationships/image" Target="../media/image10.png"/><Relationship Id="rId4" Type="http://schemas.openxmlformats.org/officeDocument/2006/relationships/image" Target="../media/image48.png"/><Relationship Id="rId9" Type="http://schemas.openxmlformats.org/officeDocument/2006/relationships/image" Target="../media/image9.jp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1.png"/><Relationship Id="rId18" Type="http://schemas.openxmlformats.org/officeDocument/2006/relationships/image" Target="../media/image60.pn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20.tiff"/><Relationship Id="rId17" Type="http://schemas.openxmlformats.org/officeDocument/2006/relationships/image" Target="../media/image59.png"/><Relationship Id="rId2" Type="http://schemas.openxmlformats.org/officeDocument/2006/relationships/image" Target="../media/image50.png"/><Relationship Id="rId16"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15.png"/><Relationship Id="rId5" Type="http://schemas.openxmlformats.org/officeDocument/2006/relationships/image" Target="../media/image53.png"/><Relationship Id="rId15" Type="http://schemas.openxmlformats.org/officeDocument/2006/relationships/image" Target="../media/image57.png"/><Relationship Id="rId10" Type="http://schemas.openxmlformats.org/officeDocument/2006/relationships/image" Target="../media/image56.svg"/><Relationship Id="rId19" Type="http://schemas.openxmlformats.org/officeDocument/2006/relationships/hyperlink" Target="https://github.com/kubevela/catalog" TargetMode="External"/><Relationship Id="rId4" Type="http://schemas.openxmlformats.org/officeDocument/2006/relationships/image" Target="../media/image52.png"/><Relationship Id="rId9" Type="http://schemas.openxmlformats.org/officeDocument/2006/relationships/image" Target="../media/image55.png"/><Relationship Id="rId1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66.jpeg"/><Relationship Id="rId3" Type="http://schemas.openxmlformats.org/officeDocument/2006/relationships/image" Target="../media/image62.png"/><Relationship Id="rId7" Type="http://schemas.openxmlformats.org/officeDocument/2006/relationships/image" Target="../media/image6.png"/><Relationship Id="rId12"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10.png"/><Relationship Id="rId5" Type="http://schemas.openxmlformats.org/officeDocument/2006/relationships/image" Target="../media/image64.png"/><Relationship Id="rId15" Type="http://schemas.openxmlformats.org/officeDocument/2006/relationships/image" Target="../media/image68.png"/><Relationship Id="rId10" Type="http://schemas.openxmlformats.org/officeDocument/2006/relationships/image" Target="../media/image9.jpg"/><Relationship Id="rId4" Type="http://schemas.openxmlformats.org/officeDocument/2006/relationships/image" Target="../media/image63.png"/><Relationship Id="rId9" Type="http://schemas.openxmlformats.org/officeDocument/2006/relationships/image" Target="../media/image8.png"/><Relationship Id="rId14"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18" Type="http://schemas.openxmlformats.org/officeDocument/2006/relationships/image" Target="../media/image84.png"/><Relationship Id="rId26" Type="http://schemas.openxmlformats.org/officeDocument/2006/relationships/image" Target="../media/image92.png"/><Relationship Id="rId3" Type="http://schemas.openxmlformats.org/officeDocument/2006/relationships/image" Target="../media/image75.png"/><Relationship Id="rId21" Type="http://schemas.openxmlformats.org/officeDocument/2006/relationships/image" Target="../media/image87.png"/><Relationship Id="rId7" Type="http://schemas.openxmlformats.org/officeDocument/2006/relationships/image" Target="../media/image14.jpg"/><Relationship Id="rId12" Type="http://schemas.openxmlformats.org/officeDocument/2006/relationships/image" Target="../media/image80.pn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9.xml"/><Relationship Id="rId16" Type="http://schemas.openxmlformats.org/officeDocument/2006/relationships/image" Target="../media/image12.png"/><Relationship Id="rId20"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image" Target="../media/image79.png"/><Relationship Id="rId24" Type="http://schemas.openxmlformats.org/officeDocument/2006/relationships/image" Target="../media/image90.png"/><Relationship Id="rId5" Type="http://schemas.openxmlformats.org/officeDocument/2006/relationships/image" Target="../media/image13.png"/><Relationship Id="rId15" Type="http://schemas.openxmlformats.org/officeDocument/2006/relationships/image" Target="../media/image11.png"/><Relationship Id="rId23" Type="http://schemas.openxmlformats.org/officeDocument/2006/relationships/image" Target="../media/image89.png"/><Relationship Id="rId10" Type="http://schemas.openxmlformats.org/officeDocument/2006/relationships/image" Target="../media/image6.png"/><Relationship Id="rId19" Type="http://schemas.openxmlformats.org/officeDocument/2006/relationships/image" Target="../media/image85.png"/><Relationship Id="rId4" Type="http://schemas.openxmlformats.org/officeDocument/2006/relationships/image" Target="../media/image38.png"/><Relationship Id="rId9" Type="http://schemas.openxmlformats.org/officeDocument/2006/relationships/image" Target="../media/image78.png"/><Relationship Id="rId14" Type="http://schemas.openxmlformats.org/officeDocument/2006/relationships/image" Target="../media/image82.png"/><Relationship Id="rId22" Type="http://schemas.openxmlformats.org/officeDocument/2006/relationships/image" Target="../media/image88.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hyperlink" Target="https://kubevela.io/blog/2021/10/10/kubevela-gitops"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jpe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tiff"/><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6.gif"/><Relationship Id="rId5" Type="http://schemas.openxmlformats.org/officeDocument/2006/relationships/image" Target="../media/image95.jpe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7.gif"/><Relationship Id="rId5" Type="http://schemas.openxmlformats.org/officeDocument/2006/relationships/image" Target="../media/image95.jpe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5.jpe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1.xml"/><Relationship Id="rId5" Type="http://schemas.openxmlformats.org/officeDocument/2006/relationships/image" Target="../media/image103.jpg"/><Relationship Id="rId4" Type="http://schemas.openxmlformats.org/officeDocument/2006/relationships/image" Target="../media/image102.jpg"/></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github.com/kubevela/" TargetMode="External"/><Relationship Id="rId7"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05.png"/><Relationship Id="rId11" Type="http://schemas.openxmlformats.org/officeDocument/2006/relationships/image" Target="../media/image82.png"/><Relationship Id="rId5" Type="http://schemas.openxmlformats.org/officeDocument/2006/relationships/image" Target="../media/image104.png"/><Relationship Id="rId10" Type="http://schemas.openxmlformats.org/officeDocument/2006/relationships/image" Target="../media/image79.png"/><Relationship Id="rId4" Type="http://schemas.openxmlformats.org/officeDocument/2006/relationships/image" Target="../media/image15.png"/><Relationship Id="rId9"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hyperlink" Target="https://github.com/kubevela/community/blob/main/ADOPTERS.md"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github.com/kubevela/communit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thenewstack.io/how-intuits-platform-engineering-team-chose-an-app-definitio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hyperlink" Target="http://www.ccsa.org.cn/standardDetail?standardNum=YD%2FT%204046-2022" TargetMode="External"/><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6.tiff"/><Relationship Id="rId5" Type="http://schemas.openxmlformats.org/officeDocument/2006/relationships/image" Target="../media/image115.tiff"/><Relationship Id="rId4" Type="http://schemas.openxmlformats.org/officeDocument/2006/relationships/image" Target="../media/image1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95.jpeg"/><Relationship Id="rId5" Type="http://schemas.openxmlformats.org/officeDocument/2006/relationships/image" Target="../media/image16.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1.svg"/></Relationships>
</file>

<file path=ppt/slides/_rels/slide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oam.dev/"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8" name="Alibaba Cloud PPT Headline"/>
          <p:cNvSpPr txBox="1"/>
          <p:nvPr/>
        </p:nvSpPr>
        <p:spPr>
          <a:xfrm>
            <a:off x="2138780" y="5266889"/>
            <a:ext cx="20106466" cy="175721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20000"/>
              </a:lnSpc>
              <a:defRPr sz="10000" spc="200">
                <a:solidFill>
                  <a:srgbClr val="FFFFFF"/>
                </a:solidFill>
                <a:latin typeface="Univers LT Std 57 Condensed"/>
                <a:ea typeface="Univers LT Std 57 Condensed"/>
                <a:cs typeface="Univers LT Std 57 Condensed"/>
                <a:sym typeface="Univers LT Std 57 Condensed"/>
              </a:defRPr>
            </a:lvl1pPr>
          </a:lstStyle>
          <a:p>
            <a:r>
              <a:rPr lang="en-CN" sz="9600" dirty="0"/>
              <a:t>KubeVela</a:t>
            </a:r>
            <a:r>
              <a:rPr lang="en-CN" sz="6000" dirty="0"/>
              <a:t>: Make shipping applications more enjoyable</a:t>
            </a:r>
            <a:endParaRPr sz="6000" dirty="0"/>
          </a:p>
        </p:txBody>
      </p:sp>
      <p:sp>
        <p:nvSpPr>
          <p:cNvPr id="129" name="Signature and Data"/>
          <p:cNvSpPr txBox="1"/>
          <p:nvPr/>
        </p:nvSpPr>
        <p:spPr>
          <a:xfrm>
            <a:off x="18845020" y="8204532"/>
            <a:ext cx="3400226" cy="11613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20000"/>
              </a:lnSpc>
              <a:defRPr sz="4000" spc="79">
                <a:solidFill>
                  <a:srgbClr val="FFFFFF"/>
                </a:solidFill>
                <a:latin typeface="Univers LT Std 47 Light Condens"/>
                <a:ea typeface="Univers LT Std 47 Light Condens"/>
                <a:cs typeface="Univers LT Std 47 Light Condens"/>
                <a:sym typeface="Univers LT Std 47 Light Condens"/>
              </a:defRPr>
            </a:lvl1pPr>
          </a:lstStyle>
          <a:p>
            <a:pPr>
              <a:lnSpc>
                <a:spcPct val="200000"/>
              </a:lnSpc>
            </a:pPr>
            <a:r>
              <a:rPr lang="en-US" dirty="0" err="1"/>
              <a:t>KubeVela</a:t>
            </a:r>
            <a:r>
              <a:rPr lang="en-US" dirty="0"/>
              <a:t> team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 name="Rectangle 1">
            <a:extLst>
              <a:ext uri="{FF2B5EF4-FFF2-40B4-BE49-F238E27FC236}">
                <a16:creationId xmlns:a16="http://schemas.microsoft.com/office/drawing/2014/main" id="{93856FB0-8EEF-9741-51EA-D7B9956CE073}"/>
              </a:ext>
            </a:extLst>
          </p:cNvPr>
          <p:cNvSpPr/>
          <p:nvPr/>
        </p:nvSpPr>
        <p:spPr>
          <a:xfrm>
            <a:off x="17966696" y="10755842"/>
            <a:ext cx="5678052" cy="214192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800"/>
          </a:p>
        </p:txBody>
      </p:sp>
      <p:sp>
        <p:nvSpPr>
          <p:cNvPr id="6" name="Rectangle 5">
            <a:extLst>
              <a:ext uri="{FF2B5EF4-FFF2-40B4-BE49-F238E27FC236}">
                <a16:creationId xmlns:a16="http://schemas.microsoft.com/office/drawing/2014/main" id="{C31E9610-4D4B-EC49-8AD7-BF0AE2F0D03D}"/>
              </a:ext>
            </a:extLst>
          </p:cNvPr>
          <p:cNvSpPr/>
          <p:nvPr/>
        </p:nvSpPr>
        <p:spPr>
          <a:xfrm>
            <a:off x="16235894" y="4338037"/>
            <a:ext cx="6684096" cy="57421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800"/>
          </a:p>
        </p:txBody>
      </p:sp>
      <p:sp>
        <p:nvSpPr>
          <p:cNvPr id="211" name="Google Shape;211;p23"/>
          <p:cNvSpPr/>
          <p:nvPr/>
        </p:nvSpPr>
        <p:spPr>
          <a:xfrm>
            <a:off x="9245217" y="7365148"/>
            <a:ext cx="3798934" cy="1807076"/>
          </a:xfrm>
          <a:prstGeom prst="rect">
            <a:avLst/>
          </a:prstGeom>
          <a:noFill/>
          <a:ln w="9525" cap="flat" cmpd="sng">
            <a:solidFill>
              <a:srgbClr val="595959"/>
            </a:solidFill>
            <a:prstDash val="dot"/>
            <a:round/>
            <a:headEnd type="none" w="sm" len="sm"/>
            <a:tailEnd type="none" w="sm" len="sm"/>
          </a:ln>
        </p:spPr>
        <p:txBody>
          <a:bodyPr spcFirstLastPara="1" wrap="square" lIns="182854" tIns="182854" rIns="182854" bIns="182854" anchor="t" anchorCtr="0">
            <a:noAutofit/>
          </a:bodyPr>
          <a:lstStyle/>
          <a:p>
            <a:pPr algn="ctr"/>
            <a:r>
              <a:rPr lang="en" sz="1600"/>
              <a:t>Application</a:t>
            </a:r>
            <a:endParaRPr sz="1600"/>
          </a:p>
        </p:txBody>
      </p:sp>
      <p:sp>
        <p:nvSpPr>
          <p:cNvPr id="212" name="Google Shape;212;p23"/>
          <p:cNvSpPr txBox="1"/>
          <p:nvPr/>
        </p:nvSpPr>
        <p:spPr>
          <a:xfrm>
            <a:off x="2214009" y="4812076"/>
            <a:ext cx="2903798" cy="687152"/>
          </a:xfrm>
          <a:prstGeom prst="rect">
            <a:avLst/>
          </a:prstGeom>
          <a:noFill/>
          <a:ln>
            <a:noFill/>
          </a:ln>
        </p:spPr>
        <p:txBody>
          <a:bodyPr spcFirstLastPara="1" wrap="square" lIns="182854" tIns="182854" rIns="182854" bIns="182854" anchor="ctr" anchorCtr="0">
            <a:noAutofit/>
          </a:bodyPr>
          <a:lstStyle/>
          <a:p>
            <a:pPr algn="ctr"/>
            <a:r>
              <a:rPr lang="en" sz="2934" dirty="0">
                <a:solidFill>
                  <a:srgbClr val="EB5600"/>
                </a:solidFill>
                <a:latin typeface="Lato"/>
                <a:ea typeface="Lato"/>
                <a:cs typeface="Lato"/>
                <a:sym typeface="Lato"/>
              </a:rPr>
              <a:t>Platform Team</a:t>
            </a:r>
            <a:endParaRPr sz="2934" dirty="0">
              <a:solidFill>
                <a:srgbClr val="EB5600"/>
              </a:solidFill>
              <a:latin typeface="Lato"/>
              <a:ea typeface="Lato"/>
              <a:cs typeface="Lato"/>
              <a:sym typeface="Lato"/>
            </a:endParaRPr>
          </a:p>
        </p:txBody>
      </p:sp>
      <p:sp>
        <p:nvSpPr>
          <p:cNvPr id="213" name="Google Shape;213;p23"/>
          <p:cNvSpPr txBox="1"/>
          <p:nvPr/>
        </p:nvSpPr>
        <p:spPr>
          <a:xfrm>
            <a:off x="10140201" y="4251666"/>
            <a:ext cx="4301546" cy="687152"/>
          </a:xfrm>
          <a:prstGeom prst="rect">
            <a:avLst/>
          </a:prstGeom>
          <a:noFill/>
          <a:ln>
            <a:noFill/>
          </a:ln>
        </p:spPr>
        <p:txBody>
          <a:bodyPr spcFirstLastPara="1" wrap="square" lIns="182854" tIns="182854" rIns="182854" bIns="182854" anchor="ctr" anchorCtr="0">
            <a:noAutofit/>
          </a:bodyPr>
          <a:lstStyle/>
          <a:p>
            <a:r>
              <a:rPr lang="en" sz="1868" dirty="0">
                <a:latin typeface="Lato"/>
                <a:ea typeface="Lato"/>
                <a:cs typeface="Lato"/>
                <a:sym typeface="Lato"/>
              </a:rPr>
              <a:t>Capability</a:t>
            </a:r>
            <a:r>
              <a:rPr lang="zh-CN" altLang="en-US" sz="1868" dirty="0">
                <a:latin typeface="Lato"/>
                <a:ea typeface="Lato"/>
                <a:cs typeface="Lato"/>
                <a:sym typeface="Lato"/>
              </a:rPr>
              <a:t> </a:t>
            </a:r>
            <a:r>
              <a:rPr lang="en-US" altLang="zh-CN" sz="1868" dirty="0">
                <a:latin typeface="Lato"/>
                <a:ea typeface="Lato"/>
                <a:cs typeface="Lato"/>
                <a:sym typeface="Lato"/>
              </a:rPr>
              <a:t>Templates:</a:t>
            </a:r>
            <a:r>
              <a:rPr lang="zh-CN" altLang="en-US" sz="1868" dirty="0">
                <a:latin typeface="Lato"/>
                <a:ea typeface="Lato"/>
                <a:cs typeface="Lato"/>
                <a:sym typeface="Lato"/>
              </a:rPr>
              <a:t> </a:t>
            </a:r>
            <a:r>
              <a:rPr lang="en" sz="1868" dirty="0">
                <a:solidFill>
                  <a:srgbClr val="1A9988"/>
                </a:solidFill>
                <a:latin typeface="Lato"/>
                <a:ea typeface="Lato"/>
                <a:cs typeface="Lato"/>
                <a:sym typeface="Lato"/>
              </a:rPr>
              <a:t>X-Definition</a:t>
            </a:r>
            <a:endParaRPr sz="1868" dirty="0">
              <a:solidFill>
                <a:srgbClr val="1A9988"/>
              </a:solidFill>
              <a:latin typeface="Lato"/>
              <a:ea typeface="Lato"/>
              <a:cs typeface="Lato"/>
              <a:sym typeface="Lato"/>
            </a:endParaRPr>
          </a:p>
        </p:txBody>
      </p:sp>
      <p:sp>
        <p:nvSpPr>
          <p:cNvPr id="214" name="Google Shape;214;p23"/>
          <p:cNvSpPr txBox="1"/>
          <p:nvPr/>
        </p:nvSpPr>
        <p:spPr>
          <a:xfrm>
            <a:off x="2214009" y="8990132"/>
            <a:ext cx="2903798" cy="687152"/>
          </a:xfrm>
          <a:prstGeom prst="rect">
            <a:avLst/>
          </a:prstGeom>
          <a:noFill/>
          <a:ln>
            <a:noFill/>
          </a:ln>
        </p:spPr>
        <p:txBody>
          <a:bodyPr spcFirstLastPara="1" wrap="square" lIns="182854" tIns="182854" rIns="182854" bIns="182854" anchor="ctr" anchorCtr="0">
            <a:noAutofit/>
          </a:bodyPr>
          <a:lstStyle/>
          <a:p>
            <a:pPr algn="ctr"/>
            <a:r>
              <a:rPr lang="en" sz="2934">
                <a:solidFill>
                  <a:srgbClr val="EB5600"/>
                </a:solidFill>
                <a:latin typeface="Lato"/>
                <a:ea typeface="Lato"/>
                <a:cs typeface="Lato"/>
                <a:sym typeface="Lato"/>
              </a:rPr>
              <a:t>End Users</a:t>
            </a:r>
            <a:endParaRPr sz="2934">
              <a:solidFill>
                <a:srgbClr val="EB5600"/>
              </a:solidFill>
              <a:latin typeface="Lato"/>
              <a:ea typeface="Lato"/>
              <a:cs typeface="Lato"/>
              <a:sym typeface="Lato"/>
            </a:endParaRPr>
          </a:p>
        </p:txBody>
      </p:sp>
      <p:sp>
        <p:nvSpPr>
          <p:cNvPr id="215" name="Google Shape;215;p23"/>
          <p:cNvSpPr txBox="1"/>
          <p:nvPr/>
        </p:nvSpPr>
        <p:spPr>
          <a:xfrm>
            <a:off x="5362334" y="9333742"/>
            <a:ext cx="3601348" cy="1544692"/>
          </a:xfrm>
          <a:prstGeom prst="rect">
            <a:avLst/>
          </a:prstGeom>
          <a:noFill/>
          <a:ln>
            <a:noFill/>
          </a:ln>
        </p:spPr>
        <p:txBody>
          <a:bodyPr spcFirstLastPara="1" wrap="square" lIns="182854" tIns="182854" rIns="182854" bIns="182854" anchor="ctr" anchorCtr="0">
            <a:noAutofit/>
          </a:bodyPr>
          <a:lstStyle/>
          <a:p>
            <a:pPr algn="ctr"/>
            <a:r>
              <a:rPr lang="en-US" altLang="zh-CN" sz="1868" dirty="0">
                <a:latin typeface="Lato"/>
                <a:ea typeface="Lato"/>
                <a:cs typeface="Lato"/>
                <a:sym typeface="Lato"/>
              </a:rPr>
              <a:t>Choose</a:t>
            </a:r>
            <a:r>
              <a:rPr lang="zh-CN" altLang="en-US" sz="1868" dirty="0">
                <a:latin typeface="Lato"/>
                <a:ea typeface="Lato"/>
                <a:cs typeface="Lato"/>
                <a:sym typeface="Lato"/>
              </a:rPr>
              <a:t> </a:t>
            </a:r>
            <a:r>
              <a:rPr lang="en-US" altLang="zh-CN" sz="1868" dirty="0">
                <a:latin typeface="Lato"/>
                <a:ea typeface="Lato"/>
                <a:cs typeface="Lato"/>
                <a:sym typeface="Lato"/>
              </a:rPr>
              <a:t>target</a:t>
            </a:r>
            <a:r>
              <a:rPr lang="zh-CN" altLang="en-US" sz="1868" dirty="0">
                <a:latin typeface="Lato"/>
                <a:ea typeface="Lato"/>
                <a:cs typeface="Lato"/>
                <a:sym typeface="Lato"/>
              </a:rPr>
              <a:t> </a:t>
            </a:r>
            <a:r>
              <a:rPr lang="en" sz="1868" i="1" dirty="0">
                <a:solidFill>
                  <a:srgbClr val="1A9988"/>
                </a:solidFill>
                <a:latin typeface="Lato"/>
                <a:ea typeface="Lato"/>
                <a:cs typeface="Lato"/>
                <a:sym typeface="Lato"/>
              </a:rPr>
              <a:t>Environment</a:t>
            </a:r>
            <a:endParaRPr sz="1868" i="1" dirty="0">
              <a:latin typeface="Lato"/>
              <a:ea typeface="Lato"/>
              <a:cs typeface="Lato"/>
              <a:sym typeface="Lato"/>
            </a:endParaRPr>
          </a:p>
        </p:txBody>
      </p:sp>
      <p:sp>
        <p:nvSpPr>
          <p:cNvPr id="216" name="Google Shape;216;p23"/>
          <p:cNvSpPr txBox="1"/>
          <p:nvPr/>
        </p:nvSpPr>
        <p:spPr>
          <a:xfrm>
            <a:off x="10168505" y="5282548"/>
            <a:ext cx="4061770" cy="687152"/>
          </a:xfrm>
          <a:prstGeom prst="rect">
            <a:avLst/>
          </a:prstGeom>
          <a:noFill/>
          <a:ln>
            <a:noFill/>
          </a:ln>
        </p:spPr>
        <p:txBody>
          <a:bodyPr spcFirstLastPara="1" wrap="square" lIns="182854" tIns="182854" rIns="182854" bIns="182854" anchor="ctr" anchorCtr="0">
            <a:noAutofit/>
          </a:bodyPr>
          <a:lstStyle/>
          <a:p>
            <a:r>
              <a:rPr lang="en" sz="1868" dirty="0">
                <a:latin typeface="Lato"/>
                <a:ea typeface="Lato"/>
                <a:cs typeface="Lato"/>
                <a:sym typeface="Lato"/>
              </a:rPr>
              <a:t>Initialize</a:t>
            </a:r>
            <a:r>
              <a:rPr lang="zh-CN" altLang="en-US" sz="1868" dirty="0">
                <a:latin typeface="Lato"/>
                <a:ea typeface="Lato"/>
                <a:cs typeface="Lato"/>
                <a:sym typeface="Lato"/>
              </a:rPr>
              <a:t> </a:t>
            </a:r>
            <a:r>
              <a:rPr lang="en-US" altLang="zh-CN" sz="1868" dirty="0">
                <a:latin typeface="Lato"/>
                <a:ea typeface="Lato"/>
                <a:cs typeface="Lato"/>
                <a:sym typeface="Lato"/>
              </a:rPr>
              <a:t>Environments:</a:t>
            </a:r>
            <a:r>
              <a:rPr lang="zh-CN" altLang="en-US" sz="1868" dirty="0">
                <a:latin typeface="Lato"/>
                <a:ea typeface="Lato"/>
                <a:cs typeface="Lato"/>
                <a:sym typeface="Lato"/>
              </a:rPr>
              <a:t> </a:t>
            </a:r>
            <a:r>
              <a:rPr lang="en" sz="1868" dirty="0">
                <a:solidFill>
                  <a:srgbClr val="1A9988"/>
                </a:solidFill>
                <a:latin typeface="Lato"/>
                <a:ea typeface="Lato"/>
                <a:cs typeface="Lato"/>
                <a:sym typeface="Lato"/>
              </a:rPr>
              <a:t>Addons</a:t>
            </a:r>
            <a:endParaRPr sz="1868" dirty="0">
              <a:solidFill>
                <a:srgbClr val="1A9988"/>
              </a:solidFill>
              <a:latin typeface="Lato"/>
              <a:ea typeface="Lato"/>
              <a:cs typeface="Lato"/>
              <a:sym typeface="Lato"/>
            </a:endParaRPr>
          </a:p>
        </p:txBody>
      </p:sp>
      <p:sp>
        <p:nvSpPr>
          <p:cNvPr id="217" name="Google Shape;217;p23"/>
          <p:cNvSpPr txBox="1"/>
          <p:nvPr/>
        </p:nvSpPr>
        <p:spPr>
          <a:xfrm>
            <a:off x="9560529" y="9333729"/>
            <a:ext cx="3218974" cy="3004590"/>
          </a:xfrm>
          <a:prstGeom prst="rect">
            <a:avLst/>
          </a:prstGeom>
          <a:noFill/>
          <a:ln>
            <a:noFill/>
          </a:ln>
        </p:spPr>
        <p:txBody>
          <a:bodyPr spcFirstLastPara="1" wrap="square" lIns="182854" tIns="182854" rIns="182854" bIns="182854" anchor="ctr" anchorCtr="0">
            <a:noAutofit/>
          </a:bodyPr>
          <a:lstStyle/>
          <a:p>
            <a:pPr>
              <a:lnSpc>
                <a:spcPct val="115000"/>
              </a:lnSpc>
            </a:pPr>
            <a:r>
              <a:rPr lang="en-US" altLang="zh-CN" sz="1868" dirty="0">
                <a:latin typeface="Lato"/>
                <a:ea typeface="Lato"/>
                <a:cs typeface="Lato"/>
                <a:sym typeface="Lato"/>
              </a:rPr>
              <a:t>Choose</a:t>
            </a:r>
            <a:r>
              <a:rPr lang="zh-CN" altLang="en-US" sz="1868" dirty="0">
                <a:latin typeface="Lato"/>
                <a:ea typeface="Lato"/>
                <a:cs typeface="Lato"/>
                <a:sym typeface="Lato"/>
              </a:rPr>
              <a:t> </a:t>
            </a:r>
            <a:r>
              <a:rPr lang="en-US" altLang="zh-CN" sz="1868" dirty="0">
                <a:latin typeface="Lato"/>
                <a:ea typeface="Lato"/>
                <a:cs typeface="Lato"/>
                <a:sym typeface="Lato"/>
              </a:rPr>
              <a:t>capability</a:t>
            </a:r>
            <a:r>
              <a:rPr lang="en" sz="1868" dirty="0">
                <a:latin typeface="Lato"/>
                <a:ea typeface="Lato"/>
                <a:cs typeface="Lato"/>
                <a:sym typeface="Lato"/>
              </a:rPr>
              <a:t> </a:t>
            </a:r>
            <a:r>
              <a:rPr lang="en" sz="1868" i="1" dirty="0">
                <a:solidFill>
                  <a:srgbClr val="1A9988"/>
                </a:solidFill>
                <a:latin typeface="Lato"/>
                <a:ea typeface="Lato"/>
                <a:cs typeface="Lato"/>
                <a:sym typeface="Lato"/>
              </a:rPr>
              <a:t>Templates</a:t>
            </a:r>
            <a:r>
              <a:rPr lang="en" sz="1868" dirty="0">
                <a:latin typeface="Lato"/>
                <a:ea typeface="Lato"/>
                <a:cs typeface="Lato"/>
                <a:sym typeface="Lato"/>
              </a:rPr>
              <a:t>, </a:t>
            </a:r>
            <a:r>
              <a:rPr lang="en-US" altLang="zh-CN" sz="1868" dirty="0">
                <a:latin typeface="Lato"/>
                <a:ea typeface="Lato"/>
                <a:cs typeface="Lato"/>
                <a:sym typeface="Lato"/>
              </a:rPr>
              <a:t>fill</a:t>
            </a:r>
            <a:r>
              <a:rPr lang="zh-CN" altLang="en-US" sz="1868" dirty="0">
                <a:latin typeface="Lato"/>
                <a:ea typeface="Lato"/>
                <a:cs typeface="Lato"/>
                <a:sym typeface="Lato"/>
              </a:rPr>
              <a:t> </a:t>
            </a:r>
            <a:r>
              <a:rPr lang="en-US" altLang="zh-CN" sz="1868" dirty="0">
                <a:latin typeface="Lato"/>
                <a:ea typeface="Lato"/>
                <a:cs typeface="Lato"/>
                <a:sym typeface="Lato"/>
              </a:rPr>
              <a:t>in</a:t>
            </a:r>
            <a:r>
              <a:rPr lang="zh-CN" altLang="en-US" sz="1868" dirty="0">
                <a:latin typeface="Lato"/>
                <a:ea typeface="Lato"/>
                <a:cs typeface="Lato"/>
                <a:sym typeface="Lato"/>
              </a:rPr>
              <a:t> </a:t>
            </a:r>
            <a:r>
              <a:rPr lang="en-US" altLang="zh-CN" sz="1868" dirty="0">
                <a:latin typeface="Lato"/>
                <a:ea typeface="Lato"/>
                <a:cs typeface="Lato"/>
                <a:sym typeface="Lato"/>
              </a:rPr>
              <a:t>values,</a:t>
            </a:r>
            <a:r>
              <a:rPr lang="zh-CN" altLang="en-US" sz="1868" dirty="0">
                <a:latin typeface="Lato"/>
                <a:ea typeface="Lato"/>
                <a:cs typeface="Lato"/>
                <a:sym typeface="Lato"/>
              </a:rPr>
              <a:t> </a:t>
            </a:r>
            <a:r>
              <a:rPr lang="en-US" altLang="zh-CN" sz="1868" dirty="0">
                <a:latin typeface="Lato"/>
                <a:ea typeface="Lato"/>
                <a:cs typeface="Lato"/>
                <a:sym typeface="Lato"/>
              </a:rPr>
              <a:t>assemble</a:t>
            </a:r>
            <a:r>
              <a:rPr lang="zh-CN" altLang="en-US" sz="1868" dirty="0">
                <a:latin typeface="Lato"/>
                <a:ea typeface="Lato"/>
                <a:cs typeface="Lato"/>
                <a:sym typeface="Lato"/>
              </a:rPr>
              <a:t> </a:t>
            </a:r>
            <a:r>
              <a:rPr lang="en-US" altLang="zh-CN" sz="1868" dirty="0">
                <a:latin typeface="Lato"/>
                <a:ea typeface="Lato"/>
                <a:cs typeface="Lato"/>
                <a:sym typeface="Lato"/>
              </a:rPr>
              <a:t>them</a:t>
            </a:r>
            <a:r>
              <a:rPr lang="zh-CN" altLang="en-US" sz="1868" dirty="0">
                <a:latin typeface="Lato"/>
                <a:ea typeface="Lato"/>
                <a:cs typeface="Lato"/>
                <a:sym typeface="Lato"/>
              </a:rPr>
              <a:t> </a:t>
            </a:r>
            <a:r>
              <a:rPr lang="en-US" altLang="zh-CN" sz="1868" dirty="0">
                <a:latin typeface="Lato"/>
                <a:ea typeface="Lato"/>
                <a:cs typeface="Lato"/>
                <a:sym typeface="Lato"/>
              </a:rPr>
              <a:t>into</a:t>
            </a:r>
            <a:r>
              <a:rPr lang="zh-CN" altLang="en-US" sz="1868" dirty="0">
                <a:latin typeface="Lato"/>
                <a:ea typeface="Lato"/>
                <a:cs typeface="Lato"/>
                <a:sym typeface="Lato"/>
              </a:rPr>
              <a:t> </a:t>
            </a:r>
            <a:r>
              <a:rPr lang="en-US" altLang="zh-CN" sz="1868" dirty="0">
                <a:latin typeface="Lato"/>
                <a:ea typeface="Lato"/>
                <a:cs typeface="Lato"/>
                <a:sym typeface="Lato"/>
              </a:rPr>
              <a:t>an</a:t>
            </a:r>
            <a:r>
              <a:rPr lang="zh-CN" altLang="en-US" sz="1868" dirty="0">
                <a:latin typeface="Lato"/>
                <a:ea typeface="Lato"/>
                <a:cs typeface="Lato"/>
                <a:sym typeface="Lato"/>
              </a:rPr>
              <a:t> </a:t>
            </a:r>
            <a:r>
              <a:rPr lang="en-US" altLang="zh-CN" sz="1868" dirty="0">
                <a:latin typeface="Lato"/>
                <a:ea typeface="Lato"/>
                <a:cs typeface="Lato"/>
                <a:sym typeface="Lato"/>
              </a:rPr>
              <a:t>app</a:t>
            </a:r>
          </a:p>
          <a:p>
            <a:pPr>
              <a:lnSpc>
                <a:spcPct val="115000"/>
              </a:lnSpc>
            </a:pPr>
            <a:endParaRPr sz="1868" i="1" dirty="0">
              <a:latin typeface="Lato"/>
              <a:ea typeface="Lato"/>
              <a:cs typeface="Lato"/>
              <a:sym typeface="Lato"/>
            </a:endParaRPr>
          </a:p>
          <a:p>
            <a:pPr>
              <a:lnSpc>
                <a:spcPct val="115000"/>
              </a:lnSpc>
            </a:pPr>
            <a:r>
              <a:rPr lang="en" sz="1868" i="1" dirty="0">
                <a:latin typeface="Lato"/>
                <a:ea typeface="Lato"/>
                <a:cs typeface="Lato"/>
                <a:sym typeface="Lato"/>
              </a:rPr>
              <a:t>e.g. </a:t>
            </a:r>
            <a:endParaRPr sz="1868" i="1" dirty="0">
              <a:latin typeface="Lato"/>
              <a:ea typeface="Lato"/>
              <a:cs typeface="Lato"/>
              <a:sym typeface="Lato"/>
            </a:endParaRPr>
          </a:p>
          <a:p>
            <a:pPr>
              <a:lnSpc>
                <a:spcPct val="115000"/>
              </a:lnSpc>
            </a:pPr>
            <a:r>
              <a:rPr lang="en" sz="1868" i="1" dirty="0">
                <a:latin typeface="Lato"/>
                <a:ea typeface="Lato"/>
                <a:cs typeface="Lato"/>
                <a:sym typeface="Lato"/>
              </a:rPr>
              <a:t>image=app</a:t>
            </a:r>
            <a:endParaRPr sz="1868" i="1" dirty="0">
              <a:latin typeface="Lato"/>
              <a:ea typeface="Lato"/>
              <a:cs typeface="Lato"/>
              <a:sym typeface="Lato"/>
            </a:endParaRPr>
          </a:p>
          <a:p>
            <a:pPr>
              <a:lnSpc>
                <a:spcPct val="115000"/>
              </a:lnSpc>
            </a:pPr>
            <a:r>
              <a:rPr lang="en" sz="1868" i="1" dirty="0">
                <a:latin typeface="Lato"/>
                <a:ea typeface="Lato"/>
                <a:cs typeface="Lato"/>
                <a:sym typeface="Lato"/>
              </a:rPr>
              <a:t>replicas=2</a:t>
            </a:r>
            <a:endParaRPr sz="1868" i="1" dirty="0">
              <a:latin typeface="Lato"/>
              <a:ea typeface="Lato"/>
              <a:cs typeface="Lato"/>
              <a:sym typeface="Lato"/>
            </a:endParaRPr>
          </a:p>
          <a:p>
            <a:pPr>
              <a:lnSpc>
                <a:spcPct val="115000"/>
              </a:lnSpc>
            </a:pPr>
            <a:r>
              <a:rPr lang="en" sz="1868" i="1" dirty="0">
                <a:latin typeface="Lato"/>
                <a:ea typeface="Lato"/>
                <a:cs typeface="Lato"/>
                <a:sym typeface="Lato"/>
              </a:rPr>
              <a:t>host=</a:t>
            </a:r>
            <a:r>
              <a:rPr lang="en" sz="1868" i="1" dirty="0" err="1">
                <a:latin typeface="Lato"/>
                <a:ea typeface="Lato"/>
                <a:cs typeface="Lato"/>
                <a:sym typeface="Lato"/>
              </a:rPr>
              <a:t>myapp.io</a:t>
            </a:r>
            <a:endParaRPr sz="1868" i="1" dirty="0">
              <a:latin typeface="Lato"/>
              <a:ea typeface="Lato"/>
              <a:cs typeface="Lato"/>
              <a:sym typeface="Lato"/>
            </a:endParaRPr>
          </a:p>
        </p:txBody>
      </p:sp>
      <p:cxnSp>
        <p:nvCxnSpPr>
          <p:cNvPr id="226" name="Google Shape;226;p23"/>
          <p:cNvCxnSpPr>
            <a:cxnSpLocks/>
            <a:stCxn id="214" idx="3"/>
          </p:cNvCxnSpPr>
          <p:nvPr/>
        </p:nvCxnSpPr>
        <p:spPr>
          <a:xfrm flipV="1">
            <a:off x="5117805" y="9275747"/>
            <a:ext cx="11072554" cy="57966"/>
          </a:xfrm>
          <a:prstGeom prst="straightConnector1">
            <a:avLst/>
          </a:prstGeom>
          <a:noFill/>
          <a:ln w="9525" cap="flat" cmpd="sng">
            <a:solidFill>
              <a:srgbClr val="595959"/>
            </a:solidFill>
            <a:prstDash val="solid"/>
            <a:round/>
            <a:headEnd type="none" w="med" len="med"/>
            <a:tailEnd type="stealth" w="med" len="med"/>
          </a:ln>
        </p:spPr>
      </p:cxnSp>
      <p:pic>
        <p:nvPicPr>
          <p:cNvPr id="230" name="Google Shape;230;p23"/>
          <p:cNvPicPr preferRelativeResize="0"/>
          <p:nvPr/>
        </p:nvPicPr>
        <p:blipFill>
          <a:blip r:embed="rId3">
            <a:alphaModFix/>
          </a:blip>
          <a:stretch>
            <a:fillRect/>
          </a:stretch>
        </p:blipFill>
        <p:spPr>
          <a:xfrm>
            <a:off x="711460" y="4370806"/>
            <a:ext cx="1569492" cy="1569492"/>
          </a:xfrm>
          <a:prstGeom prst="rect">
            <a:avLst/>
          </a:prstGeom>
          <a:noFill/>
          <a:ln>
            <a:noFill/>
          </a:ln>
        </p:spPr>
      </p:pic>
      <p:pic>
        <p:nvPicPr>
          <p:cNvPr id="231" name="Google Shape;231;p23"/>
          <p:cNvPicPr preferRelativeResize="0"/>
          <p:nvPr/>
        </p:nvPicPr>
        <p:blipFill>
          <a:blip r:embed="rId4">
            <a:alphaModFix/>
          </a:blip>
          <a:stretch>
            <a:fillRect/>
          </a:stretch>
        </p:blipFill>
        <p:spPr>
          <a:xfrm>
            <a:off x="954968" y="8654584"/>
            <a:ext cx="1082476" cy="1320256"/>
          </a:xfrm>
          <a:prstGeom prst="rect">
            <a:avLst/>
          </a:prstGeom>
          <a:noFill/>
          <a:ln>
            <a:noFill/>
          </a:ln>
        </p:spPr>
      </p:pic>
      <p:cxnSp>
        <p:nvCxnSpPr>
          <p:cNvPr id="232" name="Google Shape;232;p23"/>
          <p:cNvCxnSpPr/>
          <p:nvPr/>
        </p:nvCxnSpPr>
        <p:spPr>
          <a:xfrm flipH="1">
            <a:off x="5362332" y="2727872"/>
            <a:ext cx="15200" cy="9568128"/>
          </a:xfrm>
          <a:prstGeom prst="straightConnector1">
            <a:avLst/>
          </a:prstGeom>
          <a:noFill/>
          <a:ln w="9525" cap="flat" cmpd="sng">
            <a:solidFill>
              <a:srgbClr val="595959"/>
            </a:solidFill>
            <a:prstDash val="dot"/>
            <a:round/>
            <a:headEnd type="none" w="med" len="med"/>
            <a:tailEnd type="none" w="med" len="med"/>
          </a:ln>
        </p:spPr>
      </p:cxnSp>
      <p:cxnSp>
        <p:nvCxnSpPr>
          <p:cNvPr id="233" name="Google Shape;233;p23"/>
          <p:cNvCxnSpPr/>
          <p:nvPr/>
        </p:nvCxnSpPr>
        <p:spPr>
          <a:xfrm flipH="1">
            <a:off x="14641737" y="2673279"/>
            <a:ext cx="22398" cy="9622526"/>
          </a:xfrm>
          <a:prstGeom prst="straightConnector1">
            <a:avLst/>
          </a:prstGeom>
          <a:noFill/>
          <a:ln w="9525" cap="flat" cmpd="sng">
            <a:solidFill>
              <a:srgbClr val="595959"/>
            </a:solidFill>
            <a:prstDash val="dot"/>
            <a:round/>
            <a:headEnd type="none" w="med" len="med"/>
            <a:tailEnd type="none" w="med" len="med"/>
          </a:ln>
        </p:spPr>
      </p:cxnSp>
      <p:pic>
        <p:nvPicPr>
          <p:cNvPr id="234" name="Google Shape;234;p23"/>
          <p:cNvPicPr preferRelativeResize="0"/>
          <p:nvPr/>
        </p:nvPicPr>
        <p:blipFill rotWithShape="1">
          <a:blip r:embed="rId5">
            <a:alphaModFix/>
          </a:blip>
          <a:srcRect/>
          <a:stretch/>
        </p:blipFill>
        <p:spPr>
          <a:xfrm>
            <a:off x="22253040" y="3971138"/>
            <a:ext cx="866940" cy="840940"/>
          </a:xfrm>
          <a:prstGeom prst="rect">
            <a:avLst/>
          </a:prstGeom>
          <a:noFill/>
          <a:ln>
            <a:noFill/>
          </a:ln>
        </p:spPr>
      </p:pic>
      <p:cxnSp>
        <p:nvCxnSpPr>
          <p:cNvPr id="235" name="Google Shape;235;p23"/>
          <p:cNvCxnSpPr>
            <a:cxnSpLocks/>
            <a:stCxn id="212" idx="3"/>
          </p:cNvCxnSpPr>
          <p:nvPr/>
        </p:nvCxnSpPr>
        <p:spPr>
          <a:xfrm>
            <a:off x="5117805" y="5155652"/>
            <a:ext cx="11099134" cy="0"/>
          </a:xfrm>
          <a:prstGeom prst="straightConnector1">
            <a:avLst/>
          </a:prstGeom>
          <a:noFill/>
          <a:ln w="9525" cap="flat" cmpd="sng">
            <a:solidFill>
              <a:srgbClr val="595959"/>
            </a:solidFill>
            <a:prstDash val="solid"/>
            <a:round/>
            <a:headEnd type="none" w="med" len="med"/>
            <a:tailEnd type="triangle" w="med" len="med"/>
          </a:ln>
        </p:spPr>
      </p:cxnSp>
      <p:sp>
        <p:nvSpPr>
          <p:cNvPr id="236" name="Google Shape;236;p23"/>
          <p:cNvSpPr txBox="1"/>
          <p:nvPr/>
        </p:nvSpPr>
        <p:spPr>
          <a:xfrm>
            <a:off x="14907251" y="4399588"/>
            <a:ext cx="1283110" cy="687152"/>
          </a:xfrm>
          <a:prstGeom prst="rect">
            <a:avLst/>
          </a:prstGeom>
          <a:noFill/>
          <a:ln>
            <a:noFill/>
          </a:ln>
        </p:spPr>
        <p:txBody>
          <a:bodyPr spcFirstLastPara="1" wrap="square" lIns="182854" tIns="182854" rIns="182854" bIns="182854" anchor="ctr" anchorCtr="0">
            <a:noAutofit/>
          </a:bodyPr>
          <a:lstStyle/>
          <a:p>
            <a:pPr algn="ctr"/>
            <a:r>
              <a:rPr lang="en" sz="2134">
                <a:latin typeface="Calibri"/>
                <a:ea typeface="Calibri"/>
                <a:cs typeface="Calibri"/>
                <a:sym typeface="Calibri"/>
              </a:rPr>
              <a:t>register</a:t>
            </a:r>
            <a:endParaRPr sz="2134">
              <a:latin typeface="Calibri"/>
              <a:ea typeface="Calibri"/>
              <a:cs typeface="Calibri"/>
              <a:sym typeface="Calibri"/>
            </a:endParaRPr>
          </a:p>
        </p:txBody>
      </p:sp>
      <p:sp>
        <p:nvSpPr>
          <p:cNvPr id="238" name="Google Shape;238;p23"/>
          <p:cNvSpPr txBox="1"/>
          <p:nvPr/>
        </p:nvSpPr>
        <p:spPr>
          <a:xfrm>
            <a:off x="6016186" y="2584658"/>
            <a:ext cx="2364636" cy="451968"/>
          </a:xfrm>
          <a:prstGeom prst="rect">
            <a:avLst/>
          </a:prstGeom>
          <a:noFill/>
          <a:ln>
            <a:noFill/>
          </a:ln>
        </p:spPr>
        <p:txBody>
          <a:bodyPr spcFirstLastPara="1" wrap="square" lIns="182854" tIns="182854" rIns="182854" bIns="182854" anchor="ctr" anchorCtr="0">
            <a:noAutofit/>
          </a:bodyPr>
          <a:lstStyle/>
          <a:p>
            <a:pPr algn="ctr"/>
            <a:r>
              <a:rPr lang="en" sz="1868">
                <a:latin typeface="Calibri"/>
                <a:ea typeface="Calibri"/>
                <a:cs typeface="Calibri"/>
                <a:sym typeface="Calibri"/>
              </a:rPr>
              <a:t> Component Types</a:t>
            </a:r>
            <a:endParaRPr sz="1868">
              <a:latin typeface="Calibri"/>
              <a:ea typeface="Calibri"/>
              <a:cs typeface="Calibri"/>
              <a:sym typeface="Calibri"/>
            </a:endParaRPr>
          </a:p>
        </p:txBody>
      </p:sp>
      <p:sp>
        <p:nvSpPr>
          <p:cNvPr id="239" name="Google Shape;239;p23"/>
          <p:cNvSpPr txBox="1"/>
          <p:nvPr/>
        </p:nvSpPr>
        <p:spPr>
          <a:xfrm>
            <a:off x="8219684" y="2584658"/>
            <a:ext cx="1823872" cy="451968"/>
          </a:xfrm>
          <a:prstGeom prst="rect">
            <a:avLst/>
          </a:prstGeom>
          <a:noFill/>
          <a:ln>
            <a:noFill/>
          </a:ln>
        </p:spPr>
        <p:txBody>
          <a:bodyPr spcFirstLastPara="1" wrap="square" lIns="182854" tIns="182854" rIns="182854" bIns="182854" anchor="ctr" anchorCtr="0">
            <a:noAutofit/>
          </a:bodyPr>
          <a:lstStyle/>
          <a:p>
            <a:pPr algn="ctr"/>
            <a:r>
              <a:rPr lang="en" sz="1868">
                <a:latin typeface="Calibri"/>
                <a:ea typeface="Calibri"/>
                <a:cs typeface="Calibri"/>
                <a:sym typeface="Calibri"/>
              </a:rPr>
              <a:t>Traits</a:t>
            </a:r>
            <a:endParaRPr sz="1868">
              <a:latin typeface="Calibri"/>
              <a:ea typeface="Calibri"/>
              <a:cs typeface="Calibri"/>
              <a:sym typeface="Calibri"/>
            </a:endParaRPr>
          </a:p>
        </p:txBody>
      </p:sp>
      <p:sp>
        <p:nvSpPr>
          <p:cNvPr id="240" name="Google Shape;240;p23"/>
          <p:cNvSpPr/>
          <p:nvPr/>
        </p:nvSpPr>
        <p:spPr>
          <a:xfrm>
            <a:off x="6413660" y="3210388"/>
            <a:ext cx="1569492" cy="451968"/>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Web Service</a:t>
            </a:r>
            <a:endParaRPr sz="1600"/>
          </a:p>
        </p:txBody>
      </p:sp>
      <p:sp>
        <p:nvSpPr>
          <p:cNvPr id="241" name="Google Shape;241;p23"/>
          <p:cNvSpPr/>
          <p:nvPr/>
        </p:nvSpPr>
        <p:spPr>
          <a:xfrm>
            <a:off x="6413660" y="3804972"/>
            <a:ext cx="1569492" cy="451968"/>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Cron Job</a:t>
            </a:r>
            <a:endParaRPr sz="1600"/>
          </a:p>
        </p:txBody>
      </p:sp>
      <p:sp>
        <p:nvSpPr>
          <p:cNvPr id="242" name="Google Shape;242;p23"/>
          <p:cNvSpPr/>
          <p:nvPr/>
        </p:nvSpPr>
        <p:spPr>
          <a:xfrm>
            <a:off x="8307328" y="3210388"/>
            <a:ext cx="1569492" cy="451968"/>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Autoscale</a:t>
            </a:r>
            <a:endParaRPr sz="1600"/>
          </a:p>
        </p:txBody>
      </p:sp>
      <p:sp>
        <p:nvSpPr>
          <p:cNvPr id="243" name="Google Shape;243;p23"/>
          <p:cNvSpPr/>
          <p:nvPr/>
        </p:nvSpPr>
        <p:spPr>
          <a:xfrm>
            <a:off x="8307328" y="3804972"/>
            <a:ext cx="1569492" cy="451968"/>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Rollout</a:t>
            </a:r>
            <a:endParaRPr sz="1600"/>
          </a:p>
        </p:txBody>
      </p:sp>
      <p:sp>
        <p:nvSpPr>
          <p:cNvPr id="244" name="Google Shape;244;p23"/>
          <p:cNvSpPr/>
          <p:nvPr/>
        </p:nvSpPr>
        <p:spPr>
          <a:xfrm>
            <a:off x="8307328" y="4399580"/>
            <a:ext cx="1569492" cy="451968"/>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Route</a:t>
            </a:r>
            <a:endParaRPr sz="1600"/>
          </a:p>
        </p:txBody>
      </p:sp>
      <p:sp>
        <p:nvSpPr>
          <p:cNvPr id="245" name="Google Shape;245;p23"/>
          <p:cNvSpPr/>
          <p:nvPr/>
        </p:nvSpPr>
        <p:spPr>
          <a:xfrm>
            <a:off x="6394964" y="4399580"/>
            <a:ext cx="1569492" cy="451968"/>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Database</a:t>
            </a:r>
            <a:endParaRPr sz="1600"/>
          </a:p>
        </p:txBody>
      </p:sp>
      <p:sp>
        <p:nvSpPr>
          <p:cNvPr id="246" name="Google Shape;246;p23"/>
          <p:cNvSpPr/>
          <p:nvPr/>
        </p:nvSpPr>
        <p:spPr>
          <a:xfrm>
            <a:off x="6413660" y="5288890"/>
            <a:ext cx="1569492" cy="687152"/>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Staging Cluster</a:t>
            </a:r>
            <a:endParaRPr sz="1600"/>
          </a:p>
        </p:txBody>
      </p:sp>
      <p:sp>
        <p:nvSpPr>
          <p:cNvPr id="247" name="Google Shape;247;p23"/>
          <p:cNvSpPr/>
          <p:nvPr/>
        </p:nvSpPr>
        <p:spPr>
          <a:xfrm>
            <a:off x="8297980" y="5288890"/>
            <a:ext cx="1569492" cy="687152"/>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Production Cluster</a:t>
            </a:r>
            <a:endParaRPr sz="1600"/>
          </a:p>
        </p:txBody>
      </p:sp>
      <p:sp>
        <p:nvSpPr>
          <p:cNvPr id="248" name="Google Shape;248;p23"/>
          <p:cNvSpPr/>
          <p:nvPr/>
        </p:nvSpPr>
        <p:spPr>
          <a:xfrm>
            <a:off x="6394964" y="8456468"/>
            <a:ext cx="1569492" cy="687152"/>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Production Cluster</a:t>
            </a:r>
            <a:endParaRPr sz="1600"/>
          </a:p>
        </p:txBody>
      </p:sp>
      <p:sp>
        <p:nvSpPr>
          <p:cNvPr id="249" name="Google Shape;249;p23"/>
          <p:cNvSpPr/>
          <p:nvPr/>
        </p:nvSpPr>
        <p:spPr>
          <a:xfrm>
            <a:off x="9451798" y="8024402"/>
            <a:ext cx="1569492" cy="451968"/>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Web Service</a:t>
            </a:r>
            <a:endParaRPr sz="1600"/>
          </a:p>
        </p:txBody>
      </p:sp>
      <p:sp>
        <p:nvSpPr>
          <p:cNvPr id="250" name="Google Shape;250;p23"/>
          <p:cNvSpPr/>
          <p:nvPr/>
        </p:nvSpPr>
        <p:spPr>
          <a:xfrm>
            <a:off x="11292568" y="8271932"/>
            <a:ext cx="1569492" cy="451968"/>
          </a:xfrm>
          <a:prstGeom prst="rect">
            <a:avLst/>
          </a:prstGeom>
          <a:solidFill>
            <a:srgbClr val="D9EAD3"/>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Route</a:t>
            </a:r>
            <a:endParaRPr sz="1600"/>
          </a:p>
        </p:txBody>
      </p:sp>
      <p:sp>
        <p:nvSpPr>
          <p:cNvPr id="251" name="Google Shape;251;p23"/>
          <p:cNvSpPr/>
          <p:nvPr/>
        </p:nvSpPr>
        <p:spPr>
          <a:xfrm>
            <a:off x="9451798" y="8538338"/>
            <a:ext cx="1569492" cy="451968"/>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600"/>
              <a:t>Database</a:t>
            </a:r>
            <a:endParaRPr sz="1600"/>
          </a:p>
        </p:txBody>
      </p:sp>
      <p:sp>
        <p:nvSpPr>
          <p:cNvPr id="252" name="Google Shape;252;p23"/>
          <p:cNvSpPr txBox="1"/>
          <p:nvPr/>
        </p:nvSpPr>
        <p:spPr>
          <a:xfrm>
            <a:off x="499516" y="6258258"/>
            <a:ext cx="4550080" cy="917536"/>
          </a:xfrm>
          <a:prstGeom prst="rect">
            <a:avLst/>
          </a:prstGeom>
          <a:noFill/>
          <a:ln>
            <a:noFill/>
          </a:ln>
        </p:spPr>
        <p:txBody>
          <a:bodyPr spcFirstLastPara="1" wrap="square" lIns="182854" tIns="182854" rIns="182854" bIns="182854" anchor="ctr" anchorCtr="0">
            <a:noAutofit/>
          </a:bodyPr>
          <a:lstStyle/>
          <a:p>
            <a:pPr lvl="0"/>
            <a:r>
              <a:rPr lang="en-CN" sz="2668" i="1" dirty="0">
                <a:latin typeface="Arial" panose="020B0604020202020204" pitchFamily="34" charset="0"/>
                <a:ea typeface="Baskerville" panose="02020502070401020303" pitchFamily="18" charset="0"/>
                <a:cs typeface="Arial" panose="020B0604020202020204" pitchFamily="34" charset="0"/>
                <a:sym typeface="Calibri"/>
              </a:rPr>
              <a:t>Enforce</a:t>
            </a:r>
            <a:r>
              <a:rPr lang="zh-CN" altLang="en-US" sz="2668" i="1" dirty="0">
                <a:latin typeface="Arial" panose="020B0604020202020204" pitchFamily="34" charset="0"/>
                <a:ea typeface="Alibaba PuHuiTi L" pitchFamily="18" charset="-122"/>
                <a:cs typeface="Arial" panose="020B0604020202020204" pitchFamily="34" charset="0"/>
                <a:sym typeface="Calibri"/>
              </a:rPr>
              <a:t> </a:t>
            </a:r>
            <a:r>
              <a:rPr lang="en-US" altLang="zh-CN" sz="2668" i="1" dirty="0">
                <a:latin typeface="Arial" panose="020B0604020202020204" pitchFamily="34" charset="0"/>
                <a:ea typeface="Baskerville" panose="02020502070401020303" pitchFamily="18" charset="0"/>
                <a:cs typeface="Arial" panose="020B0604020202020204" pitchFamily="34" charset="0"/>
                <a:sym typeface="Calibri"/>
              </a:rPr>
              <a:t>best</a:t>
            </a:r>
            <a:r>
              <a:rPr lang="zh-CN" altLang="en-US" sz="2668" i="1" dirty="0">
                <a:latin typeface="Arial" panose="020B0604020202020204" pitchFamily="34" charset="0"/>
                <a:ea typeface="Alibaba PuHuiTi L" pitchFamily="18" charset="-122"/>
                <a:cs typeface="Arial" panose="020B0604020202020204" pitchFamily="34" charset="0"/>
                <a:sym typeface="Calibri"/>
              </a:rPr>
              <a:t> </a:t>
            </a:r>
            <a:r>
              <a:rPr lang="en-US" altLang="zh-CN" sz="2668" i="1" dirty="0">
                <a:latin typeface="Arial" panose="020B0604020202020204" pitchFamily="34" charset="0"/>
                <a:ea typeface="Baskerville" panose="02020502070401020303" pitchFamily="18" charset="0"/>
                <a:cs typeface="Arial" panose="020B0604020202020204" pitchFamily="34" charset="0"/>
                <a:sym typeface="Calibri"/>
              </a:rPr>
              <a:t>practices</a:t>
            </a:r>
            <a:r>
              <a:rPr lang="zh-CN" altLang="en-US" sz="2668" i="1" dirty="0">
                <a:latin typeface="Arial" panose="020B0604020202020204" pitchFamily="34" charset="0"/>
                <a:ea typeface="Alibaba PuHuiTi L" pitchFamily="18" charset="-122"/>
                <a:cs typeface="Arial" panose="020B0604020202020204" pitchFamily="34" charset="0"/>
                <a:sym typeface="Calibri"/>
              </a:rPr>
              <a:t> </a:t>
            </a:r>
            <a:r>
              <a:rPr lang="en-US" altLang="zh-CN" sz="2668" i="1" dirty="0">
                <a:latin typeface="Arial" panose="020B0604020202020204" pitchFamily="34" charset="0"/>
                <a:ea typeface="Baskerville" panose="02020502070401020303" pitchFamily="18" charset="0"/>
                <a:cs typeface="Arial" panose="020B0604020202020204" pitchFamily="34" charset="0"/>
                <a:sym typeface="Calibri"/>
              </a:rPr>
              <a:t>and</a:t>
            </a:r>
            <a:r>
              <a:rPr lang="zh-CN" altLang="en-US" sz="2668" i="1" dirty="0">
                <a:latin typeface="Arial" panose="020B0604020202020204" pitchFamily="34" charset="0"/>
                <a:ea typeface="Alibaba PuHuiTi L" pitchFamily="18" charset="-122"/>
                <a:cs typeface="Arial" panose="020B0604020202020204" pitchFamily="34" charset="0"/>
                <a:sym typeface="Calibri"/>
              </a:rPr>
              <a:t> </a:t>
            </a:r>
            <a:r>
              <a:rPr lang="en-US" altLang="zh-CN" sz="2668" i="1" dirty="0">
                <a:latin typeface="Arial" panose="020B0604020202020204" pitchFamily="34" charset="0"/>
                <a:ea typeface="Baskerville" panose="02020502070401020303" pitchFamily="18" charset="0"/>
                <a:cs typeface="Arial" panose="020B0604020202020204" pitchFamily="34" charset="0"/>
                <a:sym typeface="Calibri"/>
              </a:rPr>
              <a:t>deployment</a:t>
            </a:r>
            <a:r>
              <a:rPr lang="zh-CN" altLang="en-US" sz="2668" i="1" dirty="0">
                <a:latin typeface="Arial" panose="020B0604020202020204" pitchFamily="34" charset="0"/>
                <a:ea typeface="Alibaba PuHuiTi L" pitchFamily="18" charset="-122"/>
                <a:cs typeface="Arial" panose="020B0604020202020204" pitchFamily="34" charset="0"/>
                <a:sym typeface="Calibri"/>
              </a:rPr>
              <a:t> </a:t>
            </a:r>
            <a:r>
              <a:rPr lang="en-US" altLang="zh-CN" sz="2668" i="1" dirty="0">
                <a:latin typeface="Arial" panose="020B0604020202020204" pitchFamily="34" charset="0"/>
                <a:ea typeface="Baskerville" panose="02020502070401020303" pitchFamily="18" charset="0"/>
                <a:cs typeface="Arial" panose="020B0604020202020204" pitchFamily="34" charset="0"/>
                <a:sym typeface="Calibri"/>
              </a:rPr>
              <a:t>confidence</a:t>
            </a:r>
            <a:r>
              <a:rPr lang="zh-CN" altLang="en-US" sz="2668" i="1" dirty="0">
                <a:latin typeface="Arial" panose="020B0604020202020204" pitchFamily="34" charset="0"/>
                <a:ea typeface="Alibaba PuHuiTi L" pitchFamily="18" charset="-122"/>
                <a:cs typeface="Arial" panose="020B0604020202020204" pitchFamily="34" charset="0"/>
                <a:sym typeface="Calibri"/>
              </a:rPr>
              <a:t> </a:t>
            </a:r>
            <a:endParaRPr sz="2668" i="1" dirty="0">
              <a:latin typeface="Arial" panose="020B0604020202020204" pitchFamily="34" charset="0"/>
              <a:ea typeface="Baskerville" panose="02020502070401020303" pitchFamily="18" charset="0"/>
              <a:cs typeface="Arial" panose="020B0604020202020204" pitchFamily="34" charset="0"/>
              <a:sym typeface="Calibri"/>
            </a:endParaRPr>
          </a:p>
        </p:txBody>
      </p:sp>
      <p:sp>
        <p:nvSpPr>
          <p:cNvPr id="253" name="Google Shape;253;p23"/>
          <p:cNvSpPr txBox="1"/>
          <p:nvPr/>
        </p:nvSpPr>
        <p:spPr>
          <a:xfrm>
            <a:off x="382054" y="10126652"/>
            <a:ext cx="4394092" cy="917536"/>
          </a:xfrm>
          <a:prstGeom prst="rect">
            <a:avLst/>
          </a:prstGeom>
          <a:noFill/>
          <a:ln>
            <a:noFill/>
          </a:ln>
        </p:spPr>
        <p:txBody>
          <a:bodyPr spcFirstLastPara="1" wrap="square" lIns="182854" tIns="182854" rIns="182854" bIns="182854" anchor="ctr" anchorCtr="0">
            <a:noAutofit/>
          </a:bodyPr>
          <a:lstStyle/>
          <a:p>
            <a:pPr algn="ctr"/>
            <a:r>
              <a:rPr lang="en-CN" altLang="zh-CN" sz="2668" i="1" dirty="0">
                <a:latin typeface="Arial" panose="020B0604020202020204" pitchFamily="34" charset="0"/>
                <a:ea typeface="Baskerville" panose="02020502070401020303" pitchFamily="18" charset="0"/>
                <a:cs typeface="Arial" panose="020B0604020202020204" pitchFamily="34" charset="0"/>
                <a:sym typeface="Calibri"/>
              </a:rPr>
              <a:t>Enjoy</a:t>
            </a:r>
            <a:r>
              <a:rPr lang="zh-CN" altLang="en-US" sz="2668" i="1" dirty="0">
                <a:latin typeface="Arial" panose="020B0604020202020204" pitchFamily="34" charset="0"/>
                <a:ea typeface="Alibaba PuHuiTi L" pitchFamily="18" charset="-122"/>
                <a:cs typeface="Arial" panose="020B0604020202020204" pitchFamily="34" charset="0"/>
                <a:sym typeface="Calibri"/>
              </a:rPr>
              <a:t> </a:t>
            </a:r>
            <a:r>
              <a:rPr lang="en-US" altLang="zh-CN" sz="2668" i="1" dirty="0">
                <a:latin typeface="Arial" panose="020B0604020202020204" pitchFamily="34" charset="0"/>
                <a:ea typeface="Baskerville" panose="02020502070401020303" pitchFamily="18" charset="0"/>
                <a:cs typeface="Arial" panose="020B0604020202020204" pitchFamily="34" charset="0"/>
                <a:sym typeface="Calibri"/>
              </a:rPr>
              <a:t>PaaS-like</a:t>
            </a:r>
            <a:r>
              <a:rPr lang="zh-CN" altLang="en-US" sz="2668" i="1" dirty="0">
                <a:latin typeface="Arial" panose="020B0604020202020204" pitchFamily="34" charset="0"/>
                <a:ea typeface="Alibaba PuHuiTi L" pitchFamily="18" charset="-122"/>
                <a:cs typeface="Arial" panose="020B0604020202020204" pitchFamily="34" charset="0"/>
                <a:sym typeface="Calibri"/>
              </a:rPr>
              <a:t> </a:t>
            </a:r>
            <a:r>
              <a:rPr lang="en-US" altLang="zh-CN" sz="2668" i="1" dirty="0">
                <a:latin typeface="Arial" panose="020B0604020202020204" pitchFamily="34" charset="0"/>
                <a:ea typeface="Baskerville" panose="02020502070401020303" pitchFamily="18" charset="0"/>
                <a:cs typeface="Arial" panose="020B0604020202020204" pitchFamily="34" charset="0"/>
                <a:sym typeface="Calibri"/>
              </a:rPr>
              <a:t>experience</a:t>
            </a:r>
            <a:endParaRPr sz="2668" i="1" dirty="0">
              <a:latin typeface="Arial" panose="020B0604020202020204" pitchFamily="34" charset="0"/>
              <a:ea typeface="Baskerville" panose="02020502070401020303" pitchFamily="18" charset="0"/>
              <a:cs typeface="Arial" panose="020B0604020202020204" pitchFamily="34" charset="0"/>
              <a:sym typeface="Calibri"/>
            </a:endParaRPr>
          </a:p>
        </p:txBody>
      </p:sp>
      <p:sp>
        <p:nvSpPr>
          <p:cNvPr id="254" name="Google Shape;254;p23"/>
          <p:cNvSpPr txBox="1"/>
          <p:nvPr/>
        </p:nvSpPr>
        <p:spPr>
          <a:xfrm>
            <a:off x="14907251" y="8538298"/>
            <a:ext cx="1283110" cy="687152"/>
          </a:xfrm>
          <a:prstGeom prst="rect">
            <a:avLst/>
          </a:prstGeom>
          <a:noFill/>
          <a:ln>
            <a:noFill/>
          </a:ln>
        </p:spPr>
        <p:txBody>
          <a:bodyPr spcFirstLastPara="1" wrap="square" lIns="182854" tIns="182854" rIns="182854" bIns="182854" anchor="ctr" anchorCtr="0">
            <a:noAutofit/>
          </a:bodyPr>
          <a:lstStyle/>
          <a:p>
            <a:pPr algn="ctr"/>
            <a:r>
              <a:rPr lang="en" sz="2134">
                <a:latin typeface="Calibri"/>
                <a:ea typeface="Calibri"/>
                <a:cs typeface="Calibri"/>
                <a:sym typeface="Calibri"/>
              </a:rPr>
              <a:t>deploy</a:t>
            </a:r>
            <a:endParaRPr sz="2134">
              <a:latin typeface="Calibri"/>
              <a:ea typeface="Calibri"/>
              <a:cs typeface="Calibri"/>
              <a:sym typeface="Calibri"/>
            </a:endParaRPr>
          </a:p>
        </p:txBody>
      </p:sp>
      <p:sp>
        <p:nvSpPr>
          <p:cNvPr id="55" name="Google Shape;220;p23">
            <a:extLst>
              <a:ext uri="{FF2B5EF4-FFF2-40B4-BE49-F238E27FC236}">
                <a16:creationId xmlns:a16="http://schemas.microsoft.com/office/drawing/2014/main" id="{0C183569-C67A-034F-84FE-EEDCBB8BF07B}"/>
              </a:ext>
            </a:extLst>
          </p:cNvPr>
          <p:cNvSpPr/>
          <p:nvPr/>
        </p:nvSpPr>
        <p:spPr>
          <a:xfrm>
            <a:off x="16612269" y="5050488"/>
            <a:ext cx="2004438" cy="734352"/>
          </a:xfrm>
          <a:prstGeom prst="rect">
            <a:avLst/>
          </a:prstGeom>
          <a:solidFill>
            <a:srgbClr val="92D050"/>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US" altLang="zh-CN" sz="1600" dirty="0"/>
              <a:t>OAM</a:t>
            </a:r>
          </a:p>
          <a:p>
            <a:pPr algn="ctr"/>
            <a:r>
              <a:rPr lang="en-US" altLang="zh-CN" sz="1600" dirty="0"/>
              <a:t>X-Definition</a:t>
            </a:r>
            <a:endParaRPr sz="1600" dirty="0"/>
          </a:p>
        </p:txBody>
      </p:sp>
      <p:sp>
        <p:nvSpPr>
          <p:cNvPr id="56" name="Google Shape;220;p23">
            <a:extLst>
              <a:ext uri="{FF2B5EF4-FFF2-40B4-BE49-F238E27FC236}">
                <a16:creationId xmlns:a16="http://schemas.microsoft.com/office/drawing/2014/main" id="{4ADD093D-DC3F-5B41-8B85-8E70330E65DB}"/>
              </a:ext>
            </a:extLst>
          </p:cNvPr>
          <p:cNvSpPr/>
          <p:nvPr/>
        </p:nvSpPr>
        <p:spPr>
          <a:xfrm>
            <a:off x="16855067" y="5205946"/>
            <a:ext cx="2004438" cy="734352"/>
          </a:xfrm>
          <a:prstGeom prst="rect">
            <a:avLst/>
          </a:prstGeom>
          <a:solidFill>
            <a:srgbClr val="92D050"/>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US" altLang="zh-CN" sz="1600" dirty="0"/>
              <a:t>OAM</a:t>
            </a:r>
          </a:p>
          <a:p>
            <a:pPr algn="ctr"/>
            <a:r>
              <a:rPr lang="en-US" altLang="zh-CN" sz="1600" dirty="0"/>
              <a:t>X-Definition</a:t>
            </a:r>
            <a:endParaRPr sz="1600" dirty="0"/>
          </a:p>
        </p:txBody>
      </p:sp>
      <p:sp>
        <p:nvSpPr>
          <p:cNvPr id="57" name="Rectangle 56">
            <a:extLst>
              <a:ext uri="{FF2B5EF4-FFF2-40B4-BE49-F238E27FC236}">
                <a16:creationId xmlns:a16="http://schemas.microsoft.com/office/drawing/2014/main" id="{D22B21B7-71F8-094E-AE49-F977BC47B015}"/>
              </a:ext>
            </a:extLst>
          </p:cNvPr>
          <p:cNvSpPr/>
          <p:nvPr/>
        </p:nvSpPr>
        <p:spPr>
          <a:xfrm>
            <a:off x="16423520" y="4812076"/>
            <a:ext cx="2686232" cy="486518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800"/>
          </a:p>
        </p:txBody>
      </p:sp>
      <p:pic>
        <p:nvPicPr>
          <p:cNvPr id="237" name="Google Shape;237;p23"/>
          <p:cNvPicPr preferRelativeResize="0"/>
          <p:nvPr/>
        </p:nvPicPr>
        <p:blipFill rotWithShape="1">
          <a:blip r:embed="rId6">
            <a:alphaModFix/>
          </a:blip>
          <a:srcRect/>
          <a:stretch/>
        </p:blipFill>
        <p:spPr>
          <a:xfrm>
            <a:off x="16924934" y="6551688"/>
            <a:ext cx="1379100" cy="1364212"/>
          </a:xfrm>
          <a:prstGeom prst="rect">
            <a:avLst/>
          </a:prstGeom>
          <a:noFill/>
          <a:ln>
            <a:noFill/>
          </a:ln>
        </p:spPr>
      </p:pic>
      <p:sp>
        <p:nvSpPr>
          <p:cNvPr id="58" name="Google Shape;220;p23">
            <a:extLst>
              <a:ext uri="{FF2B5EF4-FFF2-40B4-BE49-F238E27FC236}">
                <a16:creationId xmlns:a16="http://schemas.microsoft.com/office/drawing/2014/main" id="{C77B7CE3-CBDD-524A-A894-FFDC18AB8152}"/>
              </a:ext>
            </a:extLst>
          </p:cNvPr>
          <p:cNvSpPr/>
          <p:nvPr/>
        </p:nvSpPr>
        <p:spPr>
          <a:xfrm>
            <a:off x="16659681" y="8682750"/>
            <a:ext cx="2004438" cy="734352"/>
          </a:xfrm>
          <a:prstGeom prst="rect">
            <a:avLst/>
          </a:prstGeom>
          <a:solidFill>
            <a:srgbClr val="92D050"/>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US" altLang="zh-CN" sz="1600" dirty="0"/>
              <a:t>OAM</a:t>
            </a:r>
          </a:p>
          <a:p>
            <a:pPr algn="ctr"/>
            <a:r>
              <a:rPr lang="en-US" altLang="zh-CN" sz="1600" dirty="0"/>
              <a:t>Application</a:t>
            </a:r>
            <a:endParaRPr sz="1600" dirty="0"/>
          </a:p>
        </p:txBody>
      </p:sp>
      <p:sp>
        <p:nvSpPr>
          <p:cNvPr id="64" name="Rectangle 63">
            <a:extLst>
              <a:ext uri="{FF2B5EF4-FFF2-40B4-BE49-F238E27FC236}">
                <a16:creationId xmlns:a16="http://schemas.microsoft.com/office/drawing/2014/main" id="{C78692C6-4E74-BB4A-AD72-2BC8B0972590}"/>
              </a:ext>
            </a:extLst>
          </p:cNvPr>
          <p:cNvSpPr/>
          <p:nvPr/>
        </p:nvSpPr>
        <p:spPr>
          <a:xfrm>
            <a:off x="17661896" y="10451042"/>
            <a:ext cx="5678052" cy="2141924"/>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N" sz="1800"/>
          </a:p>
        </p:txBody>
      </p:sp>
      <p:sp>
        <p:nvSpPr>
          <p:cNvPr id="65" name="Google Shape;220;p23">
            <a:extLst>
              <a:ext uri="{FF2B5EF4-FFF2-40B4-BE49-F238E27FC236}">
                <a16:creationId xmlns:a16="http://schemas.microsoft.com/office/drawing/2014/main" id="{EEF5D989-AE10-4E4E-A27C-0F5EA004C806}"/>
              </a:ext>
            </a:extLst>
          </p:cNvPr>
          <p:cNvSpPr/>
          <p:nvPr/>
        </p:nvSpPr>
        <p:spPr>
          <a:xfrm>
            <a:off x="20243137" y="5836058"/>
            <a:ext cx="1598706" cy="422200"/>
          </a:xfrm>
          <a:prstGeom prst="rect">
            <a:avLst/>
          </a:prstGeom>
          <a:solidFill>
            <a:schemeClr val="accent1">
              <a:lumMod val="40000"/>
              <a:lumOff val="60000"/>
            </a:schemeClr>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CN" sz="1600" dirty="0"/>
              <a:t>OpenKruise</a:t>
            </a:r>
            <a:endParaRPr sz="1600" dirty="0"/>
          </a:p>
        </p:txBody>
      </p:sp>
      <p:sp>
        <p:nvSpPr>
          <p:cNvPr id="66" name="Google Shape;220;p23">
            <a:extLst>
              <a:ext uri="{FF2B5EF4-FFF2-40B4-BE49-F238E27FC236}">
                <a16:creationId xmlns:a16="http://schemas.microsoft.com/office/drawing/2014/main" id="{8BD3EA51-56A6-CC4A-BA0E-15BE7D64A1A5}"/>
              </a:ext>
            </a:extLst>
          </p:cNvPr>
          <p:cNvSpPr/>
          <p:nvPr/>
        </p:nvSpPr>
        <p:spPr>
          <a:xfrm>
            <a:off x="20216918" y="8382769"/>
            <a:ext cx="1622256" cy="577830"/>
          </a:xfrm>
          <a:prstGeom prst="rect">
            <a:avLst/>
          </a:prstGeom>
          <a:solidFill>
            <a:schemeClr val="accent1">
              <a:lumMod val="40000"/>
              <a:lumOff val="60000"/>
            </a:schemeClr>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CN" sz="1600" dirty="0"/>
              <a:t>Terraform</a:t>
            </a:r>
            <a:r>
              <a:rPr lang="zh-CN" altLang="en-US" sz="1600" dirty="0"/>
              <a:t> </a:t>
            </a:r>
            <a:r>
              <a:rPr lang="en-US" altLang="zh-CN" sz="1600" dirty="0"/>
              <a:t>Controller</a:t>
            </a:r>
            <a:endParaRPr sz="1600" dirty="0"/>
          </a:p>
        </p:txBody>
      </p:sp>
      <p:sp>
        <p:nvSpPr>
          <p:cNvPr id="86" name="Google Shape;220;p23">
            <a:extLst>
              <a:ext uri="{FF2B5EF4-FFF2-40B4-BE49-F238E27FC236}">
                <a16:creationId xmlns:a16="http://schemas.microsoft.com/office/drawing/2014/main" id="{5127EC0F-89A5-324F-A4DA-494194E4A390}"/>
              </a:ext>
            </a:extLst>
          </p:cNvPr>
          <p:cNvSpPr/>
          <p:nvPr/>
        </p:nvSpPr>
        <p:spPr>
          <a:xfrm>
            <a:off x="20246137" y="5027588"/>
            <a:ext cx="1638618" cy="586360"/>
          </a:xfrm>
          <a:prstGeom prst="rect">
            <a:avLst/>
          </a:prstGeom>
          <a:solidFill>
            <a:srgbClr val="BBD6EE"/>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US" altLang="zh-CN" sz="1600" dirty="0"/>
              <a:t>Deployment</a:t>
            </a:r>
            <a:endParaRPr sz="1600" dirty="0"/>
          </a:p>
        </p:txBody>
      </p:sp>
      <p:sp>
        <p:nvSpPr>
          <p:cNvPr id="87" name="Google Shape;220;p23">
            <a:extLst>
              <a:ext uri="{FF2B5EF4-FFF2-40B4-BE49-F238E27FC236}">
                <a16:creationId xmlns:a16="http://schemas.microsoft.com/office/drawing/2014/main" id="{142112F6-FE8D-5D4F-8D26-A64B7127E94E}"/>
              </a:ext>
            </a:extLst>
          </p:cNvPr>
          <p:cNvSpPr/>
          <p:nvPr/>
        </p:nvSpPr>
        <p:spPr>
          <a:xfrm>
            <a:off x="20243137" y="6404390"/>
            <a:ext cx="1598706" cy="422200"/>
          </a:xfrm>
          <a:prstGeom prst="rect">
            <a:avLst/>
          </a:prstGeom>
          <a:solidFill>
            <a:schemeClr val="accent1">
              <a:lumMod val="40000"/>
              <a:lumOff val="60000"/>
            </a:schemeClr>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US" altLang="zh-CN" sz="1600" dirty="0"/>
              <a:t>Istio</a:t>
            </a:r>
            <a:endParaRPr sz="1600" dirty="0"/>
          </a:p>
        </p:txBody>
      </p:sp>
      <p:sp>
        <p:nvSpPr>
          <p:cNvPr id="88" name="Google Shape;220;p23">
            <a:extLst>
              <a:ext uri="{FF2B5EF4-FFF2-40B4-BE49-F238E27FC236}">
                <a16:creationId xmlns:a16="http://schemas.microsoft.com/office/drawing/2014/main" id="{6DC5B941-5EEA-224A-8847-2A0A004583C2}"/>
              </a:ext>
            </a:extLst>
          </p:cNvPr>
          <p:cNvSpPr/>
          <p:nvPr/>
        </p:nvSpPr>
        <p:spPr>
          <a:xfrm>
            <a:off x="20216921" y="7055760"/>
            <a:ext cx="1598706" cy="422200"/>
          </a:xfrm>
          <a:prstGeom prst="rect">
            <a:avLst/>
          </a:prstGeom>
          <a:solidFill>
            <a:schemeClr val="accent1">
              <a:lumMod val="40000"/>
              <a:lumOff val="60000"/>
            </a:schemeClr>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US" altLang="zh-CN" sz="1600" dirty="0"/>
              <a:t>KEDA</a:t>
            </a:r>
            <a:endParaRPr sz="1600" dirty="0"/>
          </a:p>
        </p:txBody>
      </p:sp>
      <p:sp>
        <p:nvSpPr>
          <p:cNvPr id="89" name="Google Shape;220;p23">
            <a:extLst>
              <a:ext uri="{FF2B5EF4-FFF2-40B4-BE49-F238E27FC236}">
                <a16:creationId xmlns:a16="http://schemas.microsoft.com/office/drawing/2014/main" id="{B43640A8-D5EE-1F4D-97A1-FD148E033DC2}"/>
              </a:ext>
            </a:extLst>
          </p:cNvPr>
          <p:cNvSpPr/>
          <p:nvPr/>
        </p:nvSpPr>
        <p:spPr>
          <a:xfrm>
            <a:off x="20216921" y="7682108"/>
            <a:ext cx="1598706" cy="422200"/>
          </a:xfrm>
          <a:prstGeom prst="rect">
            <a:avLst/>
          </a:prstGeom>
          <a:solidFill>
            <a:schemeClr val="accent1">
              <a:lumMod val="40000"/>
              <a:lumOff val="60000"/>
            </a:schemeClr>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US" altLang="zh-CN" sz="1600" dirty="0"/>
              <a:t>Flagger</a:t>
            </a:r>
            <a:endParaRPr sz="1600" dirty="0"/>
          </a:p>
        </p:txBody>
      </p:sp>
      <p:sp>
        <p:nvSpPr>
          <p:cNvPr id="30" name="Striped Right Arrow 29">
            <a:extLst>
              <a:ext uri="{FF2B5EF4-FFF2-40B4-BE49-F238E27FC236}">
                <a16:creationId xmlns:a16="http://schemas.microsoft.com/office/drawing/2014/main" id="{679342B4-F958-0944-8262-B523CE107CE4}"/>
              </a:ext>
            </a:extLst>
          </p:cNvPr>
          <p:cNvSpPr/>
          <p:nvPr/>
        </p:nvSpPr>
        <p:spPr>
          <a:xfrm>
            <a:off x="19290992" y="7055763"/>
            <a:ext cx="780644" cy="4167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800"/>
          </a:p>
        </p:txBody>
      </p:sp>
      <p:sp>
        <p:nvSpPr>
          <p:cNvPr id="218" name="Google Shape;218;p23"/>
          <p:cNvSpPr/>
          <p:nvPr/>
        </p:nvSpPr>
        <p:spPr>
          <a:xfrm>
            <a:off x="21936618" y="10605604"/>
            <a:ext cx="1009528" cy="995932"/>
          </a:xfrm>
          <a:prstGeom prst="can">
            <a:avLst>
              <a:gd name="adj" fmla="val 25000"/>
            </a:avLst>
          </a:prstGeom>
          <a:solidFill>
            <a:srgbClr val="BBD6EE"/>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1868" dirty="0"/>
              <a:t>RDS</a:t>
            </a:r>
            <a:endParaRPr sz="1868" dirty="0"/>
          </a:p>
        </p:txBody>
      </p:sp>
      <p:sp>
        <p:nvSpPr>
          <p:cNvPr id="84" name="Google Shape;220;p23">
            <a:extLst>
              <a:ext uri="{FF2B5EF4-FFF2-40B4-BE49-F238E27FC236}">
                <a16:creationId xmlns:a16="http://schemas.microsoft.com/office/drawing/2014/main" id="{8337A438-12EF-EC46-B330-61819D73644B}"/>
              </a:ext>
            </a:extLst>
          </p:cNvPr>
          <p:cNvSpPr/>
          <p:nvPr/>
        </p:nvSpPr>
        <p:spPr>
          <a:xfrm>
            <a:off x="19943612" y="11171420"/>
            <a:ext cx="1379104" cy="586360"/>
          </a:xfrm>
          <a:prstGeom prst="rect">
            <a:avLst/>
          </a:prstGeom>
          <a:solidFill>
            <a:srgbClr val="BBD6EE"/>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 sz="2100" dirty="0"/>
              <a:t>SLB</a:t>
            </a:r>
            <a:endParaRPr sz="2100" dirty="0"/>
          </a:p>
        </p:txBody>
      </p:sp>
      <p:cxnSp>
        <p:nvCxnSpPr>
          <p:cNvPr id="33" name="Curved Connector 32">
            <a:extLst>
              <a:ext uri="{FF2B5EF4-FFF2-40B4-BE49-F238E27FC236}">
                <a16:creationId xmlns:a16="http://schemas.microsoft.com/office/drawing/2014/main" id="{D23821D3-A946-2B47-AE7E-D04F0FB464E8}"/>
              </a:ext>
            </a:extLst>
          </p:cNvPr>
          <p:cNvCxnSpPr>
            <a:stCxn id="66" idx="2"/>
            <a:endCxn id="218" idx="1"/>
          </p:cNvCxnSpPr>
          <p:nvPr/>
        </p:nvCxnSpPr>
        <p:spPr>
          <a:xfrm rot="16200000" flipH="1">
            <a:off x="20912211" y="9076432"/>
            <a:ext cx="1645010" cy="141333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7B3E7B5-298D-1D4A-8F61-100B24FB7D14}"/>
              </a:ext>
            </a:extLst>
          </p:cNvPr>
          <p:cNvCxnSpPr>
            <a:stCxn id="66" idx="2"/>
            <a:endCxn id="84" idx="0"/>
          </p:cNvCxnSpPr>
          <p:nvPr/>
        </p:nvCxnSpPr>
        <p:spPr>
          <a:xfrm rot="5400000">
            <a:off x="19725195" y="9868566"/>
            <a:ext cx="2210826" cy="3948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83F447B-B943-2F6C-D006-DC3A37A5C62B}"/>
              </a:ext>
            </a:extLst>
          </p:cNvPr>
          <p:cNvSpPr txBox="1"/>
          <p:nvPr/>
        </p:nvSpPr>
        <p:spPr>
          <a:xfrm>
            <a:off x="17877479" y="10792190"/>
            <a:ext cx="1810111" cy="707886"/>
          </a:xfrm>
          <a:prstGeom prst="rect">
            <a:avLst/>
          </a:prstGeom>
          <a:noFill/>
        </p:spPr>
        <p:txBody>
          <a:bodyPr wrap="none" rtlCol="0">
            <a:spAutoFit/>
          </a:bodyPr>
          <a:lstStyle/>
          <a:p>
            <a:r>
              <a:rPr lang="en-US" altLang="zh-CN" sz="4000" dirty="0"/>
              <a:t>Clouds</a:t>
            </a:r>
            <a:endParaRPr lang="en-CN" sz="4000" dirty="0"/>
          </a:p>
        </p:txBody>
      </p:sp>
      <p:sp>
        <p:nvSpPr>
          <p:cNvPr id="4" name="Google Shape;220;p23">
            <a:extLst>
              <a:ext uri="{FF2B5EF4-FFF2-40B4-BE49-F238E27FC236}">
                <a16:creationId xmlns:a16="http://schemas.microsoft.com/office/drawing/2014/main" id="{80AD5BF6-09B2-CD39-D711-42AF34D92AA5}"/>
              </a:ext>
            </a:extLst>
          </p:cNvPr>
          <p:cNvSpPr/>
          <p:nvPr/>
        </p:nvSpPr>
        <p:spPr>
          <a:xfrm>
            <a:off x="21558082" y="11855860"/>
            <a:ext cx="1379104" cy="586360"/>
          </a:xfrm>
          <a:prstGeom prst="rect">
            <a:avLst/>
          </a:prstGeom>
          <a:solidFill>
            <a:srgbClr val="BBD6EE"/>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US" altLang="zh-CN" sz="2100" dirty="0"/>
              <a:t>ECS</a:t>
            </a:r>
            <a:endParaRPr sz="2100" dirty="0"/>
          </a:p>
        </p:txBody>
      </p:sp>
      <p:sp>
        <p:nvSpPr>
          <p:cNvPr id="5" name="Tittle">
            <a:extLst>
              <a:ext uri="{FF2B5EF4-FFF2-40B4-BE49-F238E27FC236}">
                <a16:creationId xmlns:a16="http://schemas.microsoft.com/office/drawing/2014/main" id="{1D92F4F2-58FB-7298-4784-67089631EB83}"/>
              </a:ext>
            </a:extLst>
          </p:cNvPr>
          <p:cNvSpPr txBox="1"/>
          <p:nvPr/>
        </p:nvSpPr>
        <p:spPr>
          <a:xfrm>
            <a:off x="772820" y="709386"/>
            <a:ext cx="14679211"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CN" altLang="zh-CN" dirty="0"/>
              <a:t>T</a:t>
            </a:r>
            <a:r>
              <a:rPr lang="en-US" altLang="zh-CN" dirty="0"/>
              <a:t>he</a:t>
            </a:r>
            <a:r>
              <a:rPr lang="zh-CN" altLang="en-US" dirty="0"/>
              <a:t> </a:t>
            </a:r>
            <a:r>
              <a:rPr lang="en-US" altLang="zh-CN" dirty="0"/>
              <a:t>basic</a:t>
            </a:r>
            <a:r>
              <a:rPr lang="zh-CN" altLang="en-US" dirty="0"/>
              <a:t> </a:t>
            </a:r>
            <a:r>
              <a:rPr lang="en-US" altLang="zh-CN" dirty="0"/>
              <a:t>user</a:t>
            </a:r>
            <a:r>
              <a:rPr lang="zh-CN" altLang="en-US" dirty="0"/>
              <a:t> </a:t>
            </a:r>
            <a:r>
              <a:rPr lang="en-US" altLang="zh-CN" dirty="0"/>
              <a:t>workflow</a:t>
            </a:r>
            <a:r>
              <a:rPr lang="zh-CN" altLang="en-US" dirty="0"/>
              <a:t> </a:t>
            </a:r>
            <a:r>
              <a:rPr lang="en-US" altLang="zh-CN" dirty="0"/>
              <a:t>of</a:t>
            </a:r>
            <a:r>
              <a:rPr lang="zh-CN" altLang="en-US" dirty="0"/>
              <a:t> </a:t>
            </a:r>
            <a:r>
              <a:rPr lang="en-US" altLang="zh-CN" dirty="0" err="1"/>
              <a:t>KubeVela</a:t>
            </a:r>
            <a:r>
              <a:rPr lang="zh-CN" altLang="en-US" dirty="0"/>
              <a:t> </a:t>
            </a:r>
            <a:r>
              <a:rPr lang="en-US" altLang="zh-CN" dirty="0"/>
              <a:t>Platform</a:t>
            </a:r>
            <a:endParaRPr dirty="0"/>
          </a:p>
        </p:txBody>
      </p:sp>
      <p:sp>
        <p:nvSpPr>
          <p:cNvPr id="8" name="TextBox 7">
            <a:extLst>
              <a:ext uri="{FF2B5EF4-FFF2-40B4-BE49-F238E27FC236}">
                <a16:creationId xmlns:a16="http://schemas.microsoft.com/office/drawing/2014/main" id="{3014F734-0910-EDF5-F78E-A3C80799173D}"/>
              </a:ext>
            </a:extLst>
          </p:cNvPr>
          <p:cNvSpPr txBox="1"/>
          <p:nvPr/>
        </p:nvSpPr>
        <p:spPr>
          <a:xfrm>
            <a:off x="15647151" y="1919926"/>
            <a:ext cx="7472829"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825500" rtl="0" fontAlgn="auto" latinLnBrk="0" hangingPunct="0">
              <a:lnSpc>
                <a:spcPct val="100000"/>
              </a:lnSpc>
              <a:spcBef>
                <a:spcPts val="0"/>
              </a:spcBef>
              <a:spcAft>
                <a:spcPts val="0"/>
              </a:spcAft>
              <a:buClrTx/>
              <a:buSzTx/>
              <a:tabLst/>
            </a:pPr>
            <a:endParaRPr lang="en-US" altLang="zh-CN" sz="2000" b="1" dirty="0">
              <a:solidFill>
                <a:schemeClr val="tx1"/>
              </a:solidFill>
            </a:endParaRPr>
          </a:p>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US" sz="2800" b="1" dirty="0">
                <a:solidFill>
                  <a:schemeClr val="tx1"/>
                </a:solidFill>
              </a:rPr>
              <a:t>Flexible, Extensible and Programmable</a:t>
            </a:r>
            <a:r>
              <a:rPr lang="en-CN" sz="2800" b="1" dirty="0">
                <a:solidFill>
                  <a:schemeClr val="tx1"/>
                </a:solidFill>
              </a:rPr>
              <a:t>.</a:t>
            </a:r>
          </a:p>
        </p:txBody>
      </p:sp>
    </p:spTree>
    <p:extLst>
      <p:ext uri="{BB962C8B-B14F-4D97-AF65-F5344CB8AC3E}">
        <p14:creationId xmlns:p14="http://schemas.microsoft.com/office/powerpoint/2010/main" val="33365361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Tittle"/>
          <p:cNvSpPr txBox="1"/>
          <p:nvPr/>
        </p:nvSpPr>
        <p:spPr>
          <a:xfrm>
            <a:off x="772820" y="709386"/>
            <a:ext cx="17740369"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i="0" dirty="0">
                <a:solidFill>
                  <a:srgbClr val="1C1E21"/>
                </a:solidFill>
                <a:effectLst/>
                <a:latin typeface="system-ui"/>
              </a:rPr>
              <a:t>Multi-c</a:t>
            </a:r>
            <a:r>
              <a:rPr lang="en-US" altLang="zh-CN" i="0" dirty="0">
                <a:solidFill>
                  <a:srgbClr val="1C1E21"/>
                </a:solidFill>
                <a:effectLst/>
                <a:latin typeface="system-ui"/>
              </a:rPr>
              <a:t>lusters</a:t>
            </a:r>
            <a:r>
              <a:rPr lang="en-US" i="0" dirty="0">
                <a:solidFill>
                  <a:srgbClr val="1C1E21"/>
                </a:solidFill>
                <a:effectLst/>
                <a:latin typeface="system-ui"/>
              </a:rPr>
              <a:t>/hybrid-environments as first-class citizen</a:t>
            </a:r>
            <a:endParaRPr dirty="0"/>
          </a:p>
        </p:txBody>
      </p:sp>
      <p:pic>
        <p:nvPicPr>
          <p:cNvPr id="6" name="Picture 5">
            <a:extLst>
              <a:ext uri="{FF2B5EF4-FFF2-40B4-BE49-F238E27FC236}">
                <a16:creationId xmlns:a16="http://schemas.microsoft.com/office/drawing/2014/main" id="{14AFB039-77F4-09EB-8A41-C1CEE113A3FF}"/>
              </a:ext>
            </a:extLst>
          </p:cNvPr>
          <p:cNvPicPr>
            <a:picLocks noChangeAspect="1"/>
          </p:cNvPicPr>
          <p:nvPr/>
        </p:nvPicPr>
        <p:blipFill rotWithShape="1">
          <a:blip r:embed="rId2"/>
          <a:srcRect l="5353" t="1741" r="5118" b="1354"/>
          <a:stretch/>
        </p:blipFill>
        <p:spPr>
          <a:xfrm>
            <a:off x="1705085" y="2181584"/>
            <a:ext cx="5726846" cy="11295866"/>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0B1D4427-3BA9-45B7-8582-AC61E5CCF674}"/>
              </a:ext>
            </a:extLst>
          </p:cNvPr>
          <p:cNvSpPr/>
          <p:nvPr/>
        </p:nvSpPr>
        <p:spPr>
          <a:xfrm>
            <a:off x="1966499" y="6858000"/>
            <a:ext cx="5309789" cy="6332705"/>
          </a:xfrm>
          <a:prstGeom prst="rect">
            <a:avLst/>
          </a:prstGeom>
          <a:noFill/>
          <a:ln w="19050">
            <a:solidFill>
              <a:schemeClr val="accent5">
                <a:lumMod val="60000"/>
                <a:lumOff val="40000"/>
              </a:schemeClr>
            </a:solidFill>
            <a:prstDash val="sys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7" name="Straight Arrow Connector 6">
            <a:extLst>
              <a:ext uri="{FF2B5EF4-FFF2-40B4-BE49-F238E27FC236}">
                <a16:creationId xmlns:a16="http://schemas.microsoft.com/office/drawing/2014/main" id="{B923C5E2-5233-9E45-028A-1046AC6545E8}"/>
              </a:ext>
            </a:extLst>
          </p:cNvPr>
          <p:cNvCxnSpPr>
            <a:cxnSpLocks/>
          </p:cNvCxnSpPr>
          <p:nvPr/>
        </p:nvCxnSpPr>
        <p:spPr>
          <a:xfrm flipV="1">
            <a:off x="18204945" y="6725531"/>
            <a:ext cx="0" cy="2243761"/>
          </a:xfrm>
          <a:prstGeom prst="straightConnector1">
            <a:avLst/>
          </a:prstGeom>
          <a:noFill/>
          <a:ln w="25400" cap="flat">
            <a:solidFill>
              <a:srgbClr val="000000"/>
            </a:solidFill>
            <a:prstDash val="solid"/>
            <a:miter lim="400000"/>
            <a:headEnd type="none" w="lg" len="lg"/>
            <a:tailEnd type="triangle" w="lg" len="lg"/>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1DDB374B-461C-862B-0AD5-08692AD46E60}"/>
              </a:ext>
            </a:extLst>
          </p:cNvPr>
          <p:cNvSpPr txBox="1"/>
          <p:nvPr/>
        </p:nvSpPr>
        <p:spPr>
          <a:xfrm>
            <a:off x="18442307" y="6874539"/>
            <a:ext cx="51777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i="0" u="none" strike="noStrike" cap="none" spc="0" normalizeH="0" baseline="0" dirty="0">
                <a:ln>
                  <a:noFill/>
                </a:ln>
                <a:solidFill>
                  <a:srgbClr val="000000"/>
                </a:solidFill>
                <a:effectLst/>
                <a:uFillTx/>
                <a:latin typeface="+mn-lt"/>
                <a:ea typeface="+mn-ea"/>
                <a:cs typeface="+mn-cs"/>
                <a:sym typeface="Helvetica Light"/>
              </a:rPr>
              <a:t>Pull</a:t>
            </a:r>
          </a:p>
        </p:txBody>
      </p:sp>
      <p:cxnSp>
        <p:nvCxnSpPr>
          <p:cNvPr id="9" name="Straight Arrow Connector 8">
            <a:extLst>
              <a:ext uri="{FF2B5EF4-FFF2-40B4-BE49-F238E27FC236}">
                <a16:creationId xmlns:a16="http://schemas.microsoft.com/office/drawing/2014/main" id="{20D269EC-C380-9848-3A45-79BC706C1CAC}"/>
              </a:ext>
            </a:extLst>
          </p:cNvPr>
          <p:cNvCxnSpPr>
            <a:cxnSpLocks/>
          </p:cNvCxnSpPr>
          <p:nvPr/>
        </p:nvCxnSpPr>
        <p:spPr>
          <a:xfrm flipV="1">
            <a:off x="18204945" y="5533802"/>
            <a:ext cx="0" cy="492846"/>
          </a:xfrm>
          <a:prstGeom prst="straightConnector1">
            <a:avLst/>
          </a:prstGeom>
          <a:noFill/>
          <a:ln w="25400" cap="flat">
            <a:solidFill>
              <a:srgbClr val="000000"/>
            </a:solidFill>
            <a:prstDash val="solid"/>
            <a:miter lim="400000"/>
            <a:headEnd type="triangle" w="lg" len="lg"/>
            <a:tailEnd type="none" w="lg" len="lg"/>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2F80F549-B59B-EB72-728F-3FD3170922E8}"/>
              </a:ext>
            </a:extLst>
          </p:cNvPr>
          <p:cNvCxnSpPr>
            <a:cxnSpLocks/>
            <a:stCxn id="16" idx="0"/>
          </p:cNvCxnSpPr>
          <p:nvPr/>
        </p:nvCxnSpPr>
        <p:spPr>
          <a:xfrm flipV="1">
            <a:off x="20710179" y="6730815"/>
            <a:ext cx="0" cy="2243761"/>
          </a:xfrm>
          <a:prstGeom prst="straightConnector1">
            <a:avLst/>
          </a:prstGeom>
          <a:noFill/>
          <a:ln w="25400" cap="flat">
            <a:solidFill>
              <a:srgbClr val="000000"/>
            </a:solidFill>
            <a:prstDash val="solid"/>
            <a:miter lim="400000"/>
            <a:headEnd type="none" w="lg" len="lg"/>
            <a:tailEnd type="triangle" w="lg" len="lg"/>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E2911693-C0AB-9972-E941-94F6ACE92680}"/>
              </a:ext>
            </a:extLst>
          </p:cNvPr>
          <p:cNvCxnSpPr>
            <a:cxnSpLocks/>
            <a:stCxn id="15" idx="0"/>
          </p:cNvCxnSpPr>
          <p:nvPr/>
        </p:nvCxnSpPr>
        <p:spPr>
          <a:xfrm flipV="1">
            <a:off x="15627121" y="5531577"/>
            <a:ext cx="0" cy="3443000"/>
          </a:xfrm>
          <a:prstGeom prst="straightConnector1">
            <a:avLst/>
          </a:prstGeom>
          <a:noFill/>
          <a:ln w="25400" cap="flat">
            <a:solidFill>
              <a:srgbClr val="000000"/>
            </a:solidFill>
            <a:prstDash val="solid"/>
            <a:miter lim="400000"/>
            <a:headEnd type="triangle" w="lg" len="lg"/>
            <a:tailEnd type="none" w="lg" len="lg"/>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A0AE208F-7233-6704-4CF7-0B947D3779CB}"/>
              </a:ext>
            </a:extLst>
          </p:cNvPr>
          <p:cNvCxnSpPr>
            <a:cxnSpLocks/>
            <a:stCxn id="14" idx="0"/>
          </p:cNvCxnSpPr>
          <p:nvPr/>
        </p:nvCxnSpPr>
        <p:spPr>
          <a:xfrm flipH="1" flipV="1">
            <a:off x="13085591" y="5539086"/>
            <a:ext cx="1" cy="3435491"/>
          </a:xfrm>
          <a:prstGeom prst="straightConnector1">
            <a:avLst/>
          </a:prstGeom>
          <a:noFill/>
          <a:ln w="25400" cap="flat">
            <a:solidFill>
              <a:srgbClr val="000000"/>
            </a:solidFill>
            <a:prstDash val="solid"/>
            <a:miter lim="400000"/>
            <a:headEnd type="triangle" w="lg" len="lg"/>
            <a:tailEnd type="none" w="lg" len="lg"/>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F55EEAC8-4CF5-F596-1F1A-8857B6526761}"/>
              </a:ext>
            </a:extLst>
          </p:cNvPr>
          <p:cNvSpPr/>
          <p:nvPr/>
        </p:nvSpPr>
        <p:spPr>
          <a:xfrm>
            <a:off x="12005794" y="4261819"/>
            <a:ext cx="9784181" cy="1277268"/>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KubeVela</a:t>
            </a:r>
            <a:r>
              <a:rPr kumimoji="0" lang="zh-CN" altLang="en-US" sz="3200" b="0" i="0" u="none" strike="noStrike" cap="none" spc="0" normalizeH="0" baseline="0" dirty="0">
                <a:ln>
                  <a:noFill/>
                </a:ln>
                <a:solidFill>
                  <a:schemeClr val="accent1"/>
                </a:solidFill>
                <a:effectLst/>
                <a:uFillTx/>
                <a:latin typeface="+mn-lt"/>
                <a:ea typeface="+mn-ea"/>
                <a:cs typeface="+mn-cs"/>
                <a:sym typeface="Helvetica Light"/>
              </a:rPr>
              <a:t> </a:t>
            </a:r>
            <a:r>
              <a:rPr lang="en-CN" sz="3200" dirty="0">
                <a:solidFill>
                  <a:schemeClr val="accent1"/>
                </a:solidFill>
              </a:rPr>
              <a:t>Control Plane</a:t>
            </a:r>
            <a:endParaRPr kumimoji="0" lang="en-CN" sz="32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14" name="Rectangle 13">
            <a:extLst>
              <a:ext uri="{FF2B5EF4-FFF2-40B4-BE49-F238E27FC236}">
                <a16:creationId xmlns:a16="http://schemas.microsoft.com/office/drawing/2014/main" id="{57A54A2D-9365-A042-84C0-CDE95D33FE03}"/>
              </a:ext>
            </a:extLst>
          </p:cNvPr>
          <p:cNvSpPr/>
          <p:nvPr/>
        </p:nvSpPr>
        <p:spPr>
          <a:xfrm>
            <a:off x="12005795" y="8974577"/>
            <a:ext cx="2159594" cy="688586"/>
          </a:xfrm>
          <a:prstGeom prst="rect">
            <a:avLst/>
          </a:prstGeom>
          <a:solidFill>
            <a:schemeClr val="bg1"/>
          </a:solidFill>
          <a:ln w="38100">
            <a:solidFill>
              <a:schemeClr val="tx1"/>
            </a:solidFill>
            <a:prstDash val="solid"/>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800" dirty="0">
                <a:solidFill>
                  <a:schemeClr val="tx1"/>
                </a:solidFill>
              </a:rPr>
              <a:t>Managed</a:t>
            </a:r>
            <a:r>
              <a:rPr lang="zh-CN" altLang="en-US" sz="1800" dirty="0">
                <a:solidFill>
                  <a:schemeClr val="tx1"/>
                </a:solidFill>
              </a:rPr>
              <a:t> </a:t>
            </a:r>
            <a:r>
              <a:rPr lang="en-US" altLang="zh-CN" sz="1800" dirty="0">
                <a:solidFill>
                  <a:schemeClr val="tx1"/>
                </a:solidFill>
              </a:rPr>
              <a:t>Kubernetes</a:t>
            </a:r>
            <a:endParaRPr kumimoji="0" lang="en-CN" sz="1800" b="0" i="0" u="none" strike="noStrike" cap="none" spc="0" normalizeH="0" baseline="0" dirty="0">
              <a:ln>
                <a:noFill/>
              </a:ln>
              <a:solidFill>
                <a:schemeClr val="tx1"/>
              </a:solidFill>
              <a:effectLst/>
              <a:uFillTx/>
              <a:latin typeface="+mn-lt"/>
              <a:ea typeface="+mn-ea"/>
              <a:cs typeface="+mn-cs"/>
              <a:sym typeface="Helvetica Light"/>
            </a:endParaRPr>
          </a:p>
        </p:txBody>
      </p:sp>
      <p:sp>
        <p:nvSpPr>
          <p:cNvPr id="15" name="Rectangle 14">
            <a:extLst>
              <a:ext uri="{FF2B5EF4-FFF2-40B4-BE49-F238E27FC236}">
                <a16:creationId xmlns:a16="http://schemas.microsoft.com/office/drawing/2014/main" id="{0BFD2104-E27E-BAE3-15D4-431E5BE5881D}"/>
              </a:ext>
            </a:extLst>
          </p:cNvPr>
          <p:cNvSpPr/>
          <p:nvPr/>
        </p:nvSpPr>
        <p:spPr>
          <a:xfrm>
            <a:off x="14547324" y="8974577"/>
            <a:ext cx="2159594" cy="688586"/>
          </a:xfrm>
          <a:prstGeom prst="rect">
            <a:avLst/>
          </a:prstGeom>
          <a:solidFill>
            <a:schemeClr val="bg1"/>
          </a:solidFill>
          <a:ln w="38100">
            <a:solidFill>
              <a:schemeClr val="tx1"/>
            </a:solidFill>
            <a:prstDash val="solid"/>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r>
              <a:rPr kumimoji="0" lang="en-CN" sz="2400" b="0" i="0" u="none" strike="noStrike" cap="none" spc="0" normalizeH="0" baseline="0" dirty="0">
                <a:ln>
                  <a:noFill/>
                </a:ln>
                <a:solidFill>
                  <a:schemeClr val="tx1"/>
                </a:solidFill>
                <a:effectLst/>
                <a:uFillTx/>
                <a:latin typeface="+mn-lt"/>
                <a:ea typeface="+mn-ea"/>
                <a:cs typeface="+mn-cs"/>
                <a:sym typeface="Helvetica Light"/>
              </a:rPr>
              <a:t>On-premises</a:t>
            </a:r>
          </a:p>
        </p:txBody>
      </p:sp>
      <p:sp>
        <p:nvSpPr>
          <p:cNvPr id="16" name="Rectangle 15">
            <a:extLst>
              <a:ext uri="{FF2B5EF4-FFF2-40B4-BE49-F238E27FC236}">
                <a16:creationId xmlns:a16="http://schemas.microsoft.com/office/drawing/2014/main" id="{D093F2DF-6179-46ED-B7FD-7C4AA7915408}"/>
              </a:ext>
            </a:extLst>
          </p:cNvPr>
          <p:cNvSpPr/>
          <p:nvPr/>
        </p:nvSpPr>
        <p:spPr>
          <a:xfrm>
            <a:off x="19630382" y="8974576"/>
            <a:ext cx="2159594" cy="688586"/>
          </a:xfrm>
          <a:prstGeom prst="rect">
            <a:avLst/>
          </a:prstGeom>
          <a:solidFill>
            <a:schemeClr val="bg1"/>
          </a:solidFill>
          <a:ln w="38100">
            <a:solidFill>
              <a:schemeClr val="tx1"/>
            </a:solidFill>
            <a:prstDash val="solid"/>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tx1"/>
                </a:solidFill>
                <a:effectLst/>
                <a:uFillTx/>
                <a:latin typeface="+mn-lt"/>
                <a:ea typeface="+mn-ea"/>
                <a:cs typeface="+mn-cs"/>
                <a:sym typeface="Helvetica Light"/>
              </a:rPr>
              <a:t>IoT/</a:t>
            </a:r>
            <a:r>
              <a:rPr lang="en-CN" sz="2400" dirty="0">
                <a:solidFill>
                  <a:schemeClr val="tx1"/>
                </a:solidFill>
              </a:rPr>
              <a:t>Edge</a:t>
            </a:r>
            <a:endParaRPr kumimoji="0" lang="en-CN"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17" name="Rectangle 16">
            <a:extLst>
              <a:ext uri="{FF2B5EF4-FFF2-40B4-BE49-F238E27FC236}">
                <a16:creationId xmlns:a16="http://schemas.microsoft.com/office/drawing/2014/main" id="{18E1AC13-F3E7-0095-06AA-9BACAFA31B8D}"/>
              </a:ext>
            </a:extLst>
          </p:cNvPr>
          <p:cNvSpPr/>
          <p:nvPr/>
        </p:nvSpPr>
        <p:spPr>
          <a:xfrm>
            <a:off x="12022956" y="6031932"/>
            <a:ext cx="9784181" cy="698883"/>
          </a:xfrm>
          <a:prstGeom prst="rect">
            <a:avLst/>
          </a:prstGeom>
          <a:solidFill>
            <a:schemeClr val="bg1"/>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Cluster Gateway</a:t>
            </a:r>
          </a:p>
        </p:txBody>
      </p:sp>
      <p:sp>
        <p:nvSpPr>
          <p:cNvPr id="18" name="TextBox 17">
            <a:extLst>
              <a:ext uri="{FF2B5EF4-FFF2-40B4-BE49-F238E27FC236}">
                <a16:creationId xmlns:a16="http://schemas.microsoft.com/office/drawing/2014/main" id="{A638B746-68F3-3B07-F5A1-F0195A1B67B2}"/>
              </a:ext>
            </a:extLst>
          </p:cNvPr>
          <p:cNvSpPr txBox="1"/>
          <p:nvPr/>
        </p:nvSpPr>
        <p:spPr>
          <a:xfrm>
            <a:off x="13159173" y="6879823"/>
            <a:ext cx="67326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i="0" u="none" strike="noStrike" cap="none" spc="0" normalizeH="0" baseline="0" dirty="0">
                <a:ln>
                  <a:noFill/>
                </a:ln>
                <a:solidFill>
                  <a:srgbClr val="000000"/>
                </a:solidFill>
                <a:effectLst/>
                <a:uFillTx/>
                <a:latin typeface="+mn-lt"/>
                <a:ea typeface="+mn-ea"/>
                <a:cs typeface="+mn-cs"/>
                <a:sym typeface="Helvetica Light"/>
              </a:rPr>
              <a:t>Push</a:t>
            </a:r>
          </a:p>
        </p:txBody>
      </p:sp>
      <p:sp>
        <p:nvSpPr>
          <p:cNvPr id="19" name="TextBox 18">
            <a:extLst>
              <a:ext uri="{FF2B5EF4-FFF2-40B4-BE49-F238E27FC236}">
                <a16:creationId xmlns:a16="http://schemas.microsoft.com/office/drawing/2014/main" id="{796DD29D-02AD-CF39-9080-5D593BF7FACF}"/>
              </a:ext>
            </a:extLst>
          </p:cNvPr>
          <p:cNvSpPr txBox="1"/>
          <p:nvPr/>
        </p:nvSpPr>
        <p:spPr>
          <a:xfrm>
            <a:off x="15814851" y="6879823"/>
            <a:ext cx="67326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i="0" u="none" strike="noStrike" cap="none" spc="0" normalizeH="0" baseline="0" dirty="0">
                <a:ln>
                  <a:noFill/>
                </a:ln>
                <a:solidFill>
                  <a:srgbClr val="000000"/>
                </a:solidFill>
                <a:effectLst/>
                <a:uFillTx/>
                <a:latin typeface="+mn-lt"/>
                <a:ea typeface="+mn-ea"/>
                <a:cs typeface="+mn-cs"/>
                <a:sym typeface="Helvetica Light"/>
              </a:rPr>
              <a:t>Push</a:t>
            </a:r>
          </a:p>
        </p:txBody>
      </p:sp>
      <p:sp>
        <p:nvSpPr>
          <p:cNvPr id="20" name="TextBox 19">
            <a:extLst>
              <a:ext uri="{FF2B5EF4-FFF2-40B4-BE49-F238E27FC236}">
                <a16:creationId xmlns:a16="http://schemas.microsoft.com/office/drawing/2014/main" id="{662A5E59-B6C1-76A6-1DDA-416EC7D46613}"/>
              </a:ext>
            </a:extLst>
          </p:cNvPr>
          <p:cNvSpPr txBox="1"/>
          <p:nvPr/>
        </p:nvSpPr>
        <p:spPr>
          <a:xfrm>
            <a:off x="20947541" y="6879823"/>
            <a:ext cx="51777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i="0" u="none" strike="noStrike" cap="none" spc="0" normalizeH="0" baseline="0" dirty="0">
                <a:ln>
                  <a:noFill/>
                </a:ln>
                <a:solidFill>
                  <a:srgbClr val="000000"/>
                </a:solidFill>
                <a:effectLst/>
                <a:uFillTx/>
                <a:latin typeface="+mn-lt"/>
                <a:ea typeface="+mn-ea"/>
                <a:cs typeface="+mn-cs"/>
                <a:sym typeface="Helvetica Light"/>
              </a:rPr>
              <a:t>Pull</a:t>
            </a:r>
          </a:p>
        </p:txBody>
      </p:sp>
      <p:sp>
        <p:nvSpPr>
          <p:cNvPr id="22" name="Rectangle 21">
            <a:extLst>
              <a:ext uri="{FF2B5EF4-FFF2-40B4-BE49-F238E27FC236}">
                <a16:creationId xmlns:a16="http://schemas.microsoft.com/office/drawing/2014/main" id="{ACC18202-AEFC-395A-F407-FAD430FD371F}"/>
              </a:ext>
            </a:extLst>
          </p:cNvPr>
          <p:cNvSpPr/>
          <p:nvPr/>
        </p:nvSpPr>
        <p:spPr>
          <a:xfrm>
            <a:off x="17082405" y="8974576"/>
            <a:ext cx="2159594" cy="677434"/>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tx1"/>
                </a:solidFill>
                <a:effectLst/>
                <a:uFillTx/>
                <a:latin typeface="+mn-lt"/>
                <a:ea typeface="+mn-ea"/>
                <a:cs typeface="+mn-cs"/>
                <a:sym typeface="Helvetica Light"/>
              </a:rPr>
              <a:t>On-premises</a:t>
            </a:r>
          </a:p>
        </p:txBody>
      </p:sp>
      <p:pic>
        <p:nvPicPr>
          <p:cNvPr id="23" name="Picture 14">
            <a:extLst>
              <a:ext uri="{FF2B5EF4-FFF2-40B4-BE49-F238E27FC236}">
                <a16:creationId xmlns:a16="http://schemas.microsoft.com/office/drawing/2014/main" id="{650D117D-F027-CFA9-C235-CC54D04B9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1895" y="8798001"/>
            <a:ext cx="316129" cy="3993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B0AE145C-5537-86AA-A5BC-91BF199D0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5047" y="8762811"/>
            <a:ext cx="461717" cy="447726"/>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5B711F4D-8E0F-5AE0-6486-C1B850D0588E}"/>
              </a:ext>
            </a:extLst>
          </p:cNvPr>
          <p:cNvCxnSpPr>
            <a:cxnSpLocks/>
          </p:cNvCxnSpPr>
          <p:nvPr/>
        </p:nvCxnSpPr>
        <p:spPr>
          <a:xfrm flipV="1">
            <a:off x="20710179" y="5539086"/>
            <a:ext cx="0" cy="492846"/>
          </a:xfrm>
          <a:prstGeom prst="straightConnector1">
            <a:avLst/>
          </a:prstGeom>
          <a:noFill/>
          <a:ln w="25400" cap="flat">
            <a:solidFill>
              <a:srgbClr val="000000"/>
            </a:solidFill>
            <a:prstDash val="solid"/>
            <a:miter lim="400000"/>
            <a:headEnd type="triangle" w="lg" len="lg"/>
            <a:tailEnd type="none" w="lg" len="lg"/>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B709533A-B379-EC4C-1BBE-FA605E64759A}"/>
              </a:ext>
            </a:extLst>
          </p:cNvPr>
          <p:cNvSpPr/>
          <p:nvPr/>
        </p:nvSpPr>
        <p:spPr>
          <a:xfrm>
            <a:off x="17421808" y="7534350"/>
            <a:ext cx="4385323" cy="753221"/>
          </a:xfrm>
          <a:prstGeom prst="rect">
            <a:avLst/>
          </a:prstGeom>
          <a:solidFill>
            <a:schemeClr val="bg1"/>
          </a:solidFill>
          <a:ln w="38100"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i="0" u="none" strike="noStrike" cap="none" spc="0" normalizeH="0" baseline="0" dirty="0">
                <a:ln>
                  <a:noFill/>
                </a:ln>
                <a:solidFill>
                  <a:schemeClr val="tx1"/>
                </a:solidFill>
                <a:effectLst/>
                <a:uFillTx/>
                <a:latin typeface="+mn-lt"/>
                <a:ea typeface="+mn-ea"/>
                <a:cs typeface="+mn-cs"/>
                <a:sym typeface="Helvetica Light"/>
              </a:rPr>
              <a:t>Open Cluster Management</a:t>
            </a:r>
          </a:p>
        </p:txBody>
      </p:sp>
      <p:pic>
        <p:nvPicPr>
          <p:cNvPr id="27" name="Picture 16" descr="Open Cluster Management | Cloud Native Computing Foundation">
            <a:extLst>
              <a:ext uri="{FF2B5EF4-FFF2-40B4-BE49-F238E27FC236}">
                <a16:creationId xmlns:a16="http://schemas.microsoft.com/office/drawing/2014/main" id="{C847D342-61CB-BBD5-CE30-D35B36FEDC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544" r="29475" b="49436"/>
          <a:stretch/>
        </p:blipFill>
        <p:spPr bwMode="auto">
          <a:xfrm>
            <a:off x="17152272" y="7314840"/>
            <a:ext cx="539072" cy="5378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ADD8BC1-7CFB-0E3C-B12A-122E92F76ACA}"/>
              </a:ext>
            </a:extLst>
          </p:cNvPr>
          <p:cNvPicPr>
            <a:picLocks noChangeAspect="1"/>
          </p:cNvPicPr>
          <p:nvPr/>
        </p:nvPicPr>
        <p:blipFill rotWithShape="1">
          <a:blip r:embed="rId6"/>
          <a:srcRect l="-1" t="5151" r="4080" b="36232"/>
          <a:stretch>
            <a:fillRect/>
          </a:stretch>
        </p:blipFill>
        <p:spPr>
          <a:xfrm>
            <a:off x="13033609" y="4373412"/>
            <a:ext cx="1597651" cy="1053942"/>
          </a:xfrm>
          <a:prstGeom prst="rect">
            <a:avLst/>
          </a:prstGeom>
          <a:noFill/>
        </p:spPr>
      </p:pic>
      <p:pic>
        <p:nvPicPr>
          <p:cNvPr id="30" name="Picture 2">
            <a:extLst>
              <a:ext uri="{FF2B5EF4-FFF2-40B4-BE49-F238E27FC236}">
                <a16:creationId xmlns:a16="http://schemas.microsoft.com/office/drawing/2014/main" id="{01687988-CF81-0243-8259-520F697AC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59116" y="3999936"/>
            <a:ext cx="461717" cy="44772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06CE5C1-9965-3763-90F5-7F1138505F93}"/>
              </a:ext>
            </a:extLst>
          </p:cNvPr>
          <p:cNvSpPr txBox="1"/>
          <p:nvPr/>
        </p:nvSpPr>
        <p:spPr>
          <a:xfrm>
            <a:off x="8228468" y="10599368"/>
            <a:ext cx="13792366"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CN" sz="2800" b="1" dirty="0">
                <a:solidFill>
                  <a:schemeClr val="tx1"/>
                </a:solidFill>
              </a:rPr>
              <a:t>Natively</a:t>
            </a:r>
            <a:r>
              <a:rPr lang="zh-CN" altLang="en-US" sz="2800" b="1" dirty="0">
                <a:solidFill>
                  <a:schemeClr val="tx1"/>
                </a:solidFill>
              </a:rPr>
              <a:t> </a:t>
            </a:r>
            <a:r>
              <a:rPr lang="en-US" altLang="zh-CN" sz="2800" b="1" dirty="0">
                <a:solidFill>
                  <a:schemeClr val="tx1"/>
                </a:solidFill>
              </a:rPr>
              <a:t>supports</a:t>
            </a:r>
            <a:r>
              <a:rPr lang="zh-CN" altLang="en-US" sz="2800" b="1" dirty="0">
                <a:solidFill>
                  <a:schemeClr val="tx1"/>
                </a:solidFill>
              </a:rPr>
              <a:t> </a:t>
            </a:r>
            <a:r>
              <a:rPr lang="en-US" altLang="zh-CN" sz="2800" b="1" dirty="0">
                <a:solidFill>
                  <a:schemeClr val="tx1"/>
                </a:solidFill>
              </a:rPr>
              <a:t>multi-clusters</a:t>
            </a:r>
            <a:r>
              <a:rPr lang="zh-CN" altLang="en-US" sz="2800" b="1" dirty="0">
                <a:solidFill>
                  <a:schemeClr val="tx1"/>
                </a:solidFill>
              </a:rPr>
              <a:t> </a:t>
            </a:r>
            <a:r>
              <a:rPr lang="en-US" altLang="zh-CN" sz="2800" b="1" dirty="0">
                <a:solidFill>
                  <a:schemeClr val="tx1"/>
                </a:solidFill>
              </a:rPr>
              <a:t>with</a:t>
            </a:r>
            <a:r>
              <a:rPr lang="zh-CN" altLang="en-US" sz="2800" b="1" dirty="0">
                <a:solidFill>
                  <a:schemeClr val="tx1"/>
                </a:solidFill>
              </a:rPr>
              <a:t> </a:t>
            </a:r>
            <a:r>
              <a:rPr lang="en-US" altLang="zh-CN" sz="2800" b="1" dirty="0">
                <a:solidFill>
                  <a:schemeClr val="tx1"/>
                </a:solidFill>
              </a:rPr>
              <a:t>rich</a:t>
            </a:r>
            <a:r>
              <a:rPr lang="zh-CN" altLang="en-US" sz="2800" b="1" dirty="0">
                <a:solidFill>
                  <a:schemeClr val="tx1"/>
                </a:solidFill>
              </a:rPr>
              <a:t> </a:t>
            </a:r>
            <a:r>
              <a:rPr lang="en-US" altLang="zh-CN" sz="2800" b="1" dirty="0">
                <a:solidFill>
                  <a:schemeClr val="tx1"/>
                </a:solidFill>
              </a:rPr>
              <a:t>placement</a:t>
            </a:r>
            <a:r>
              <a:rPr lang="zh-CN" altLang="en-US" sz="2800" b="1" dirty="0">
                <a:solidFill>
                  <a:schemeClr val="tx1"/>
                </a:solidFill>
              </a:rPr>
              <a:t> </a:t>
            </a:r>
            <a:r>
              <a:rPr lang="en-US" altLang="zh-CN" sz="2800" b="1" dirty="0">
                <a:solidFill>
                  <a:schemeClr val="tx1"/>
                </a:solidFill>
              </a:rPr>
              <a:t>strategy</a:t>
            </a:r>
            <a:r>
              <a:rPr lang="en-CN" sz="2800" b="1" dirty="0">
                <a:solidFill>
                  <a:schemeClr val="tx1"/>
                </a:solidFill>
              </a:rPr>
              <a:t>.</a:t>
            </a:r>
          </a:p>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endParaRPr lang="en-CN" sz="2800" b="1" dirty="0">
              <a:solidFill>
                <a:schemeClr val="tx1"/>
              </a:solidFill>
            </a:endParaRPr>
          </a:p>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US" altLang="zh-CN" sz="2800" b="1" dirty="0">
                <a:solidFill>
                  <a:schemeClr val="tx1"/>
                </a:solidFill>
              </a:rPr>
              <a:t>Support</a:t>
            </a:r>
            <a:r>
              <a:rPr lang="zh-CN" altLang="en-US" sz="2800" b="1" dirty="0">
                <a:solidFill>
                  <a:schemeClr val="tx1"/>
                </a:solidFill>
              </a:rPr>
              <a:t> </a:t>
            </a:r>
            <a:r>
              <a:rPr lang="en-US" altLang="zh-CN" sz="2800" b="1" dirty="0">
                <a:solidFill>
                  <a:schemeClr val="tx1"/>
                </a:solidFill>
              </a:rPr>
              <a:t>both</a:t>
            </a:r>
            <a:r>
              <a:rPr lang="zh-CN" altLang="en-US" sz="2800" b="1" dirty="0">
                <a:solidFill>
                  <a:schemeClr val="tx1"/>
                </a:solidFill>
              </a:rPr>
              <a:t> </a:t>
            </a:r>
            <a:r>
              <a:rPr lang="en-US" altLang="zh-CN" sz="2800" b="1" dirty="0">
                <a:solidFill>
                  <a:schemeClr val="tx1"/>
                </a:solidFill>
              </a:rPr>
              <a:t>Push</a:t>
            </a:r>
            <a:r>
              <a:rPr lang="zh-CN" altLang="en-US" sz="2800" b="1" dirty="0">
                <a:solidFill>
                  <a:schemeClr val="tx1"/>
                </a:solidFill>
              </a:rPr>
              <a:t> </a:t>
            </a:r>
            <a:r>
              <a:rPr lang="en-US" altLang="zh-CN" sz="2800" b="1" dirty="0">
                <a:solidFill>
                  <a:schemeClr val="tx1"/>
                </a:solidFill>
              </a:rPr>
              <a:t>and</a:t>
            </a:r>
            <a:r>
              <a:rPr lang="zh-CN" altLang="en-US" sz="2800" b="1" dirty="0">
                <a:solidFill>
                  <a:schemeClr val="tx1"/>
                </a:solidFill>
              </a:rPr>
              <a:t> </a:t>
            </a:r>
            <a:r>
              <a:rPr lang="en-US" altLang="zh-CN" sz="2800" b="1" dirty="0">
                <a:solidFill>
                  <a:schemeClr val="tx1"/>
                </a:solidFill>
              </a:rPr>
              <a:t>Pull</a:t>
            </a:r>
            <a:r>
              <a:rPr lang="zh-CN" altLang="en-US" sz="2800" b="1" dirty="0">
                <a:solidFill>
                  <a:schemeClr val="tx1"/>
                </a:solidFill>
              </a:rPr>
              <a:t> </a:t>
            </a:r>
            <a:r>
              <a:rPr lang="en-US" altLang="zh-CN" sz="2800" b="1" dirty="0">
                <a:solidFill>
                  <a:schemeClr val="tx1"/>
                </a:solidFill>
              </a:rPr>
              <a:t>model</a:t>
            </a:r>
            <a:r>
              <a:rPr lang="zh-CN" altLang="en-US" sz="2800" b="1" dirty="0">
                <a:solidFill>
                  <a:schemeClr val="tx1"/>
                </a:solidFill>
              </a:rPr>
              <a:t> </a:t>
            </a:r>
            <a:r>
              <a:rPr lang="en-US" altLang="zh-CN" sz="2800" b="1" dirty="0">
                <a:solidFill>
                  <a:schemeClr val="tx1"/>
                </a:solidFill>
              </a:rPr>
              <a:t>for</a:t>
            </a:r>
            <a:r>
              <a:rPr lang="zh-CN" altLang="en-US" sz="2800" b="1" dirty="0">
                <a:solidFill>
                  <a:schemeClr val="tx1"/>
                </a:solidFill>
              </a:rPr>
              <a:t> </a:t>
            </a:r>
            <a:r>
              <a:rPr lang="en-US" altLang="zh-CN" sz="2800" b="1" dirty="0">
                <a:solidFill>
                  <a:schemeClr val="tx1"/>
                </a:solidFill>
              </a:rPr>
              <a:t>cluster</a:t>
            </a:r>
            <a:r>
              <a:rPr lang="zh-CN" altLang="en-US" sz="2800" b="1" dirty="0">
                <a:solidFill>
                  <a:schemeClr val="tx1"/>
                </a:solidFill>
              </a:rPr>
              <a:t> </a:t>
            </a:r>
            <a:r>
              <a:rPr lang="en-US" altLang="zh-CN" sz="2800" b="1" dirty="0">
                <a:solidFill>
                  <a:schemeClr val="tx1"/>
                </a:solidFill>
              </a:rPr>
              <a:t>management.</a:t>
            </a:r>
          </a:p>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endParaRPr lang="en-US" altLang="zh-CN" sz="2800" b="1" dirty="0">
              <a:solidFill>
                <a:schemeClr val="tx1"/>
              </a:solidFill>
            </a:endParaRPr>
          </a:p>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US" altLang="zh-CN" sz="2800" b="1" dirty="0">
                <a:solidFill>
                  <a:schemeClr val="tx1"/>
                </a:solidFill>
              </a:rPr>
              <a:t>Runtime</a:t>
            </a:r>
            <a:r>
              <a:rPr lang="zh-CN" altLang="en-US" sz="2800" b="1" dirty="0">
                <a:solidFill>
                  <a:schemeClr val="tx1"/>
                </a:solidFill>
              </a:rPr>
              <a:t> </a:t>
            </a:r>
            <a:r>
              <a:rPr lang="en-US" altLang="zh-CN" sz="2800" b="1" dirty="0">
                <a:solidFill>
                  <a:schemeClr val="tx1"/>
                </a:solidFill>
              </a:rPr>
              <a:t>agnostic,</a:t>
            </a:r>
            <a:r>
              <a:rPr lang="zh-CN" altLang="en-US" sz="2800" b="1" dirty="0">
                <a:solidFill>
                  <a:schemeClr val="tx1"/>
                </a:solidFill>
              </a:rPr>
              <a:t> </a:t>
            </a:r>
            <a:r>
              <a:rPr lang="en-US" altLang="zh-CN" sz="2800" b="1" dirty="0">
                <a:solidFill>
                  <a:schemeClr val="tx1"/>
                </a:solidFill>
              </a:rPr>
              <a:t>adopts</a:t>
            </a:r>
            <a:r>
              <a:rPr lang="zh-CN" altLang="en-US" sz="2800" b="1" dirty="0">
                <a:solidFill>
                  <a:schemeClr val="tx1"/>
                </a:solidFill>
              </a:rPr>
              <a:t> </a:t>
            </a:r>
            <a:r>
              <a:rPr lang="en-US" altLang="zh-CN" sz="2800" b="1" dirty="0">
                <a:solidFill>
                  <a:schemeClr val="tx1"/>
                </a:solidFill>
              </a:rPr>
              <a:t>any</a:t>
            </a:r>
            <a:r>
              <a:rPr lang="zh-CN" altLang="en-US" sz="2800" b="1" dirty="0">
                <a:solidFill>
                  <a:schemeClr val="tx1"/>
                </a:solidFill>
              </a:rPr>
              <a:t> </a:t>
            </a:r>
            <a:r>
              <a:rPr lang="en-US" altLang="zh-CN" sz="2800" b="1" dirty="0">
                <a:solidFill>
                  <a:schemeClr val="tx1"/>
                </a:solidFill>
              </a:rPr>
              <a:t>plugins</a:t>
            </a:r>
            <a:r>
              <a:rPr lang="zh-CN" altLang="en-US" sz="2800" b="1" dirty="0">
                <a:solidFill>
                  <a:schemeClr val="tx1"/>
                </a:solidFill>
              </a:rPr>
              <a:t> </a:t>
            </a:r>
            <a:r>
              <a:rPr lang="en-US" altLang="zh-CN" sz="2800" b="1" dirty="0">
                <a:solidFill>
                  <a:schemeClr val="tx1"/>
                </a:solidFill>
              </a:rPr>
              <a:t>and</a:t>
            </a:r>
            <a:r>
              <a:rPr lang="zh-CN" altLang="en-US" sz="2800" b="1" dirty="0">
                <a:solidFill>
                  <a:schemeClr val="tx1"/>
                </a:solidFill>
              </a:rPr>
              <a:t> </a:t>
            </a:r>
            <a:r>
              <a:rPr lang="en-US" altLang="zh-CN" sz="2800" b="1" dirty="0">
                <a:solidFill>
                  <a:schemeClr val="tx1"/>
                </a:solidFill>
              </a:rPr>
              <a:t>manage</a:t>
            </a:r>
            <a:r>
              <a:rPr lang="zh-CN" altLang="en-US" sz="2800" b="1" dirty="0">
                <a:solidFill>
                  <a:schemeClr val="tx1"/>
                </a:solidFill>
              </a:rPr>
              <a:t> </a:t>
            </a:r>
            <a:r>
              <a:rPr lang="en-US" altLang="zh-CN" sz="2800" b="1" dirty="0">
                <a:solidFill>
                  <a:schemeClr val="tx1"/>
                </a:solidFill>
              </a:rPr>
              <a:t>them</a:t>
            </a:r>
            <a:r>
              <a:rPr lang="zh-CN" altLang="en-US" sz="2800" b="1" dirty="0">
                <a:solidFill>
                  <a:schemeClr val="tx1"/>
                </a:solidFill>
              </a:rPr>
              <a:t> </a:t>
            </a:r>
            <a:r>
              <a:rPr lang="en-US" altLang="zh-CN" sz="2800" b="1" dirty="0">
                <a:solidFill>
                  <a:schemeClr val="tx1"/>
                </a:solidFill>
              </a:rPr>
              <a:t>only</a:t>
            </a:r>
            <a:r>
              <a:rPr lang="zh-CN" altLang="en-US" sz="2800" b="1" dirty="0">
                <a:solidFill>
                  <a:schemeClr val="tx1"/>
                </a:solidFill>
              </a:rPr>
              <a:t> </a:t>
            </a:r>
            <a:r>
              <a:rPr lang="en-US" altLang="zh-CN" sz="2800" b="1" dirty="0">
                <a:solidFill>
                  <a:schemeClr val="tx1"/>
                </a:solidFill>
              </a:rPr>
              <a:t>in</a:t>
            </a:r>
            <a:r>
              <a:rPr lang="zh-CN" altLang="en-US" sz="2800" b="1" dirty="0">
                <a:solidFill>
                  <a:schemeClr val="tx1"/>
                </a:solidFill>
              </a:rPr>
              <a:t> </a:t>
            </a:r>
            <a:r>
              <a:rPr lang="en-US" altLang="zh-CN" sz="2800" b="1" dirty="0">
                <a:solidFill>
                  <a:schemeClr val="tx1"/>
                </a:solidFill>
              </a:rPr>
              <a:t>the</a:t>
            </a:r>
            <a:r>
              <a:rPr lang="zh-CN" altLang="en-US" sz="2800" b="1" dirty="0">
                <a:solidFill>
                  <a:schemeClr val="tx1"/>
                </a:solidFill>
              </a:rPr>
              <a:t> </a:t>
            </a:r>
            <a:r>
              <a:rPr lang="en-US" altLang="zh-CN" sz="2800" b="1" dirty="0">
                <a:solidFill>
                  <a:schemeClr val="tx1"/>
                </a:solidFill>
              </a:rPr>
              <a:t>control</a:t>
            </a:r>
            <a:r>
              <a:rPr lang="zh-CN" altLang="en-US" sz="2800" b="1" dirty="0">
                <a:solidFill>
                  <a:schemeClr val="tx1"/>
                </a:solidFill>
              </a:rPr>
              <a:t> </a:t>
            </a:r>
            <a:r>
              <a:rPr lang="en-US" altLang="zh-CN" sz="2800" b="1" dirty="0">
                <a:solidFill>
                  <a:schemeClr val="tx1"/>
                </a:solidFill>
              </a:rPr>
              <a:t>plane.</a:t>
            </a:r>
          </a:p>
          <a:p>
            <a:pPr marR="0" algn="l" defTabSz="825500" rtl="0" fontAlgn="auto" latinLnBrk="0" hangingPunct="0">
              <a:lnSpc>
                <a:spcPct val="100000"/>
              </a:lnSpc>
              <a:spcBef>
                <a:spcPts val="0"/>
              </a:spcBef>
              <a:spcAft>
                <a:spcPts val="0"/>
              </a:spcAft>
              <a:buClrTx/>
              <a:buSzTx/>
              <a:tabLst/>
            </a:pPr>
            <a:endParaRPr lang="en-US" altLang="zh-CN" sz="2800" b="1" dirty="0">
              <a:solidFill>
                <a:schemeClr val="tx1"/>
              </a:solidFill>
            </a:endParaRPr>
          </a:p>
        </p:txBody>
      </p:sp>
      <p:sp>
        <p:nvSpPr>
          <p:cNvPr id="32" name="TextBox 31">
            <a:extLst>
              <a:ext uri="{FF2B5EF4-FFF2-40B4-BE49-F238E27FC236}">
                <a16:creationId xmlns:a16="http://schemas.microsoft.com/office/drawing/2014/main" id="{AB2928A6-CD46-C077-170B-185AF93769EE}"/>
              </a:ext>
            </a:extLst>
          </p:cNvPr>
          <p:cNvSpPr txBox="1"/>
          <p:nvPr/>
        </p:nvSpPr>
        <p:spPr>
          <a:xfrm>
            <a:off x="12309164" y="7667574"/>
            <a:ext cx="4352152" cy="410369"/>
          </a:xfrm>
          <a:prstGeom prst="rect">
            <a:avLst/>
          </a:prstGeom>
          <a:solidFill>
            <a:srgbClr val="FFFFFF"/>
          </a:solidFill>
          <a:ln w="12700" cap="flat">
            <a:solidFill>
              <a:schemeClr val="accent1"/>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1" u="none" strike="noStrike" cap="none" spc="0" normalizeH="0" baseline="0" dirty="0">
                <a:ln>
                  <a:noFill/>
                </a:ln>
                <a:solidFill>
                  <a:srgbClr val="000000"/>
                </a:solidFill>
                <a:effectLst/>
                <a:uFillTx/>
                <a:latin typeface="+mn-lt"/>
                <a:ea typeface="+mn-ea"/>
                <a:cs typeface="+mn-cs"/>
                <a:sym typeface="Helvetica Light"/>
              </a:rPr>
              <a:t>No</a:t>
            </a:r>
            <a:r>
              <a:rPr kumimoji="0" lang="zh-CN" altLang="en-US" sz="2000" b="0" i="1" u="none" strike="noStrike" cap="none" spc="0" normalizeH="0" baseline="0" dirty="0">
                <a:ln>
                  <a:noFill/>
                </a:ln>
                <a:solidFill>
                  <a:srgbClr val="000000"/>
                </a:solidFill>
                <a:effectLst/>
                <a:uFillTx/>
                <a:latin typeface="+mn-lt"/>
                <a:ea typeface="+mn-ea"/>
                <a:cs typeface="+mn-cs"/>
                <a:sym typeface="Helvetica Light"/>
              </a:rPr>
              <a:t> </a:t>
            </a:r>
            <a:r>
              <a:rPr lang="en-US" altLang="zh-CN" sz="2000" i="1" dirty="0"/>
              <a:t>a</a:t>
            </a:r>
            <a:r>
              <a:rPr kumimoji="0" lang="en-US" altLang="zh-CN" sz="2000" b="0" i="1" u="none" strike="noStrike" cap="none" spc="0" normalizeH="0" baseline="0" dirty="0">
                <a:ln>
                  <a:noFill/>
                </a:ln>
                <a:solidFill>
                  <a:srgbClr val="000000"/>
                </a:solidFill>
                <a:effectLst/>
                <a:uFillTx/>
                <a:latin typeface="+mn-lt"/>
                <a:ea typeface="+mn-ea"/>
                <a:cs typeface="+mn-cs"/>
                <a:sym typeface="Helvetica Light"/>
              </a:rPr>
              <a:t>dditional</a:t>
            </a:r>
            <a:r>
              <a:rPr kumimoji="0" lang="zh-CN" altLang="en-US" sz="2000" b="0" i="1" u="none" strike="noStrike" cap="none" spc="0" normalizeH="0" baseline="0" dirty="0">
                <a:ln>
                  <a:noFill/>
                </a:ln>
                <a:solidFill>
                  <a:srgbClr val="000000"/>
                </a:solidFill>
                <a:effectLst/>
                <a:uFillTx/>
                <a:latin typeface="+mn-lt"/>
                <a:ea typeface="+mn-ea"/>
                <a:cs typeface="+mn-cs"/>
                <a:sym typeface="Helvetica Light"/>
              </a:rPr>
              <a:t> </a:t>
            </a:r>
            <a:r>
              <a:rPr lang="en-US" altLang="zh-CN" sz="2000" i="1" dirty="0"/>
              <a:t>control</a:t>
            </a:r>
            <a:r>
              <a:rPr lang="zh-CN" altLang="en-US" sz="2000" i="1" dirty="0"/>
              <a:t> </a:t>
            </a:r>
            <a:r>
              <a:rPr lang="en-US" altLang="zh-CN" sz="2000" i="1" dirty="0"/>
              <a:t>plane</a:t>
            </a:r>
            <a:r>
              <a:rPr lang="zh-CN" altLang="en-US" sz="2000" i="1" dirty="0"/>
              <a:t> </a:t>
            </a:r>
            <a:r>
              <a:rPr lang="en-US" altLang="zh-CN" sz="2000" i="1" dirty="0"/>
              <a:t>overhead</a:t>
            </a:r>
            <a:endParaRPr kumimoji="0" lang="en-CN" sz="2000" b="0" i="1" u="none" strike="noStrike" cap="none" spc="0" normalizeH="0" baseline="0" dirty="0">
              <a:ln>
                <a:noFill/>
              </a:ln>
              <a:solidFill>
                <a:srgbClr val="000000"/>
              </a:solidFill>
              <a:effectLst/>
              <a:uFillTx/>
              <a:latin typeface="+mn-lt"/>
              <a:ea typeface="+mn-ea"/>
              <a:cs typeface="+mn-cs"/>
              <a:sym typeface="Helvetica Light"/>
            </a:endParaRPr>
          </a:p>
        </p:txBody>
      </p:sp>
      <p:pic>
        <p:nvPicPr>
          <p:cNvPr id="2" name="Picture 2">
            <a:extLst>
              <a:ext uri="{FF2B5EF4-FFF2-40B4-BE49-F238E27FC236}">
                <a16:creationId xmlns:a16="http://schemas.microsoft.com/office/drawing/2014/main" id="{939DBC4D-2F0B-B685-0D44-5CF80B268F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8621" y="8762811"/>
            <a:ext cx="461717" cy="447726"/>
          </a:xfrm>
          <a:prstGeom prst="rect">
            <a:avLst/>
          </a:prstGeom>
          <a:noFill/>
          <a:extLst>
            <a:ext uri="{909E8E84-426E-40DD-AFC4-6F175D3DCCD1}">
              <a14:hiddenFill xmlns:a14="http://schemas.microsoft.com/office/drawing/2010/main">
                <a:solidFill>
                  <a:srgbClr val="FFFFFF"/>
                </a:solidFill>
              </a14:hiddenFill>
            </a:ext>
          </a:extLst>
        </p:spPr>
      </p:pic>
      <p:pic>
        <p:nvPicPr>
          <p:cNvPr id="35" name="Google Shape;102;p14">
            <a:extLst>
              <a:ext uri="{FF2B5EF4-FFF2-40B4-BE49-F238E27FC236}">
                <a16:creationId xmlns:a16="http://schemas.microsoft.com/office/drawing/2014/main" id="{2E751877-2080-22BA-C65D-CD0CA1391FD3}"/>
              </a:ext>
            </a:extLst>
          </p:cNvPr>
          <p:cNvPicPr preferRelativeResize="0"/>
          <p:nvPr/>
        </p:nvPicPr>
        <p:blipFill rotWithShape="1">
          <a:blip r:embed="rId7">
            <a:alphaModFix/>
          </a:blip>
          <a:srcRect r="77925" b="24832"/>
          <a:stretch/>
        </p:blipFill>
        <p:spPr>
          <a:xfrm>
            <a:off x="12050727" y="9521788"/>
            <a:ext cx="457745" cy="644666"/>
          </a:xfrm>
          <a:prstGeom prst="rect">
            <a:avLst/>
          </a:prstGeom>
          <a:noFill/>
          <a:ln>
            <a:noFill/>
          </a:ln>
        </p:spPr>
      </p:pic>
      <p:pic>
        <p:nvPicPr>
          <p:cNvPr id="36" name="Google Shape;104;p14" descr="A picture containing drawing&#10;&#10;Description automatically generated">
            <a:extLst>
              <a:ext uri="{FF2B5EF4-FFF2-40B4-BE49-F238E27FC236}">
                <a16:creationId xmlns:a16="http://schemas.microsoft.com/office/drawing/2014/main" id="{36C16D87-D635-16DA-FE92-633C64E1F418}"/>
              </a:ext>
            </a:extLst>
          </p:cNvPr>
          <p:cNvPicPr preferRelativeResize="0"/>
          <p:nvPr/>
        </p:nvPicPr>
        <p:blipFill rotWithShape="1">
          <a:blip r:embed="rId8">
            <a:alphaModFix/>
          </a:blip>
          <a:srcRect l="9537" t="29507" r="77063" b="24168"/>
          <a:stretch/>
        </p:blipFill>
        <p:spPr>
          <a:xfrm>
            <a:off x="12645922" y="9803761"/>
            <a:ext cx="283130" cy="265274"/>
          </a:xfrm>
          <a:prstGeom prst="rect">
            <a:avLst/>
          </a:prstGeom>
          <a:noFill/>
          <a:ln>
            <a:noFill/>
          </a:ln>
        </p:spPr>
      </p:pic>
      <p:pic>
        <p:nvPicPr>
          <p:cNvPr id="37" name="Google Shape;105;p14" descr="Image result for aws logo">
            <a:extLst>
              <a:ext uri="{FF2B5EF4-FFF2-40B4-BE49-F238E27FC236}">
                <a16:creationId xmlns:a16="http://schemas.microsoft.com/office/drawing/2014/main" id="{DD3AC80F-7C86-7ED6-B2EB-7F3335A1A3DB}"/>
              </a:ext>
            </a:extLst>
          </p:cNvPr>
          <p:cNvPicPr preferRelativeResize="0"/>
          <p:nvPr/>
        </p:nvPicPr>
        <p:blipFill rotWithShape="1">
          <a:blip r:embed="rId9">
            <a:alphaModFix/>
          </a:blip>
          <a:srcRect/>
          <a:stretch/>
        </p:blipFill>
        <p:spPr>
          <a:xfrm>
            <a:off x="13159173" y="9752528"/>
            <a:ext cx="370228" cy="316507"/>
          </a:xfrm>
          <a:prstGeom prst="rect">
            <a:avLst/>
          </a:prstGeom>
          <a:noFill/>
          <a:ln>
            <a:noFill/>
          </a:ln>
        </p:spPr>
      </p:pic>
      <p:pic>
        <p:nvPicPr>
          <p:cNvPr id="38" name="Google Shape;106;p14" descr="Image result for google cloud platform">
            <a:extLst>
              <a:ext uri="{FF2B5EF4-FFF2-40B4-BE49-F238E27FC236}">
                <a16:creationId xmlns:a16="http://schemas.microsoft.com/office/drawing/2014/main" id="{7F083DA3-D9D7-C608-69BE-D7408B2BDEE7}"/>
              </a:ext>
            </a:extLst>
          </p:cNvPr>
          <p:cNvPicPr preferRelativeResize="0"/>
          <p:nvPr/>
        </p:nvPicPr>
        <p:blipFill rotWithShape="1">
          <a:blip r:embed="rId10">
            <a:alphaModFix/>
          </a:blip>
          <a:srcRect l="20622" t="11722" r="20622" b="34403"/>
          <a:stretch/>
        </p:blipFill>
        <p:spPr>
          <a:xfrm>
            <a:off x="13675895" y="9784897"/>
            <a:ext cx="283130" cy="265274"/>
          </a:xfrm>
          <a:prstGeom prst="rect">
            <a:avLst/>
          </a:prstGeom>
          <a:noFill/>
          <a:ln>
            <a:noFill/>
          </a:ln>
        </p:spPr>
      </p:pic>
    </p:spTree>
    <p:extLst>
      <p:ext uri="{BB962C8B-B14F-4D97-AF65-F5344CB8AC3E}">
        <p14:creationId xmlns:p14="http://schemas.microsoft.com/office/powerpoint/2010/main" val="10978714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le">
            <a:extLst>
              <a:ext uri="{FF2B5EF4-FFF2-40B4-BE49-F238E27FC236}">
                <a16:creationId xmlns:a16="http://schemas.microsoft.com/office/drawing/2014/main" id="{98EE8316-5A1B-20B7-5E34-425E7E5D31EC}"/>
              </a:ext>
            </a:extLst>
          </p:cNvPr>
          <p:cNvSpPr txBox="1"/>
          <p:nvPr/>
        </p:nvSpPr>
        <p:spPr>
          <a:xfrm>
            <a:off x="772820" y="709386"/>
            <a:ext cx="12960151"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altLang="zh-CN" dirty="0"/>
              <a:t>Use</a:t>
            </a:r>
            <a:r>
              <a:rPr lang="zh-CN" altLang="en-US" dirty="0"/>
              <a:t> </a:t>
            </a:r>
            <a:r>
              <a:rPr lang="en-US" altLang="zh-CN" dirty="0"/>
              <a:t>addon</a:t>
            </a:r>
            <a:r>
              <a:rPr lang="zh-CN" altLang="en-US" dirty="0"/>
              <a:t> </a:t>
            </a:r>
            <a:r>
              <a:rPr lang="en-US" altLang="zh-CN" dirty="0"/>
              <a:t>to</a:t>
            </a:r>
            <a:r>
              <a:rPr lang="zh-CN" altLang="en-US" dirty="0"/>
              <a:t> </a:t>
            </a:r>
            <a:r>
              <a:rPr lang="en-US" altLang="zh-CN" dirty="0"/>
              <a:t>build</a:t>
            </a:r>
            <a:r>
              <a:rPr lang="zh-CN" altLang="en-US" dirty="0"/>
              <a:t> </a:t>
            </a:r>
            <a:r>
              <a:rPr lang="en-US" altLang="zh-CN" dirty="0"/>
              <a:t>your</a:t>
            </a:r>
            <a:r>
              <a:rPr lang="zh-CN" altLang="en-US" dirty="0"/>
              <a:t> </a:t>
            </a:r>
            <a:r>
              <a:rPr lang="en-US" altLang="zh-CN" dirty="0"/>
              <a:t>own</a:t>
            </a:r>
            <a:r>
              <a:rPr lang="zh-CN" altLang="en-US" dirty="0"/>
              <a:t> </a:t>
            </a:r>
            <a:r>
              <a:rPr lang="en-US" altLang="zh-CN" dirty="0"/>
              <a:t>extension!</a:t>
            </a:r>
            <a:r>
              <a:rPr lang="zh-CN" altLang="en-US" dirty="0"/>
              <a:t> </a:t>
            </a:r>
            <a:endParaRPr dirty="0"/>
          </a:p>
        </p:txBody>
      </p:sp>
      <p:pic>
        <p:nvPicPr>
          <p:cNvPr id="3" name="Picture 2">
            <a:extLst>
              <a:ext uri="{FF2B5EF4-FFF2-40B4-BE49-F238E27FC236}">
                <a16:creationId xmlns:a16="http://schemas.microsoft.com/office/drawing/2014/main" id="{83C97BDB-C499-6E82-B326-B3F23340D40A}"/>
              </a:ext>
            </a:extLst>
          </p:cNvPr>
          <p:cNvPicPr>
            <a:picLocks noChangeAspect="1"/>
          </p:cNvPicPr>
          <p:nvPr/>
        </p:nvPicPr>
        <p:blipFill>
          <a:blip r:embed="rId2"/>
          <a:stretch>
            <a:fillRect/>
          </a:stretch>
        </p:blipFill>
        <p:spPr>
          <a:xfrm>
            <a:off x="772820" y="5578151"/>
            <a:ext cx="5033238" cy="3425246"/>
          </a:xfrm>
          <a:prstGeom prst="rect">
            <a:avLst/>
          </a:prstGeom>
        </p:spPr>
      </p:pic>
      <p:sp>
        <p:nvSpPr>
          <p:cNvPr id="4" name="TextBox 3">
            <a:extLst>
              <a:ext uri="{FF2B5EF4-FFF2-40B4-BE49-F238E27FC236}">
                <a16:creationId xmlns:a16="http://schemas.microsoft.com/office/drawing/2014/main" id="{C9647D59-A036-937E-5488-3377D4891CDD}"/>
              </a:ext>
            </a:extLst>
          </p:cNvPr>
          <p:cNvSpPr txBox="1"/>
          <p:nvPr/>
        </p:nvSpPr>
        <p:spPr>
          <a:xfrm rot="20502545">
            <a:off x="2904646" y="6823497"/>
            <a:ext cx="2698402" cy="348813"/>
          </a:xfrm>
          <a:prstGeom prst="rect">
            <a:avLst/>
          </a:prstGeom>
          <a:noFill/>
          <a:ln w="12700" cap="flat">
            <a:solidFill>
              <a:schemeClr val="accent4">
                <a:lumMod val="60000"/>
                <a:lumOff val="40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CN" sz="1600" b="1" dirty="0">
                <a:solidFill>
                  <a:schemeClr val="accent4">
                    <a:lumMod val="60000"/>
                    <a:lumOff val="40000"/>
                  </a:schemeClr>
                </a:solidFill>
              </a:rPr>
              <a:t>reference</a:t>
            </a:r>
            <a:r>
              <a:rPr lang="zh-CN" altLang="en-US" sz="1600" b="1" dirty="0">
                <a:solidFill>
                  <a:schemeClr val="accent4">
                    <a:lumMod val="60000"/>
                    <a:lumOff val="40000"/>
                  </a:schemeClr>
                </a:solidFill>
              </a:rPr>
              <a:t> </a:t>
            </a:r>
            <a:r>
              <a:rPr lang="en-US" altLang="zh-CN" sz="1600" b="1" dirty="0">
                <a:solidFill>
                  <a:schemeClr val="accent4">
                    <a:lumMod val="60000"/>
                    <a:lumOff val="40000"/>
                  </a:schemeClr>
                </a:solidFill>
              </a:rPr>
              <a:t>the</a:t>
            </a:r>
            <a:r>
              <a:rPr lang="zh-CN" altLang="en-US" sz="1600" b="1" dirty="0">
                <a:solidFill>
                  <a:schemeClr val="accent4">
                    <a:lumMod val="60000"/>
                    <a:lumOff val="40000"/>
                  </a:schemeClr>
                </a:solidFill>
              </a:rPr>
              <a:t> </a:t>
            </a:r>
            <a:r>
              <a:rPr lang="en-US" altLang="zh-CN" sz="1600" b="1" dirty="0">
                <a:solidFill>
                  <a:schemeClr val="accent4">
                    <a:lumMod val="60000"/>
                    <a:lumOff val="40000"/>
                  </a:schemeClr>
                </a:solidFill>
              </a:rPr>
              <a:t>definition</a:t>
            </a:r>
            <a:endParaRPr lang="en-CN" sz="1600" b="1" dirty="0">
              <a:solidFill>
                <a:schemeClr val="accent4">
                  <a:lumMod val="60000"/>
                  <a:lumOff val="40000"/>
                </a:schemeClr>
              </a:solidFill>
            </a:endParaRPr>
          </a:p>
        </p:txBody>
      </p:sp>
      <p:sp>
        <p:nvSpPr>
          <p:cNvPr id="5" name="Rectangle 4">
            <a:extLst>
              <a:ext uri="{FF2B5EF4-FFF2-40B4-BE49-F238E27FC236}">
                <a16:creationId xmlns:a16="http://schemas.microsoft.com/office/drawing/2014/main" id="{140720FD-65AC-415D-8A4A-C6F6766EEE62}"/>
              </a:ext>
            </a:extLst>
          </p:cNvPr>
          <p:cNvSpPr/>
          <p:nvPr/>
        </p:nvSpPr>
        <p:spPr>
          <a:xfrm>
            <a:off x="16992856" y="4331529"/>
            <a:ext cx="4723933" cy="910682"/>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en-US" sz="1800" dirty="0" err="1">
                <a:solidFill>
                  <a:srgbClr val="FFFFFF"/>
                </a:solidFill>
              </a:rPr>
              <a:t>FluxCD</a:t>
            </a:r>
            <a:endParaRPr lang="en-CN" sz="1800" dirty="0">
              <a:solidFill>
                <a:srgbClr val="FFFFFF"/>
              </a:solidFill>
            </a:endParaRPr>
          </a:p>
        </p:txBody>
      </p:sp>
      <p:sp>
        <p:nvSpPr>
          <p:cNvPr id="7" name="Rectangle 6">
            <a:extLst>
              <a:ext uri="{FF2B5EF4-FFF2-40B4-BE49-F238E27FC236}">
                <a16:creationId xmlns:a16="http://schemas.microsoft.com/office/drawing/2014/main" id="{EA19C226-168D-6251-83B4-53FA97A9CC65}"/>
              </a:ext>
            </a:extLst>
          </p:cNvPr>
          <p:cNvSpPr/>
          <p:nvPr/>
        </p:nvSpPr>
        <p:spPr>
          <a:xfrm>
            <a:off x="2005806" y="7609270"/>
            <a:ext cx="694266" cy="320197"/>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endParaRPr lang="en-CN" sz="3200">
              <a:solidFill>
                <a:srgbClr val="FFFFFF"/>
              </a:solidFill>
            </a:endParaRPr>
          </a:p>
        </p:txBody>
      </p:sp>
      <p:sp>
        <p:nvSpPr>
          <p:cNvPr id="8" name="TextBox 7">
            <a:extLst>
              <a:ext uri="{FF2B5EF4-FFF2-40B4-BE49-F238E27FC236}">
                <a16:creationId xmlns:a16="http://schemas.microsoft.com/office/drawing/2014/main" id="{BD5846DF-E731-0658-D9DF-27F9845F6588}"/>
              </a:ext>
            </a:extLst>
          </p:cNvPr>
          <p:cNvSpPr txBox="1"/>
          <p:nvPr/>
        </p:nvSpPr>
        <p:spPr>
          <a:xfrm>
            <a:off x="1400002" y="4552612"/>
            <a:ext cx="3370230" cy="669720"/>
          </a:xfrm>
          <a:prstGeom prst="rect">
            <a:avLst/>
          </a:prstGeom>
          <a:solidFill>
            <a:schemeClr val="bg1"/>
          </a:solid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en-US" altLang="zh-CN" sz="2000" b="1" dirty="0"/>
              <a:t>OAM</a:t>
            </a:r>
            <a:r>
              <a:rPr lang="zh-CN" altLang="en-US" sz="2000" b="1" dirty="0"/>
              <a:t> </a:t>
            </a:r>
            <a:r>
              <a:rPr lang="en-US" altLang="zh-CN" sz="2000" b="1" dirty="0"/>
              <a:t>Application</a:t>
            </a:r>
            <a:endParaRPr lang="en-CN" sz="2000" b="1" dirty="0"/>
          </a:p>
        </p:txBody>
      </p:sp>
      <p:pic>
        <p:nvPicPr>
          <p:cNvPr id="10" name="Picture 9">
            <a:extLst>
              <a:ext uri="{FF2B5EF4-FFF2-40B4-BE49-F238E27FC236}">
                <a16:creationId xmlns:a16="http://schemas.microsoft.com/office/drawing/2014/main" id="{6CC44F33-F491-267F-C8C1-E5E2E225A013}"/>
              </a:ext>
            </a:extLst>
          </p:cNvPr>
          <p:cNvPicPr>
            <a:picLocks noChangeAspect="1"/>
          </p:cNvPicPr>
          <p:nvPr/>
        </p:nvPicPr>
        <p:blipFill>
          <a:blip r:embed="rId4"/>
          <a:stretch>
            <a:fillRect/>
          </a:stretch>
        </p:blipFill>
        <p:spPr>
          <a:xfrm>
            <a:off x="11596671" y="3921175"/>
            <a:ext cx="3735136" cy="3277930"/>
          </a:xfrm>
          <a:prstGeom prst="rect">
            <a:avLst/>
          </a:prstGeom>
        </p:spPr>
      </p:pic>
      <p:cxnSp>
        <p:nvCxnSpPr>
          <p:cNvPr id="11" name="Curved Connector 10">
            <a:extLst>
              <a:ext uri="{FF2B5EF4-FFF2-40B4-BE49-F238E27FC236}">
                <a16:creationId xmlns:a16="http://schemas.microsoft.com/office/drawing/2014/main" id="{260D1D97-9A0B-2879-AC5A-231A35518E15}"/>
              </a:ext>
            </a:extLst>
          </p:cNvPr>
          <p:cNvCxnSpPr>
            <a:cxnSpLocks/>
            <a:stCxn id="5" idx="1"/>
            <a:endCxn id="13" idx="3"/>
          </p:cNvCxnSpPr>
          <p:nvPr/>
        </p:nvCxnSpPr>
        <p:spPr>
          <a:xfrm rot="10800000" flipV="1">
            <a:off x="15175068" y="4786870"/>
            <a:ext cx="1817789" cy="1475582"/>
          </a:xfrm>
          <a:prstGeom prst="curvedConnector3">
            <a:avLst>
              <a:gd name="adj1" fmla="val 50000"/>
            </a:avLst>
          </a:prstGeom>
          <a:noFill/>
          <a:ln w="25400" cap="flat">
            <a:solidFill>
              <a:srgbClr val="FFC000"/>
            </a:solidFill>
            <a:prstDash val="lgDashDotDot"/>
            <a:miter lim="400000"/>
            <a:tailEnd type="triangle"/>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DDB9F210-657B-64AC-77E5-322B9842C14A}"/>
              </a:ext>
            </a:extLst>
          </p:cNvPr>
          <p:cNvSpPr/>
          <p:nvPr/>
        </p:nvSpPr>
        <p:spPr>
          <a:xfrm>
            <a:off x="11963187" y="5680102"/>
            <a:ext cx="3211880" cy="1164700"/>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800"/>
          </a:p>
        </p:txBody>
      </p:sp>
      <p:pic>
        <p:nvPicPr>
          <p:cNvPr id="15" name="Picture 14">
            <a:extLst>
              <a:ext uri="{FF2B5EF4-FFF2-40B4-BE49-F238E27FC236}">
                <a16:creationId xmlns:a16="http://schemas.microsoft.com/office/drawing/2014/main" id="{01754618-58DF-0B8F-708E-4AA307D8C827}"/>
              </a:ext>
            </a:extLst>
          </p:cNvPr>
          <p:cNvPicPr>
            <a:picLocks noChangeAspect="1"/>
          </p:cNvPicPr>
          <p:nvPr/>
        </p:nvPicPr>
        <p:blipFill rotWithShape="1">
          <a:blip r:embed="rId5"/>
          <a:srcRect l="1459" t="293" r="17712" b="29214"/>
          <a:stretch/>
        </p:blipFill>
        <p:spPr>
          <a:xfrm>
            <a:off x="16992855" y="9209729"/>
            <a:ext cx="4723934" cy="2611062"/>
          </a:xfrm>
          <a:prstGeom prst="rect">
            <a:avLst/>
          </a:prstGeom>
        </p:spPr>
      </p:pic>
      <p:pic>
        <p:nvPicPr>
          <p:cNvPr id="16" name="Picture 4" descr="CNCF Branding | Flux">
            <a:extLst>
              <a:ext uri="{FF2B5EF4-FFF2-40B4-BE49-F238E27FC236}">
                <a16:creationId xmlns:a16="http://schemas.microsoft.com/office/drawing/2014/main" id="{10E8AF44-460D-D633-3B76-1D84856577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1533"/>
          <a:stretch/>
        </p:blipFill>
        <p:spPr bwMode="auto">
          <a:xfrm>
            <a:off x="18006788" y="4441657"/>
            <a:ext cx="444046" cy="593774"/>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a:extLst>
              <a:ext uri="{FF2B5EF4-FFF2-40B4-BE49-F238E27FC236}">
                <a16:creationId xmlns:a16="http://schemas.microsoft.com/office/drawing/2014/main" id="{E915BA21-5DBC-BFF5-DC29-B0EA7ABBB1AE}"/>
              </a:ext>
            </a:extLst>
          </p:cNvPr>
          <p:cNvSpPr/>
          <p:nvPr/>
        </p:nvSpPr>
        <p:spPr>
          <a:xfrm>
            <a:off x="16958129" y="11317785"/>
            <a:ext cx="4758658" cy="522129"/>
          </a:xfrm>
          <a:prstGeom prst="roundRect">
            <a:avLst/>
          </a:prstGeom>
          <a:solidFill>
            <a:schemeClr val="accent1">
              <a:lumMod val="20000"/>
              <a:lumOff val="8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CN" altLang="zh-CN" sz="2400" dirty="0">
                <a:latin typeface="Alibaba PuHuiTi M" pitchFamily="18" charset="-122"/>
                <a:ea typeface="Alibaba PuHuiTi M" pitchFamily="18" charset="-122"/>
                <a:cs typeface="Alibaba PuHuiTi M" pitchFamily="18" charset="-122"/>
              </a:rPr>
              <a:t>Addon</a:t>
            </a:r>
            <a:r>
              <a:rPr lang="zh-CN" altLang="en-US" sz="2400" dirty="0">
                <a:latin typeface="Alibaba PuHuiTi M" pitchFamily="18" charset="-122"/>
                <a:ea typeface="Alibaba PuHuiTi M" pitchFamily="18" charset="-122"/>
                <a:cs typeface="Alibaba PuHuiTi M" pitchFamily="18" charset="-122"/>
              </a:rPr>
              <a:t> </a:t>
            </a:r>
            <a:r>
              <a:rPr lang="en-US" altLang="zh-CN" sz="2400" dirty="0">
                <a:latin typeface="Alibaba PuHuiTi M" pitchFamily="18" charset="-122"/>
                <a:ea typeface="Alibaba PuHuiTi M" pitchFamily="18" charset="-122"/>
                <a:cs typeface="Alibaba PuHuiTi M" pitchFamily="18" charset="-122"/>
              </a:rPr>
              <a:t>Catalog</a:t>
            </a:r>
            <a:endParaRPr lang="en-CN" sz="2400" dirty="0">
              <a:latin typeface="Alibaba PuHuiTi M" pitchFamily="18" charset="-122"/>
              <a:ea typeface="Alibaba PuHuiTi M" pitchFamily="18" charset="-122"/>
              <a:cs typeface="Alibaba PuHuiTi M" pitchFamily="18" charset="-122"/>
            </a:endParaRPr>
          </a:p>
        </p:txBody>
      </p:sp>
      <p:pic>
        <p:nvPicPr>
          <p:cNvPr id="19" name="Picture 18">
            <a:extLst>
              <a:ext uri="{FF2B5EF4-FFF2-40B4-BE49-F238E27FC236}">
                <a16:creationId xmlns:a16="http://schemas.microsoft.com/office/drawing/2014/main" id="{6D4F2398-64A0-B976-CB7A-CCB5B6A20B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5891" y="3631787"/>
            <a:ext cx="730452" cy="699742"/>
          </a:xfrm>
          <a:prstGeom prst="rect">
            <a:avLst/>
          </a:prstGeom>
        </p:spPr>
      </p:pic>
      <p:sp>
        <p:nvSpPr>
          <p:cNvPr id="20" name="TextBox 19">
            <a:extLst>
              <a:ext uri="{FF2B5EF4-FFF2-40B4-BE49-F238E27FC236}">
                <a16:creationId xmlns:a16="http://schemas.microsoft.com/office/drawing/2014/main" id="{C0494DAB-A11C-80E7-B480-DCB0E393CE7F}"/>
              </a:ext>
            </a:extLst>
          </p:cNvPr>
          <p:cNvSpPr txBox="1"/>
          <p:nvPr/>
        </p:nvSpPr>
        <p:spPr>
          <a:xfrm>
            <a:off x="3084840" y="3777430"/>
            <a:ext cx="1253869" cy="400110"/>
          </a:xfrm>
          <a:prstGeom prst="rect">
            <a:avLst/>
          </a:prstGeom>
          <a:noFill/>
        </p:spPr>
        <p:txBody>
          <a:bodyPr wrap="none" rtlCol="0">
            <a:spAutoFit/>
          </a:bodyPr>
          <a:lstStyle/>
          <a:p>
            <a:r>
              <a:rPr lang="en-US" altLang="zh-CN" sz="2000" dirty="0"/>
              <a:t>End</a:t>
            </a:r>
            <a:r>
              <a:rPr lang="zh-CN" altLang="en-US" sz="2000" dirty="0"/>
              <a:t> </a:t>
            </a:r>
            <a:r>
              <a:rPr lang="en-US" altLang="zh-CN" sz="2000" dirty="0"/>
              <a:t>User</a:t>
            </a:r>
            <a:endParaRPr lang="en-CN" sz="2000" dirty="0"/>
          </a:p>
        </p:txBody>
      </p:sp>
      <p:grpSp>
        <p:nvGrpSpPr>
          <p:cNvPr id="21" name="Group 20">
            <a:extLst>
              <a:ext uri="{FF2B5EF4-FFF2-40B4-BE49-F238E27FC236}">
                <a16:creationId xmlns:a16="http://schemas.microsoft.com/office/drawing/2014/main" id="{27C2F006-0800-4D9B-9499-50F57EAA4BC8}"/>
              </a:ext>
            </a:extLst>
          </p:cNvPr>
          <p:cNvGrpSpPr/>
          <p:nvPr/>
        </p:nvGrpSpPr>
        <p:grpSpPr>
          <a:xfrm>
            <a:off x="6225123" y="5217584"/>
            <a:ext cx="4358600" cy="1788244"/>
            <a:chOff x="2668273" y="5176821"/>
            <a:chExt cx="3236125" cy="894122"/>
          </a:xfrm>
        </p:grpSpPr>
        <p:sp>
          <p:nvSpPr>
            <p:cNvPr id="22" name="矩形">
              <a:extLst>
                <a:ext uri="{FF2B5EF4-FFF2-40B4-BE49-F238E27FC236}">
                  <a16:creationId xmlns:a16="http://schemas.microsoft.com/office/drawing/2014/main" id="{8E8197B8-A7A3-5E9F-8FB6-E0DF4467875D}"/>
                </a:ext>
              </a:extLst>
            </p:cNvPr>
            <p:cNvSpPr/>
            <p:nvPr/>
          </p:nvSpPr>
          <p:spPr>
            <a:xfrm>
              <a:off x="2668273" y="5176821"/>
              <a:ext cx="3236125" cy="894122"/>
            </a:xfrm>
            <a:prstGeom prst="rect">
              <a:avLst/>
            </a:prstGeom>
            <a:gradFill>
              <a:gsLst>
                <a:gs pos="0">
                  <a:srgbClr val="00B0F0"/>
                </a:gs>
                <a:gs pos="100000">
                  <a:srgbClr val="0070C0"/>
                </a:gs>
              </a:gsLst>
              <a:lin ang="10800000"/>
            </a:gradFill>
            <a:ln w="12700">
              <a:miter lim="400000"/>
            </a:ln>
          </p:spPr>
          <p:txBody>
            <a:bodyPr lIns="45720" rIns="45720" anchor="t"/>
            <a:lstStyle/>
            <a:p>
              <a:pPr algn="l"/>
              <a:endParaRPr lang="en-US" altLang="zh-CN" sz="2000" b="1" dirty="0">
                <a:solidFill>
                  <a:srgbClr val="FFFFFF"/>
                </a:solidFill>
                <a:latin typeface="Helvetica Neue"/>
                <a:ea typeface="Alibaba PuHuiTi R" pitchFamily="18" charset="-122"/>
                <a:cs typeface="Alibaba PuHuiTi R" pitchFamily="18" charset="-122"/>
                <a:sym typeface="Helvetica Neue"/>
              </a:endParaRPr>
            </a:p>
          </p:txBody>
        </p:sp>
        <p:sp>
          <p:nvSpPr>
            <p:cNvPr id="23" name="圆角矩形 47">
              <a:extLst>
                <a:ext uri="{FF2B5EF4-FFF2-40B4-BE49-F238E27FC236}">
                  <a16:creationId xmlns:a16="http://schemas.microsoft.com/office/drawing/2014/main" id="{03196588-5AF4-8520-E7F4-116B2A0586E1}"/>
                </a:ext>
              </a:extLst>
            </p:cNvPr>
            <p:cNvSpPr/>
            <p:nvPr/>
          </p:nvSpPr>
          <p:spPr>
            <a:xfrm>
              <a:off x="2846512" y="5403090"/>
              <a:ext cx="832162" cy="217810"/>
            </a:xfrm>
            <a:prstGeom prst="roundRect">
              <a:avLst>
                <a:gd name="adj" fmla="val 1282"/>
              </a:avLst>
            </a:prstGeom>
            <a:solidFill>
              <a:srgbClr val="FFFFFF"/>
            </a:solidFill>
            <a:ln w="12700" cap="flat">
              <a:solidFill>
                <a:srgbClr val="FF6B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r>
                <a:rPr lang="en-US" altLang="zh-CN" sz="1400" b="1" dirty="0">
                  <a:solidFill>
                    <a:srgbClr val="FF6B00"/>
                  </a:solidFill>
                  <a:latin typeface="Alibaba-PuHuiTi-R"/>
                  <a:ea typeface="Alibaba PuHuiTi M" pitchFamily="18" charset="-122"/>
                  <a:cs typeface="Alibaba PuHuiTi M" pitchFamily="18" charset="-122"/>
                  <a:sym typeface="Alibaba-PuHuiTi-R"/>
                </a:rPr>
                <a:t>webservice</a:t>
              </a:r>
              <a:endParaRPr lang="en-GB" altLang="zh-CN" sz="1400" b="1" dirty="0">
                <a:solidFill>
                  <a:srgbClr val="FF6B00"/>
                </a:solidFill>
                <a:latin typeface="Alibaba-PuHuiTi-R"/>
                <a:ea typeface="Alibaba PuHuiTi M" pitchFamily="18" charset="-122"/>
                <a:cs typeface="Alibaba PuHuiTi M" pitchFamily="18" charset="-122"/>
                <a:sym typeface="Alibaba-PuHuiTi-R"/>
              </a:endParaRPr>
            </a:p>
          </p:txBody>
        </p:sp>
        <p:sp>
          <p:nvSpPr>
            <p:cNvPr id="24" name="圆角矩形 47">
              <a:extLst>
                <a:ext uri="{FF2B5EF4-FFF2-40B4-BE49-F238E27FC236}">
                  <a16:creationId xmlns:a16="http://schemas.microsoft.com/office/drawing/2014/main" id="{50643928-621B-2408-0082-32B5C678DE68}"/>
                </a:ext>
              </a:extLst>
            </p:cNvPr>
            <p:cNvSpPr/>
            <p:nvPr/>
          </p:nvSpPr>
          <p:spPr>
            <a:xfrm>
              <a:off x="3856912" y="5406303"/>
              <a:ext cx="832162" cy="217810"/>
            </a:xfrm>
            <a:prstGeom prst="roundRect">
              <a:avLst>
                <a:gd name="adj" fmla="val 1282"/>
              </a:avLst>
            </a:prstGeom>
            <a:solidFill>
              <a:srgbClr val="FFFFFF"/>
            </a:solidFill>
            <a:ln w="12700" cap="flat">
              <a:solidFill>
                <a:srgbClr val="FF6B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r>
                <a:rPr lang="en-US" altLang="zh-CN" sz="1400" b="1" dirty="0">
                  <a:solidFill>
                    <a:srgbClr val="FF6B00"/>
                  </a:solidFill>
                  <a:latin typeface="Alibaba-PuHuiTi-R"/>
                  <a:ea typeface="Alibaba PuHuiTi M" pitchFamily="18" charset="-122"/>
                  <a:cs typeface="Alibaba PuHuiTi M" pitchFamily="18" charset="-122"/>
                  <a:sym typeface="Alibaba-PuHuiTi-R"/>
                </a:rPr>
                <a:t>Redis</a:t>
              </a:r>
              <a:endParaRPr lang="en-GB" altLang="zh-CN" sz="1400" b="1" dirty="0">
                <a:solidFill>
                  <a:srgbClr val="FF6B00"/>
                </a:solidFill>
                <a:latin typeface="Alibaba-PuHuiTi-R"/>
                <a:ea typeface="Alibaba PuHuiTi M" pitchFamily="18" charset="-122"/>
                <a:cs typeface="Alibaba PuHuiTi M" pitchFamily="18" charset="-122"/>
                <a:sym typeface="Alibaba-PuHuiTi-R"/>
              </a:endParaRPr>
            </a:p>
          </p:txBody>
        </p:sp>
        <p:sp>
          <p:nvSpPr>
            <p:cNvPr id="25" name="圆角矩形 47">
              <a:extLst>
                <a:ext uri="{FF2B5EF4-FFF2-40B4-BE49-F238E27FC236}">
                  <a16:creationId xmlns:a16="http://schemas.microsoft.com/office/drawing/2014/main" id="{45C3C3EB-D610-343F-5C9A-9A6B109BB66F}"/>
                </a:ext>
              </a:extLst>
            </p:cNvPr>
            <p:cNvSpPr/>
            <p:nvPr/>
          </p:nvSpPr>
          <p:spPr>
            <a:xfrm>
              <a:off x="3856912" y="5715437"/>
              <a:ext cx="832162" cy="217810"/>
            </a:xfrm>
            <a:prstGeom prst="roundRect">
              <a:avLst>
                <a:gd name="adj" fmla="val 1282"/>
              </a:avLst>
            </a:prstGeom>
            <a:solidFill>
              <a:srgbClr val="FFFFFF"/>
            </a:solidFill>
            <a:ln w="12700" cap="flat">
              <a:solidFill>
                <a:srgbClr val="FF6B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r>
                <a:rPr lang="en-US" altLang="zh-CN" sz="1400" b="1" dirty="0" err="1">
                  <a:solidFill>
                    <a:srgbClr val="FF6B00"/>
                  </a:solidFill>
                  <a:latin typeface="Alibaba-PuHuiTi-R"/>
                  <a:ea typeface="Alibaba PuHuiTi M" pitchFamily="18" charset="-122"/>
                  <a:cs typeface="Alibaba PuHuiTi M" pitchFamily="18" charset="-122"/>
                  <a:sym typeface="Alibaba-PuHuiTi-R"/>
                </a:rPr>
                <a:t>Clickhouse</a:t>
              </a:r>
              <a:endParaRPr lang="en-GB" altLang="zh-CN" sz="1400" b="1" dirty="0">
                <a:solidFill>
                  <a:srgbClr val="FF6B00"/>
                </a:solidFill>
                <a:latin typeface="Alibaba-PuHuiTi-R"/>
                <a:ea typeface="Alibaba PuHuiTi M" pitchFamily="18" charset="-122"/>
                <a:cs typeface="Alibaba PuHuiTi M" pitchFamily="18" charset="-122"/>
                <a:sym typeface="Alibaba-PuHuiTi-R"/>
              </a:endParaRPr>
            </a:p>
          </p:txBody>
        </p:sp>
        <p:sp>
          <p:nvSpPr>
            <p:cNvPr id="26" name="圆角矩形 47">
              <a:extLst>
                <a:ext uri="{FF2B5EF4-FFF2-40B4-BE49-F238E27FC236}">
                  <a16:creationId xmlns:a16="http://schemas.microsoft.com/office/drawing/2014/main" id="{5D329D4F-04BA-8DA3-B0EA-00EFC74AA922}"/>
                </a:ext>
              </a:extLst>
            </p:cNvPr>
            <p:cNvSpPr/>
            <p:nvPr/>
          </p:nvSpPr>
          <p:spPr>
            <a:xfrm>
              <a:off x="4886442" y="5402762"/>
              <a:ext cx="832162" cy="217810"/>
            </a:xfrm>
            <a:prstGeom prst="roundRect">
              <a:avLst>
                <a:gd name="adj" fmla="val 1282"/>
              </a:avLst>
            </a:prstGeom>
            <a:solidFill>
              <a:srgbClr val="FFFFFF"/>
            </a:solidFill>
            <a:ln w="12700" cap="flat">
              <a:solidFill>
                <a:srgbClr val="FF6B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r>
                <a:rPr lang="en-US" altLang="zh-CN" sz="1400" b="1" dirty="0">
                  <a:solidFill>
                    <a:srgbClr val="FF6B00"/>
                  </a:solidFill>
                  <a:latin typeface="Alibaba-PuHuiTi-R"/>
                  <a:ea typeface="Alibaba PuHuiTi M" pitchFamily="18" charset="-122"/>
                  <a:cs typeface="Alibaba PuHuiTi M" pitchFamily="18" charset="-122"/>
                  <a:sym typeface="Alibaba-PuHuiTi-R"/>
                </a:rPr>
                <a:t>Task</a:t>
              </a:r>
              <a:endParaRPr lang="en-GB" altLang="zh-CN" sz="1400" b="1" dirty="0">
                <a:solidFill>
                  <a:srgbClr val="FF6B00"/>
                </a:solidFill>
                <a:latin typeface="Alibaba-PuHuiTi-R"/>
                <a:ea typeface="Alibaba PuHuiTi M" pitchFamily="18" charset="-122"/>
                <a:cs typeface="Alibaba PuHuiTi M" pitchFamily="18" charset="-122"/>
                <a:sym typeface="Alibaba-PuHuiTi-R"/>
              </a:endParaRPr>
            </a:p>
          </p:txBody>
        </p:sp>
        <p:sp>
          <p:nvSpPr>
            <p:cNvPr id="27" name="圆角矩形 47">
              <a:extLst>
                <a:ext uri="{FF2B5EF4-FFF2-40B4-BE49-F238E27FC236}">
                  <a16:creationId xmlns:a16="http://schemas.microsoft.com/office/drawing/2014/main" id="{1C0901EF-45F9-1F8A-3166-4A329D1E5089}"/>
                </a:ext>
              </a:extLst>
            </p:cNvPr>
            <p:cNvSpPr/>
            <p:nvPr/>
          </p:nvSpPr>
          <p:spPr>
            <a:xfrm>
              <a:off x="2846512" y="5717728"/>
              <a:ext cx="832162" cy="217810"/>
            </a:xfrm>
            <a:prstGeom prst="roundRect">
              <a:avLst>
                <a:gd name="adj" fmla="val 1282"/>
              </a:avLst>
            </a:prstGeom>
            <a:solidFill>
              <a:srgbClr val="FFFFFF"/>
            </a:solidFill>
            <a:ln w="12700" cap="flat">
              <a:solidFill>
                <a:srgbClr val="FF6B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r>
                <a:rPr lang="en-US" altLang="zh-CN" sz="1400" b="1" dirty="0">
                  <a:solidFill>
                    <a:srgbClr val="FF6B00"/>
                  </a:solidFill>
                  <a:latin typeface="Alibaba-PuHuiTi-R"/>
                  <a:ea typeface="Alibaba PuHuiTi M" pitchFamily="18" charset="-122"/>
                  <a:cs typeface="Alibaba PuHuiTi M" pitchFamily="18" charset="-122"/>
                  <a:sym typeface="Alibaba-PuHuiTi-R"/>
                </a:rPr>
                <a:t>helm</a:t>
              </a:r>
              <a:endParaRPr lang="en-GB" altLang="zh-CN" sz="1400" b="1" dirty="0">
                <a:solidFill>
                  <a:srgbClr val="FF6B00"/>
                </a:solidFill>
                <a:latin typeface="Alibaba-PuHuiTi-R"/>
                <a:ea typeface="Alibaba PuHuiTi M" pitchFamily="18" charset="-122"/>
                <a:cs typeface="Alibaba PuHuiTi M" pitchFamily="18" charset="-122"/>
                <a:sym typeface="Alibaba-PuHuiTi-R"/>
              </a:endParaRPr>
            </a:p>
          </p:txBody>
        </p:sp>
        <p:sp>
          <p:nvSpPr>
            <p:cNvPr id="28" name="圆角矩形 47">
              <a:extLst>
                <a:ext uri="{FF2B5EF4-FFF2-40B4-BE49-F238E27FC236}">
                  <a16:creationId xmlns:a16="http://schemas.microsoft.com/office/drawing/2014/main" id="{2DCB0BFD-6004-C09E-D37C-6A18D9B98932}"/>
                </a:ext>
              </a:extLst>
            </p:cNvPr>
            <p:cNvSpPr/>
            <p:nvPr/>
          </p:nvSpPr>
          <p:spPr>
            <a:xfrm>
              <a:off x="4886442" y="5716210"/>
              <a:ext cx="832162" cy="217810"/>
            </a:xfrm>
            <a:prstGeom prst="roundRect">
              <a:avLst>
                <a:gd name="adj" fmla="val 1282"/>
              </a:avLst>
            </a:prstGeom>
            <a:solidFill>
              <a:srgbClr val="FFFFFF"/>
            </a:solidFill>
            <a:ln w="12700" cap="flat">
              <a:solidFill>
                <a:srgbClr val="FF6B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r>
                <a:rPr lang="en-US" altLang="zh-CN" sz="1400" b="1" dirty="0">
                  <a:solidFill>
                    <a:srgbClr val="FF6B00"/>
                  </a:solidFill>
                  <a:latin typeface="Alibaba-PuHuiTi-R"/>
                  <a:ea typeface="Alibaba PuHuiTi M" pitchFamily="18" charset="-122"/>
                  <a:cs typeface="Alibaba PuHuiTi M" pitchFamily="18" charset="-122"/>
                  <a:sym typeface="Alibaba-PuHuiTi-R"/>
                </a:rPr>
                <a:t>RDS</a:t>
              </a:r>
              <a:endParaRPr lang="en-GB" altLang="zh-CN" sz="1400" b="1" dirty="0">
                <a:solidFill>
                  <a:srgbClr val="FF6B00"/>
                </a:solidFill>
                <a:latin typeface="Alibaba-PuHuiTi-R"/>
                <a:ea typeface="Alibaba PuHuiTi M" pitchFamily="18" charset="-122"/>
                <a:cs typeface="Alibaba PuHuiTi M" pitchFamily="18" charset="-122"/>
                <a:sym typeface="Alibaba-PuHuiTi-R"/>
              </a:endParaRPr>
            </a:p>
          </p:txBody>
        </p:sp>
      </p:grpSp>
      <p:sp>
        <p:nvSpPr>
          <p:cNvPr id="29" name="箭头">
            <a:extLst>
              <a:ext uri="{FF2B5EF4-FFF2-40B4-BE49-F238E27FC236}">
                <a16:creationId xmlns:a16="http://schemas.microsoft.com/office/drawing/2014/main" id="{6F251AC0-02C8-F1A7-8154-A556D6DF690C}"/>
              </a:ext>
            </a:extLst>
          </p:cNvPr>
          <p:cNvSpPr/>
          <p:nvPr/>
        </p:nvSpPr>
        <p:spPr>
          <a:xfrm rot="5400000" flipH="1">
            <a:off x="19237996" y="7680259"/>
            <a:ext cx="278116" cy="2656606"/>
          </a:xfrm>
          <a:prstGeom prst="rightArrow">
            <a:avLst>
              <a:gd name="adj1" fmla="val 65857"/>
              <a:gd name="adj2" fmla="val 66212"/>
            </a:avLst>
          </a:prstGeom>
          <a:gradFill>
            <a:gsLst>
              <a:gs pos="0">
                <a:srgbClr val="8B929D"/>
              </a:gs>
              <a:gs pos="100000">
                <a:srgbClr val="80878F">
                  <a:alpha val="0"/>
                </a:srgbClr>
              </a:gs>
            </a:gsLst>
            <a:lin ang="10800000"/>
          </a:gradFill>
          <a:ln w="12700">
            <a:miter lim="400000"/>
          </a:ln>
        </p:spPr>
        <p:txBody>
          <a:bodyPr lIns="0" tIns="0" rIns="0" bIns="0" anchor="ctr"/>
          <a:lstStyle/>
          <a:p>
            <a:pPr defTabSz="458616">
              <a:defRPr sz="1400">
                <a:solidFill>
                  <a:srgbClr val="FFFFFF"/>
                </a:solidFill>
                <a:latin typeface="Helvetica Neue Medium"/>
                <a:ea typeface="Helvetica Neue Medium"/>
                <a:cs typeface="Helvetica Neue Medium"/>
                <a:sym typeface="Helvetica Neue Medium"/>
              </a:defRPr>
            </a:pPr>
            <a:endParaRPr sz="1200">
              <a:latin typeface="Helvetica Neue Medium"/>
              <a:ea typeface="Helvetica Neue Medium"/>
              <a:cs typeface="Helvetica Neue Medium"/>
              <a:sym typeface="Helvetica Neue Medium"/>
            </a:endParaRPr>
          </a:p>
        </p:txBody>
      </p:sp>
      <p:cxnSp>
        <p:nvCxnSpPr>
          <p:cNvPr id="30" name="Straight Arrow Connector 29">
            <a:extLst>
              <a:ext uri="{FF2B5EF4-FFF2-40B4-BE49-F238E27FC236}">
                <a16:creationId xmlns:a16="http://schemas.microsoft.com/office/drawing/2014/main" id="{FEA3F779-F7FA-9CD9-B6EE-BA15748EDC44}"/>
              </a:ext>
            </a:extLst>
          </p:cNvPr>
          <p:cNvCxnSpPr>
            <a:cxnSpLocks/>
            <a:stCxn id="7" idx="3"/>
            <a:endCxn id="27" idx="1"/>
          </p:cNvCxnSpPr>
          <p:nvPr/>
        </p:nvCxnSpPr>
        <p:spPr>
          <a:xfrm flipV="1">
            <a:off x="2700072" y="6517208"/>
            <a:ext cx="3765114" cy="1252161"/>
          </a:xfrm>
          <a:prstGeom prst="straightConnector1">
            <a:avLst/>
          </a:prstGeom>
          <a:noFill/>
          <a:ln w="127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Rounded Rectangle 30">
            <a:extLst>
              <a:ext uri="{FF2B5EF4-FFF2-40B4-BE49-F238E27FC236}">
                <a16:creationId xmlns:a16="http://schemas.microsoft.com/office/drawing/2014/main" id="{DEF28059-763A-8ED2-6723-65D549372440}"/>
              </a:ext>
            </a:extLst>
          </p:cNvPr>
          <p:cNvSpPr/>
          <p:nvPr/>
        </p:nvSpPr>
        <p:spPr>
          <a:xfrm>
            <a:off x="6238599" y="7028990"/>
            <a:ext cx="4360538" cy="564672"/>
          </a:xfrm>
          <a:prstGeom prst="roundRect">
            <a:avLst/>
          </a:prstGeom>
          <a:solidFill>
            <a:schemeClr val="accent4">
              <a:lumMod val="20000"/>
              <a:lumOff val="8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a:r>
              <a:rPr lang="en-US" altLang="zh-CN" sz="1600" dirty="0">
                <a:latin typeface="Alibaba PuHuiTi M" pitchFamily="18" charset="-122"/>
                <a:ea typeface="Alibaba PuHuiTi M" pitchFamily="18" charset="-122"/>
                <a:cs typeface="Alibaba PuHuiTi M" pitchFamily="18" charset="-122"/>
              </a:rPr>
              <a:t>Register</a:t>
            </a:r>
            <a:r>
              <a:rPr lang="zh-CN" altLang="en-US" sz="1600" dirty="0">
                <a:latin typeface="Alibaba PuHuiTi M" pitchFamily="18" charset="-122"/>
                <a:ea typeface="Alibaba PuHuiTi M" pitchFamily="18" charset="-122"/>
                <a:cs typeface="Alibaba PuHuiTi M" pitchFamily="18" charset="-122"/>
              </a:rPr>
              <a:t> </a:t>
            </a:r>
            <a:r>
              <a:rPr lang="en-US" altLang="zh-CN" sz="1600" dirty="0">
                <a:latin typeface="Alibaba PuHuiTi M" pitchFamily="18" charset="-122"/>
                <a:ea typeface="Alibaba PuHuiTi M" pitchFamily="18" charset="-122"/>
                <a:cs typeface="Alibaba PuHuiTi M" pitchFamily="18" charset="-122"/>
              </a:rPr>
              <a:t>as</a:t>
            </a:r>
            <a:r>
              <a:rPr lang="zh-CN" altLang="en-US" sz="1600" dirty="0">
                <a:latin typeface="Alibaba PuHuiTi M" pitchFamily="18" charset="-122"/>
                <a:ea typeface="Alibaba PuHuiTi M" pitchFamily="18" charset="-122"/>
                <a:cs typeface="Alibaba PuHuiTi M" pitchFamily="18" charset="-122"/>
              </a:rPr>
              <a:t> </a:t>
            </a:r>
            <a:r>
              <a:rPr lang="en-US" altLang="zh-CN" sz="1600" dirty="0">
                <a:latin typeface="Alibaba PuHuiTi M" pitchFamily="18" charset="-122"/>
                <a:ea typeface="Alibaba PuHuiTi M" pitchFamily="18" charset="-122"/>
                <a:cs typeface="Alibaba PuHuiTi M" pitchFamily="18" charset="-122"/>
              </a:rPr>
              <a:t>Definition</a:t>
            </a:r>
            <a:r>
              <a:rPr lang="zh-CN" altLang="en-US" sz="1600" dirty="0">
                <a:latin typeface="Alibaba PuHuiTi M" pitchFamily="18" charset="-122"/>
                <a:ea typeface="Alibaba PuHuiTi M" pitchFamily="18" charset="-122"/>
                <a:cs typeface="Alibaba PuHuiTi M" pitchFamily="18" charset="-122"/>
              </a:rPr>
              <a:t> </a:t>
            </a:r>
            <a:r>
              <a:rPr lang="en-US" altLang="zh-CN" sz="1600" dirty="0">
                <a:latin typeface="Alibaba PuHuiTi M" pitchFamily="18" charset="-122"/>
                <a:ea typeface="Alibaba PuHuiTi M" pitchFamily="18" charset="-122"/>
                <a:cs typeface="Alibaba PuHuiTi M" pitchFamily="18" charset="-122"/>
              </a:rPr>
              <a:t>Modules</a:t>
            </a:r>
          </a:p>
        </p:txBody>
      </p:sp>
      <p:pic>
        <p:nvPicPr>
          <p:cNvPr id="32" name="Picture 31">
            <a:extLst>
              <a:ext uri="{FF2B5EF4-FFF2-40B4-BE49-F238E27FC236}">
                <a16:creationId xmlns:a16="http://schemas.microsoft.com/office/drawing/2014/main" id="{AC5872A4-4E9A-1089-9F8D-5696B203A9DC}"/>
              </a:ext>
            </a:extLst>
          </p:cNvPr>
          <p:cNvPicPr>
            <a:picLocks noChangeAspect="1"/>
          </p:cNvPicPr>
          <p:nvPr/>
        </p:nvPicPr>
        <p:blipFill rotWithShape="1">
          <a:blip r:embed="rId8"/>
          <a:srcRect l="-1" t="5151" r="4080" b="36232"/>
          <a:stretch/>
        </p:blipFill>
        <p:spPr>
          <a:xfrm>
            <a:off x="6132004" y="7044801"/>
            <a:ext cx="899210" cy="540258"/>
          </a:xfrm>
          <a:prstGeom prst="rect">
            <a:avLst/>
          </a:prstGeom>
        </p:spPr>
      </p:pic>
      <p:sp>
        <p:nvSpPr>
          <p:cNvPr id="33" name="TextBox 32">
            <a:extLst>
              <a:ext uri="{FF2B5EF4-FFF2-40B4-BE49-F238E27FC236}">
                <a16:creationId xmlns:a16="http://schemas.microsoft.com/office/drawing/2014/main" id="{2602D413-F68B-4D3C-2D3E-469593A4EABB}"/>
              </a:ext>
            </a:extLst>
          </p:cNvPr>
          <p:cNvSpPr txBox="1"/>
          <p:nvPr/>
        </p:nvSpPr>
        <p:spPr>
          <a:xfrm>
            <a:off x="782043" y="10522962"/>
            <a:ext cx="10410889"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algn="l">
              <a:buFont typeface="Wingdings" pitchFamily="2" charset="2"/>
              <a:buChar char="q"/>
            </a:pP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Addons</a:t>
            </a: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are</a:t>
            </a:r>
            <a:r>
              <a:rPr lang="zh-CN" altLang="en-US" sz="2800" dirty="0">
                <a:latin typeface="Alibaba PuHuiTi M" pitchFamily="18" charset="-122"/>
                <a:ea typeface="Alibaba PuHuiTi M" pitchFamily="18" charset="-122"/>
                <a:cs typeface="Alibaba PuHuiTi M" pitchFamily="18" charset="-122"/>
              </a:rPr>
              <a:t> </a:t>
            </a:r>
            <a:r>
              <a:rPr lang="en-CN" altLang="zh-CN" sz="2800" dirty="0">
                <a:latin typeface="Alibaba PuHuiTi M" pitchFamily="18" charset="-122"/>
                <a:ea typeface="Alibaba PuHuiTi M" pitchFamily="18" charset="-122"/>
                <a:cs typeface="Alibaba PuHuiTi M" pitchFamily="18" charset="-122"/>
              </a:rPr>
              <a:t>Discoverable</a:t>
            </a:r>
            <a:r>
              <a:rPr lang="en-US" altLang="zh-CN" sz="2800" dirty="0">
                <a:latin typeface="Alibaba PuHuiTi M" pitchFamily="18" charset="-122"/>
                <a:ea typeface="Alibaba PuHuiTi M" pitchFamily="18" charset="-122"/>
                <a:cs typeface="Alibaba PuHuiTi M" pitchFamily="18" charset="-122"/>
              </a:rPr>
              <a:t>,</a:t>
            </a: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Reusable</a:t>
            </a: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and</a:t>
            </a: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easy-to-install</a:t>
            </a: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capability</a:t>
            </a: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bundles.</a:t>
            </a:r>
          </a:p>
          <a:p>
            <a:pPr marL="342900" indent="-342900" algn="l">
              <a:buFont typeface="Wingdings" pitchFamily="2" charset="2"/>
              <a:buChar char="q"/>
            </a:pPr>
            <a:endParaRPr lang="en-US" altLang="zh-CN" sz="2800" dirty="0">
              <a:latin typeface="Alibaba PuHuiTi M" pitchFamily="18" charset="-122"/>
              <a:ea typeface="Alibaba PuHuiTi M" pitchFamily="18" charset="-122"/>
              <a:cs typeface="Alibaba PuHuiTi M" pitchFamily="18" charset="-122"/>
            </a:endParaRPr>
          </a:p>
          <a:p>
            <a:pPr marL="342900" indent="-342900" algn="l">
              <a:buFont typeface="Wingdings" pitchFamily="2" charset="2"/>
              <a:buChar char="q"/>
            </a:pP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The</a:t>
            </a: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community</a:t>
            </a: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currently</a:t>
            </a: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have</a:t>
            </a:r>
            <a:r>
              <a:rPr lang="zh-CN" altLang="en-US" sz="2800" dirty="0">
                <a:latin typeface="Alibaba PuHuiTi M" pitchFamily="18" charset="-122"/>
                <a:ea typeface="Alibaba PuHuiTi M" pitchFamily="18" charset="-122"/>
                <a:cs typeface="Alibaba PuHuiTi M" pitchFamily="18" charset="-122"/>
              </a:rPr>
              <a:t> </a:t>
            </a:r>
            <a:r>
              <a:rPr lang="en-US" altLang="zh-CN" sz="2800" b="1" dirty="0">
                <a:solidFill>
                  <a:srgbClr val="C00000"/>
                </a:solidFill>
                <a:latin typeface="Alibaba PuHuiTi M" pitchFamily="18" charset="-122"/>
                <a:ea typeface="Alibaba PuHuiTi M" pitchFamily="18" charset="-122"/>
                <a:cs typeface="Alibaba PuHuiTi M" pitchFamily="18" charset="-122"/>
              </a:rPr>
              <a:t>50+</a:t>
            </a: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addons</a:t>
            </a:r>
            <a:r>
              <a:rPr lang="zh-CN" altLang="en-US" sz="2800" dirty="0">
                <a:latin typeface="Alibaba PuHuiTi M" pitchFamily="18" charset="-122"/>
                <a:ea typeface="Alibaba PuHuiTi M" pitchFamily="18" charset="-122"/>
                <a:cs typeface="Alibaba PuHuiTi M" pitchFamily="18" charset="-122"/>
              </a:rPr>
              <a:t> </a:t>
            </a:r>
            <a:r>
              <a:rPr lang="en-US" altLang="zh-CN" sz="2800" dirty="0">
                <a:latin typeface="Alibaba PuHuiTi M" pitchFamily="18" charset="-122"/>
                <a:ea typeface="Alibaba PuHuiTi M" pitchFamily="18" charset="-122"/>
                <a:cs typeface="Alibaba PuHuiTi M" pitchFamily="18" charset="-122"/>
              </a:rPr>
              <a:t>already.</a:t>
            </a:r>
            <a:r>
              <a:rPr lang="zh-CN" altLang="en-US" sz="2800" dirty="0">
                <a:latin typeface="Alibaba PuHuiTi M" pitchFamily="18" charset="-122"/>
                <a:ea typeface="Alibaba PuHuiTi M" pitchFamily="18" charset="-122"/>
                <a:cs typeface="Alibaba PuHuiTi M" pitchFamily="18" charset="-122"/>
              </a:rPr>
              <a:t> </a:t>
            </a:r>
            <a:endParaRPr lang="en-CN" sz="2800" dirty="0">
              <a:latin typeface="Alibaba PuHuiTi M" pitchFamily="18" charset="-122"/>
              <a:ea typeface="Alibaba PuHuiTi M" pitchFamily="18" charset="-122"/>
              <a:cs typeface="Alibaba PuHuiTi M" pitchFamily="18" charset="-122"/>
            </a:endParaRPr>
          </a:p>
        </p:txBody>
      </p:sp>
      <p:cxnSp>
        <p:nvCxnSpPr>
          <p:cNvPr id="34" name="Curved Connector 33">
            <a:extLst>
              <a:ext uri="{FF2B5EF4-FFF2-40B4-BE49-F238E27FC236}">
                <a16:creationId xmlns:a16="http://schemas.microsoft.com/office/drawing/2014/main" id="{C04CEC19-C015-897A-C39C-66AC35152D35}"/>
              </a:ext>
            </a:extLst>
          </p:cNvPr>
          <p:cNvCxnSpPr>
            <a:cxnSpLocks/>
            <a:stCxn id="60" idx="1"/>
            <a:endCxn id="25" idx="3"/>
          </p:cNvCxnSpPr>
          <p:nvPr/>
        </p:nvCxnSpPr>
        <p:spPr>
          <a:xfrm rot="10800000">
            <a:off x="8946855" y="6512626"/>
            <a:ext cx="2678618" cy="2994498"/>
          </a:xfrm>
          <a:prstGeom prst="curvedConnector3">
            <a:avLst>
              <a:gd name="adj1" fmla="val 50000"/>
            </a:avLst>
          </a:prstGeom>
          <a:noFill/>
          <a:ln w="12700" cap="flat">
            <a:solidFill>
              <a:srgbClr val="FFC000"/>
            </a:solidFill>
            <a:prstDash val="lgDashDotDot"/>
            <a:miter lim="400000"/>
            <a:tailEnd type="triangle"/>
          </a:ln>
          <a:effectLst/>
          <a:sp3d/>
        </p:spPr>
        <p:style>
          <a:lnRef idx="0">
            <a:scrgbClr r="0" g="0" b="0"/>
          </a:lnRef>
          <a:fillRef idx="0">
            <a:scrgbClr r="0" g="0" b="0"/>
          </a:fillRef>
          <a:effectRef idx="0">
            <a:scrgbClr r="0" g="0" b="0"/>
          </a:effectRef>
          <a:fontRef idx="none"/>
        </p:style>
      </p:cxnSp>
      <p:cxnSp>
        <p:nvCxnSpPr>
          <p:cNvPr id="35" name="Curved Connector 34">
            <a:extLst>
              <a:ext uri="{FF2B5EF4-FFF2-40B4-BE49-F238E27FC236}">
                <a16:creationId xmlns:a16="http://schemas.microsoft.com/office/drawing/2014/main" id="{C4E3BAF0-347B-4ADD-0064-8503DA1113C0}"/>
              </a:ext>
            </a:extLst>
          </p:cNvPr>
          <p:cNvCxnSpPr>
            <a:cxnSpLocks/>
            <a:stCxn id="10" idx="1"/>
            <a:endCxn id="27" idx="3"/>
          </p:cNvCxnSpPr>
          <p:nvPr/>
        </p:nvCxnSpPr>
        <p:spPr>
          <a:xfrm rot="10800000" flipV="1">
            <a:off x="7585992" y="5560140"/>
            <a:ext cx="4010682" cy="957068"/>
          </a:xfrm>
          <a:prstGeom prst="curvedConnector3">
            <a:avLst>
              <a:gd name="adj1" fmla="val 50000"/>
            </a:avLst>
          </a:prstGeom>
          <a:noFill/>
          <a:ln w="12700" cap="flat">
            <a:solidFill>
              <a:srgbClr val="FFC000"/>
            </a:solidFill>
            <a:prstDash val="lgDashDotDot"/>
            <a:miter lim="400000"/>
            <a:tailEnd type="triangle"/>
          </a:ln>
          <a:effectLst/>
          <a:sp3d/>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D0EEE056-F976-755D-699B-D5CEF4667B63}"/>
              </a:ext>
            </a:extLst>
          </p:cNvPr>
          <p:cNvSpPr txBox="1"/>
          <p:nvPr/>
        </p:nvSpPr>
        <p:spPr>
          <a:xfrm>
            <a:off x="11648484" y="3001212"/>
            <a:ext cx="3370230" cy="669720"/>
          </a:xfrm>
          <a:prstGeom prst="rect">
            <a:avLst/>
          </a:prstGeom>
          <a:solidFill>
            <a:schemeClr val="bg1"/>
          </a:solid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en-US" altLang="zh-CN" sz="2000" b="1" dirty="0"/>
              <a:t>OAM</a:t>
            </a:r>
            <a:r>
              <a:rPr lang="zh-CN" altLang="en-US" sz="2000" b="1" dirty="0"/>
              <a:t> </a:t>
            </a:r>
            <a:r>
              <a:rPr lang="en-US" altLang="zh-CN" sz="2000" b="1" dirty="0"/>
              <a:t>Definitions</a:t>
            </a:r>
            <a:endParaRPr lang="en-CN" sz="2000" b="1" dirty="0"/>
          </a:p>
        </p:txBody>
      </p:sp>
      <p:sp>
        <p:nvSpPr>
          <p:cNvPr id="37" name="TextBox 36">
            <a:extLst>
              <a:ext uri="{FF2B5EF4-FFF2-40B4-BE49-F238E27FC236}">
                <a16:creationId xmlns:a16="http://schemas.microsoft.com/office/drawing/2014/main" id="{1343DF52-F85E-981D-55AE-23E7896585D2}"/>
              </a:ext>
            </a:extLst>
          </p:cNvPr>
          <p:cNvSpPr txBox="1"/>
          <p:nvPr/>
        </p:nvSpPr>
        <p:spPr>
          <a:xfrm>
            <a:off x="13111279" y="2238494"/>
            <a:ext cx="2008883" cy="400110"/>
          </a:xfrm>
          <a:prstGeom prst="rect">
            <a:avLst/>
          </a:prstGeom>
          <a:noFill/>
        </p:spPr>
        <p:txBody>
          <a:bodyPr wrap="none" rtlCol="0">
            <a:spAutoFit/>
          </a:bodyPr>
          <a:lstStyle/>
          <a:p>
            <a:r>
              <a:rPr lang="en-US" altLang="zh-CN" sz="2000" dirty="0"/>
              <a:t>Platform</a:t>
            </a:r>
            <a:r>
              <a:rPr lang="zh-CN" altLang="en-US" sz="2000" dirty="0"/>
              <a:t> </a:t>
            </a:r>
            <a:r>
              <a:rPr lang="en-US" altLang="zh-CN" sz="2000" dirty="0"/>
              <a:t>Builder</a:t>
            </a:r>
            <a:endParaRPr lang="en-CN" sz="2000" dirty="0"/>
          </a:p>
        </p:txBody>
      </p:sp>
      <p:pic>
        <p:nvPicPr>
          <p:cNvPr id="38" name="Graphic 37" descr="Programmer">
            <a:extLst>
              <a:ext uri="{FF2B5EF4-FFF2-40B4-BE49-F238E27FC236}">
                <a16:creationId xmlns:a16="http://schemas.microsoft.com/office/drawing/2014/main" id="{C668ED38-700B-F883-1E84-B99290C876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261967" y="1990164"/>
            <a:ext cx="799088" cy="787736"/>
          </a:xfrm>
          <a:prstGeom prst="rect">
            <a:avLst/>
          </a:prstGeom>
        </p:spPr>
      </p:pic>
      <p:sp>
        <p:nvSpPr>
          <p:cNvPr id="39" name="TextBox 38">
            <a:extLst>
              <a:ext uri="{FF2B5EF4-FFF2-40B4-BE49-F238E27FC236}">
                <a16:creationId xmlns:a16="http://schemas.microsoft.com/office/drawing/2014/main" id="{86521069-1B0C-1A77-6A3F-9BC1BE35339C}"/>
              </a:ext>
            </a:extLst>
          </p:cNvPr>
          <p:cNvSpPr txBox="1"/>
          <p:nvPr/>
        </p:nvSpPr>
        <p:spPr>
          <a:xfrm>
            <a:off x="18173290" y="2941049"/>
            <a:ext cx="2471908" cy="669720"/>
          </a:xfrm>
          <a:prstGeom prst="rect">
            <a:avLst/>
          </a:prstGeom>
          <a:solidFill>
            <a:schemeClr val="bg1"/>
          </a:solid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en-US" sz="2000" b="1" dirty="0"/>
              <a:t>Capability</a:t>
            </a:r>
            <a:r>
              <a:rPr lang="zh-CN" altLang="en-US" sz="2000" b="1" dirty="0"/>
              <a:t> </a:t>
            </a:r>
            <a:r>
              <a:rPr lang="en-US" altLang="zh-CN" sz="2000" b="1" dirty="0"/>
              <a:t>Providers</a:t>
            </a:r>
            <a:endParaRPr lang="en-CN" sz="2000" b="1" dirty="0"/>
          </a:p>
        </p:txBody>
      </p:sp>
      <p:pic>
        <p:nvPicPr>
          <p:cNvPr id="44" name="Picture 30" descr="CNCF Branding | Argo">
            <a:extLst>
              <a:ext uri="{FF2B5EF4-FFF2-40B4-BE49-F238E27FC236}">
                <a16:creationId xmlns:a16="http://schemas.microsoft.com/office/drawing/2014/main" id="{05B1E6BA-5BFF-F116-4369-7C0813CC30D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59451" b="4970"/>
          <a:stretch/>
        </p:blipFill>
        <p:spPr bwMode="auto">
          <a:xfrm>
            <a:off x="17067693" y="8031216"/>
            <a:ext cx="473763" cy="51526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7C6D5C30-200F-B358-6E80-72D931C20071}"/>
              </a:ext>
            </a:extLst>
          </p:cNvPr>
          <p:cNvPicPr>
            <a:picLocks noChangeAspect="1"/>
          </p:cNvPicPr>
          <p:nvPr/>
        </p:nvPicPr>
        <p:blipFill>
          <a:blip r:embed="rId12"/>
          <a:stretch>
            <a:fillRect/>
          </a:stretch>
        </p:blipFill>
        <p:spPr>
          <a:xfrm>
            <a:off x="20578462" y="8031216"/>
            <a:ext cx="321892" cy="534125"/>
          </a:xfrm>
          <a:prstGeom prst="rect">
            <a:avLst/>
          </a:prstGeom>
        </p:spPr>
      </p:pic>
      <p:pic>
        <p:nvPicPr>
          <p:cNvPr id="50" name="Picture 2" descr="HashiCorp Terraform logo (blog-adjusted aspect ratio) - VMware Cloud  Provider Blog">
            <a:extLst>
              <a:ext uri="{FF2B5EF4-FFF2-40B4-BE49-F238E27FC236}">
                <a16:creationId xmlns:a16="http://schemas.microsoft.com/office/drawing/2014/main" id="{C74403BA-C158-1B36-793C-E5089707229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8992" t="7363" r="18378" b="7344"/>
          <a:stretch/>
        </p:blipFill>
        <p:spPr bwMode="auto">
          <a:xfrm>
            <a:off x="21339432" y="8065555"/>
            <a:ext cx="494921" cy="504839"/>
          </a:xfrm>
          <a:prstGeom prst="rect">
            <a:avLst/>
          </a:prstGeom>
          <a:noFill/>
          <a:extLst>
            <a:ext uri="{909E8E84-426E-40DD-AFC4-6F175D3DCCD1}">
              <a14:hiddenFill xmlns:a14="http://schemas.microsoft.com/office/drawing/2010/main">
                <a:solidFill>
                  <a:srgbClr val="FFFFFF"/>
                </a:solidFill>
              </a14:hiddenFill>
            </a:ext>
          </a:extLst>
        </p:spPr>
      </p:pic>
      <p:pic>
        <p:nvPicPr>
          <p:cNvPr id="54" name="Google Shape;134;p18">
            <a:extLst>
              <a:ext uri="{FF2B5EF4-FFF2-40B4-BE49-F238E27FC236}">
                <a16:creationId xmlns:a16="http://schemas.microsoft.com/office/drawing/2014/main" id="{8E3A424F-CD20-543E-4582-0402B8DF3AB2}"/>
              </a:ext>
            </a:extLst>
          </p:cNvPr>
          <p:cNvPicPr preferRelativeResize="0"/>
          <p:nvPr/>
        </p:nvPicPr>
        <p:blipFill>
          <a:blip r:embed="rId14">
            <a:alphaModFix/>
          </a:blip>
          <a:stretch>
            <a:fillRect/>
          </a:stretch>
        </p:blipFill>
        <p:spPr>
          <a:xfrm>
            <a:off x="18750599" y="8079421"/>
            <a:ext cx="438865" cy="432157"/>
          </a:xfrm>
          <a:prstGeom prst="rect">
            <a:avLst/>
          </a:prstGeom>
          <a:noFill/>
          <a:ln>
            <a:noFill/>
          </a:ln>
        </p:spPr>
      </p:pic>
      <p:pic>
        <p:nvPicPr>
          <p:cNvPr id="2050" name="Picture 2">
            <a:extLst>
              <a:ext uri="{FF2B5EF4-FFF2-40B4-BE49-F238E27FC236}">
                <a16:creationId xmlns:a16="http://schemas.microsoft.com/office/drawing/2014/main" id="{910F4CCA-F647-0428-9F8D-6C5C74077E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72576" y="8031216"/>
            <a:ext cx="444047" cy="5376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dis Vector Logo - Download Free SVG Icon | Worldvectorlogo">
            <a:extLst>
              <a:ext uri="{FF2B5EF4-FFF2-40B4-BE49-F238E27FC236}">
                <a16:creationId xmlns:a16="http://schemas.microsoft.com/office/drawing/2014/main" id="{0F7B3618-DA8E-A2F7-F221-DACDBFE123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878040" y="8073316"/>
            <a:ext cx="569302" cy="48931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942B70CD-A82E-C2C4-C672-838DDE502E90}"/>
              </a:ext>
            </a:extLst>
          </p:cNvPr>
          <p:cNvPicPr>
            <a:picLocks noChangeAspect="1"/>
          </p:cNvPicPr>
          <p:nvPr/>
        </p:nvPicPr>
        <p:blipFill rotWithShape="1">
          <a:blip r:embed="rId17"/>
          <a:srcRect l="5029" t="3383" r="4984" b="5531"/>
          <a:stretch/>
        </p:blipFill>
        <p:spPr>
          <a:xfrm>
            <a:off x="11625473" y="7459270"/>
            <a:ext cx="4054794" cy="4095707"/>
          </a:xfrm>
          <a:prstGeom prst="rect">
            <a:avLst/>
          </a:prstGeom>
        </p:spPr>
      </p:pic>
      <p:sp>
        <p:nvSpPr>
          <p:cNvPr id="62" name="Rectangle 61">
            <a:extLst>
              <a:ext uri="{FF2B5EF4-FFF2-40B4-BE49-F238E27FC236}">
                <a16:creationId xmlns:a16="http://schemas.microsoft.com/office/drawing/2014/main" id="{92488A27-9F10-0845-A262-B6B6C49A8212}"/>
              </a:ext>
            </a:extLst>
          </p:cNvPr>
          <p:cNvSpPr/>
          <p:nvPr/>
        </p:nvSpPr>
        <p:spPr>
          <a:xfrm>
            <a:off x="17032937" y="6436810"/>
            <a:ext cx="4723932" cy="910682"/>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zh-CN" altLang="en-US" sz="1800" dirty="0">
                <a:solidFill>
                  <a:srgbClr val="FFFFFF"/>
                </a:solidFill>
              </a:rPr>
              <a:t>      </a:t>
            </a:r>
            <a:r>
              <a:rPr lang="en-US" altLang="zh-CN" sz="1800" dirty="0" err="1">
                <a:solidFill>
                  <a:srgbClr val="FFFFFF"/>
                </a:solidFill>
              </a:rPr>
              <a:t>Clickhouse</a:t>
            </a:r>
            <a:r>
              <a:rPr lang="zh-CN" altLang="en-US" sz="1800" dirty="0">
                <a:solidFill>
                  <a:srgbClr val="FFFFFF"/>
                </a:solidFill>
              </a:rPr>
              <a:t> </a:t>
            </a:r>
            <a:r>
              <a:rPr lang="en-US" altLang="zh-CN" sz="1800" dirty="0">
                <a:solidFill>
                  <a:srgbClr val="FFFFFF"/>
                </a:solidFill>
              </a:rPr>
              <a:t>Operator</a:t>
            </a:r>
            <a:r>
              <a:rPr lang="zh-CN" altLang="en-US" sz="1800" dirty="0">
                <a:solidFill>
                  <a:srgbClr val="FFFFFF"/>
                </a:solidFill>
              </a:rPr>
              <a:t>   </a:t>
            </a:r>
            <a:endParaRPr lang="en-US" altLang="zh-CN" sz="1800" dirty="0">
              <a:solidFill>
                <a:srgbClr val="FFFFFF"/>
              </a:solidFill>
            </a:endParaRPr>
          </a:p>
        </p:txBody>
      </p:sp>
      <p:cxnSp>
        <p:nvCxnSpPr>
          <p:cNvPr id="63" name="Curved Connector 62">
            <a:extLst>
              <a:ext uri="{FF2B5EF4-FFF2-40B4-BE49-F238E27FC236}">
                <a16:creationId xmlns:a16="http://schemas.microsoft.com/office/drawing/2014/main" id="{C85AA686-5FA1-B796-3AD3-454B7127EFE2}"/>
              </a:ext>
            </a:extLst>
          </p:cNvPr>
          <p:cNvCxnSpPr>
            <a:cxnSpLocks/>
            <a:stCxn id="62" idx="1"/>
            <a:endCxn id="2048" idx="3"/>
          </p:cNvCxnSpPr>
          <p:nvPr/>
        </p:nvCxnSpPr>
        <p:spPr>
          <a:xfrm rot="10800000" flipV="1">
            <a:off x="15544799" y="6892150"/>
            <a:ext cx="1488138" cy="2993411"/>
          </a:xfrm>
          <a:prstGeom prst="curvedConnector3">
            <a:avLst>
              <a:gd name="adj1" fmla="val 50000"/>
            </a:avLst>
          </a:prstGeom>
          <a:noFill/>
          <a:ln w="25400" cap="flat">
            <a:solidFill>
              <a:srgbClr val="FFC000"/>
            </a:solidFill>
            <a:prstDash val="lgDashDotDot"/>
            <a:miter lim="400000"/>
            <a:tailEnd type="triangle"/>
          </a:ln>
          <a:effectLst/>
          <a:sp3d/>
        </p:spPr>
        <p:style>
          <a:lnRef idx="0">
            <a:scrgbClr r="0" g="0" b="0"/>
          </a:lnRef>
          <a:fillRef idx="0">
            <a:scrgbClr r="0" g="0" b="0"/>
          </a:fillRef>
          <a:effectRef idx="0">
            <a:scrgbClr r="0" g="0" b="0"/>
          </a:effectRef>
          <a:fontRef idx="none"/>
        </p:style>
      </p:cxnSp>
      <p:sp>
        <p:nvSpPr>
          <p:cNvPr id="2048" name="Rectangle 2047">
            <a:extLst>
              <a:ext uri="{FF2B5EF4-FFF2-40B4-BE49-F238E27FC236}">
                <a16:creationId xmlns:a16="http://schemas.microsoft.com/office/drawing/2014/main" id="{0F652CBE-0A4A-F6F7-2141-A4613E26F6F2}"/>
              </a:ext>
            </a:extLst>
          </p:cNvPr>
          <p:cNvSpPr/>
          <p:nvPr/>
        </p:nvSpPr>
        <p:spPr>
          <a:xfrm>
            <a:off x="11897118" y="8697268"/>
            <a:ext cx="3647681" cy="2376588"/>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800"/>
          </a:p>
        </p:txBody>
      </p:sp>
      <p:pic>
        <p:nvPicPr>
          <p:cNvPr id="2053" name="Picture 6" descr="Clickhouse Vector Logo - Download Free SVG Icon | Worldvectorlogo">
            <a:extLst>
              <a:ext uri="{FF2B5EF4-FFF2-40B4-BE49-F238E27FC236}">
                <a16:creationId xmlns:a16="http://schemas.microsoft.com/office/drawing/2014/main" id="{52ECEAF9-2BDB-81D0-EB45-B220018F602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911442" y="6766521"/>
            <a:ext cx="388017" cy="345629"/>
          </a:xfrm>
          <a:prstGeom prst="rect">
            <a:avLst/>
          </a:prstGeom>
          <a:noFill/>
          <a:extLst>
            <a:ext uri="{909E8E84-426E-40DD-AFC4-6F175D3DCCD1}">
              <a14:hiddenFill xmlns:a14="http://schemas.microsoft.com/office/drawing/2010/main">
                <a:solidFill>
                  <a:srgbClr val="FFFFFF"/>
                </a:solidFill>
              </a14:hiddenFill>
            </a:ext>
          </a:extLst>
        </p:spPr>
      </p:pic>
      <p:sp>
        <p:nvSpPr>
          <p:cNvPr id="2062" name="TextBox 2061">
            <a:extLst>
              <a:ext uri="{FF2B5EF4-FFF2-40B4-BE49-F238E27FC236}">
                <a16:creationId xmlns:a16="http://schemas.microsoft.com/office/drawing/2014/main" id="{763CB302-CDBF-1A8A-6A30-8D455CB547D4}"/>
              </a:ext>
            </a:extLst>
          </p:cNvPr>
          <p:cNvSpPr txBox="1"/>
          <p:nvPr/>
        </p:nvSpPr>
        <p:spPr>
          <a:xfrm>
            <a:off x="12651357" y="12194312"/>
            <a:ext cx="12198484" cy="7694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n-lt"/>
                <a:ea typeface="+mn-ea"/>
                <a:cs typeface="+mn-cs"/>
                <a:sym typeface="Helvetica Light"/>
                <a:hlinkClick r:id="rId19"/>
              </a:rPr>
              <a:t>https://github.com/kubevela/catalog</a:t>
            </a:r>
            <a:endParaRPr kumimoji="0" lang="en-US" sz="4400" b="0" i="0" u="none" strike="noStrike" cap="none" spc="0" normalizeH="0" baseline="0" dirty="0">
              <a:ln>
                <a:noFill/>
              </a:ln>
              <a:solidFill>
                <a:schemeClr val="tx1"/>
              </a:solidFill>
              <a:effectLst/>
              <a:uFillTx/>
              <a:latin typeface="+mn-lt"/>
              <a:ea typeface="+mn-ea"/>
              <a:cs typeface="+mn-cs"/>
              <a:sym typeface="Helvetica Light"/>
            </a:endParaRPr>
          </a:p>
        </p:txBody>
      </p:sp>
    </p:spTree>
    <p:extLst>
      <p:ext uri="{BB962C8B-B14F-4D97-AF65-F5344CB8AC3E}">
        <p14:creationId xmlns:p14="http://schemas.microsoft.com/office/powerpoint/2010/main" val="7762168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le">
            <a:extLst>
              <a:ext uri="{FF2B5EF4-FFF2-40B4-BE49-F238E27FC236}">
                <a16:creationId xmlns:a16="http://schemas.microsoft.com/office/drawing/2014/main" id="{129068D5-8886-13C3-5697-8BC5FA094B76}"/>
              </a:ext>
            </a:extLst>
          </p:cNvPr>
          <p:cNvSpPr txBox="1"/>
          <p:nvPr/>
        </p:nvSpPr>
        <p:spPr>
          <a:xfrm>
            <a:off x="772820" y="709386"/>
            <a:ext cx="9349354"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altLang="zh-CN" dirty="0"/>
              <a:t>A</a:t>
            </a:r>
            <a:r>
              <a:rPr lang="zh-CN" altLang="en-US" dirty="0"/>
              <a:t> </a:t>
            </a:r>
            <a:r>
              <a:rPr lang="en-US" altLang="zh-CN" dirty="0"/>
              <a:t>unified application delivery</a:t>
            </a:r>
            <a:endParaRPr lang="en-US" dirty="0"/>
          </a:p>
        </p:txBody>
      </p:sp>
      <p:sp>
        <p:nvSpPr>
          <p:cNvPr id="3" name="Google Shape;278;p25">
            <a:extLst>
              <a:ext uri="{FF2B5EF4-FFF2-40B4-BE49-F238E27FC236}">
                <a16:creationId xmlns:a16="http://schemas.microsoft.com/office/drawing/2014/main" id="{FE9B62AA-80EC-7893-F49F-C3C94C70AE95}"/>
              </a:ext>
            </a:extLst>
          </p:cNvPr>
          <p:cNvSpPr/>
          <p:nvPr/>
        </p:nvSpPr>
        <p:spPr>
          <a:xfrm>
            <a:off x="14772647" y="7779605"/>
            <a:ext cx="9230353" cy="2512000"/>
          </a:xfrm>
          <a:prstGeom prst="rect">
            <a:avLst/>
          </a:prstGeom>
          <a:noFill/>
          <a:ln w="12700" cap="flat" cmpd="sng">
            <a:solidFill>
              <a:srgbClr val="A5A5A5"/>
            </a:solidFill>
            <a:prstDash val="solid"/>
            <a:miter lim="800000"/>
            <a:headEnd type="none" w="sm" len="sm"/>
            <a:tailEnd type="none" w="sm" len="sm"/>
          </a:ln>
        </p:spPr>
        <p:txBody>
          <a:bodyPr spcFirstLastPara="1" wrap="square" lIns="182866" tIns="91400" rIns="182866" bIns="91400" anchor="ctr" anchorCtr="0">
            <a:noAutofit/>
          </a:bodyPr>
          <a:lstStyle/>
          <a:p>
            <a:pPr algn="ctr"/>
            <a:endParaRPr sz="2400">
              <a:solidFill>
                <a:srgbClr val="000000"/>
              </a:solidFill>
              <a:latin typeface="Calibri"/>
              <a:ea typeface="Calibri"/>
              <a:cs typeface="Calibri"/>
              <a:sym typeface="Calibri"/>
            </a:endParaRPr>
          </a:p>
        </p:txBody>
      </p:sp>
      <p:sp>
        <p:nvSpPr>
          <p:cNvPr id="4" name="Google Shape;281;p25">
            <a:extLst>
              <a:ext uri="{FF2B5EF4-FFF2-40B4-BE49-F238E27FC236}">
                <a16:creationId xmlns:a16="http://schemas.microsoft.com/office/drawing/2014/main" id="{DF68548C-6B2D-FD9E-925F-E15B6F501975}"/>
              </a:ext>
            </a:extLst>
          </p:cNvPr>
          <p:cNvSpPr/>
          <p:nvPr/>
        </p:nvSpPr>
        <p:spPr>
          <a:xfrm>
            <a:off x="9378778" y="4170335"/>
            <a:ext cx="14624222" cy="2687665"/>
          </a:xfrm>
          <a:prstGeom prst="rect">
            <a:avLst/>
          </a:prstGeom>
          <a:solidFill>
            <a:srgbClr val="BBD6EE"/>
          </a:solidFill>
          <a:ln w="12700" cap="flat" cmpd="sng">
            <a:solidFill>
              <a:srgbClr val="A5A5A5"/>
            </a:solidFill>
            <a:prstDash val="solid"/>
            <a:miter lim="800000"/>
            <a:headEnd type="none" w="sm" len="sm"/>
            <a:tailEnd type="none" w="sm" len="sm"/>
          </a:ln>
        </p:spPr>
        <p:txBody>
          <a:bodyPr spcFirstLastPara="1" wrap="square" lIns="182866" tIns="91400" rIns="182866" bIns="91400" anchor="ctr" anchorCtr="0">
            <a:noAutofit/>
          </a:bodyPr>
          <a:lstStyle/>
          <a:p>
            <a:pPr algn="r"/>
            <a:endParaRPr lang="en" sz="3200" dirty="0">
              <a:latin typeface="Calibri"/>
              <a:ea typeface="Calibri"/>
              <a:cs typeface="Calibri"/>
              <a:sym typeface="Calibri"/>
            </a:endParaRPr>
          </a:p>
          <a:p>
            <a:pPr algn="r"/>
            <a:endParaRPr lang="en" sz="3200" dirty="0">
              <a:latin typeface="Calibri"/>
              <a:ea typeface="Calibri"/>
              <a:cs typeface="Calibri"/>
              <a:sym typeface="Calibri"/>
            </a:endParaRPr>
          </a:p>
          <a:p>
            <a:pPr algn="r"/>
            <a:r>
              <a:rPr lang="en" sz="3200" dirty="0">
                <a:latin typeface="Calibri"/>
                <a:ea typeface="Calibri"/>
                <a:cs typeface="Calibri"/>
                <a:sym typeface="Calibri"/>
              </a:rPr>
              <a:t>Control Plane</a:t>
            </a:r>
            <a:endParaRPr sz="3200" dirty="0">
              <a:solidFill>
                <a:srgbClr val="000000"/>
              </a:solidFill>
              <a:latin typeface="Calibri"/>
              <a:ea typeface="Calibri"/>
              <a:cs typeface="Calibri"/>
              <a:sym typeface="Calibri"/>
            </a:endParaRPr>
          </a:p>
        </p:txBody>
      </p:sp>
      <p:pic>
        <p:nvPicPr>
          <p:cNvPr id="5" name="Google Shape;294;p25">
            <a:extLst>
              <a:ext uri="{FF2B5EF4-FFF2-40B4-BE49-F238E27FC236}">
                <a16:creationId xmlns:a16="http://schemas.microsoft.com/office/drawing/2014/main" id="{8A51C6BE-C2BC-4FA3-1BCA-6B60757EF362}"/>
              </a:ext>
            </a:extLst>
          </p:cNvPr>
          <p:cNvPicPr preferRelativeResize="0"/>
          <p:nvPr/>
        </p:nvPicPr>
        <p:blipFill rotWithShape="1">
          <a:blip r:embed="rId2">
            <a:alphaModFix/>
          </a:blip>
          <a:srcRect/>
          <a:stretch/>
        </p:blipFill>
        <p:spPr>
          <a:xfrm>
            <a:off x="15429250" y="9175623"/>
            <a:ext cx="2185176" cy="851458"/>
          </a:xfrm>
          <a:prstGeom prst="rect">
            <a:avLst/>
          </a:prstGeom>
          <a:noFill/>
          <a:ln>
            <a:noFill/>
          </a:ln>
        </p:spPr>
      </p:pic>
      <p:pic>
        <p:nvPicPr>
          <p:cNvPr id="6" name="Google Shape;295;p25">
            <a:extLst>
              <a:ext uri="{FF2B5EF4-FFF2-40B4-BE49-F238E27FC236}">
                <a16:creationId xmlns:a16="http://schemas.microsoft.com/office/drawing/2014/main" id="{DEA4A750-F7D5-0B19-FECC-246A5D1AF8F8}"/>
              </a:ext>
            </a:extLst>
          </p:cNvPr>
          <p:cNvPicPr preferRelativeResize="0"/>
          <p:nvPr/>
        </p:nvPicPr>
        <p:blipFill rotWithShape="1">
          <a:blip r:embed="rId3">
            <a:alphaModFix/>
          </a:blip>
          <a:srcRect/>
          <a:stretch/>
        </p:blipFill>
        <p:spPr>
          <a:xfrm>
            <a:off x="17754794" y="9205406"/>
            <a:ext cx="791880" cy="791880"/>
          </a:xfrm>
          <a:prstGeom prst="rect">
            <a:avLst/>
          </a:prstGeom>
          <a:noFill/>
          <a:ln>
            <a:noFill/>
          </a:ln>
        </p:spPr>
      </p:pic>
      <p:pic>
        <p:nvPicPr>
          <p:cNvPr id="7" name="Google Shape;296;p25">
            <a:extLst>
              <a:ext uri="{FF2B5EF4-FFF2-40B4-BE49-F238E27FC236}">
                <a16:creationId xmlns:a16="http://schemas.microsoft.com/office/drawing/2014/main" id="{A5D6DCC6-8EF3-2F8E-8DD9-DA53C9CDCB25}"/>
              </a:ext>
            </a:extLst>
          </p:cNvPr>
          <p:cNvPicPr preferRelativeResize="0"/>
          <p:nvPr/>
        </p:nvPicPr>
        <p:blipFill rotWithShape="1">
          <a:blip r:embed="rId4">
            <a:alphaModFix/>
          </a:blip>
          <a:srcRect/>
          <a:stretch/>
        </p:blipFill>
        <p:spPr>
          <a:xfrm>
            <a:off x="19148003" y="9201687"/>
            <a:ext cx="799326" cy="799326"/>
          </a:xfrm>
          <a:prstGeom prst="rect">
            <a:avLst/>
          </a:prstGeom>
          <a:noFill/>
          <a:ln>
            <a:noFill/>
          </a:ln>
        </p:spPr>
      </p:pic>
      <p:pic>
        <p:nvPicPr>
          <p:cNvPr id="8" name="Google Shape;297;p25">
            <a:extLst>
              <a:ext uri="{FF2B5EF4-FFF2-40B4-BE49-F238E27FC236}">
                <a16:creationId xmlns:a16="http://schemas.microsoft.com/office/drawing/2014/main" id="{C4CB5D27-F724-E3CF-1D7C-5E87CBDA193A}"/>
              </a:ext>
            </a:extLst>
          </p:cNvPr>
          <p:cNvPicPr preferRelativeResize="0"/>
          <p:nvPr/>
        </p:nvPicPr>
        <p:blipFill rotWithShape="1">
          <a:blip r:embed="rId5">
            <a:alphaModFix/>
          </a:blip>
          <a:srcRect r="66899"/>
          <a:stretch/>
        </p:blipFill>
        <p:spPr>
          <a:xfrm>
            <a:off x="20636131" y="9192449"/>
            <a:ext cx="883618" cy="817786"/>
          </a:xfrm>
          <a:prstGeom prst="rect">
            <a:avLst/>
          </a:prstGeom>
          <a:noFill/>
          <a:ln>
            <a:noFill/>
          </a:ln>
        </p:spPr>
      </p:pic>
      <p:sp>
        <p:nvSpPr>
          <p:cNvPr id="9" name="Google Shape;298;p25">
            <a:extLst>
              <a:ext uri="{FF2B5EF4-FFF2-40B4-BE49-F238E27FC236}">
                <a16:creationId xmlns:a16="http://schemas.microsoft.com/office/drawing/2014/main" id="{03C58557-7390-6CA3-5340-FE30FD4D366B}"/>
              </a:ext>
            </a:extLst>
          </p:cNvPr>
          <p:cNvSpPr/>
          <p:nvPr/>
        </p:nvSpPr>
        <p:spPr>
          <a:xfrm>
            <a:off x="21780412" y="8874056"/>
            <a:ext cx="2126400" cy="975200"/>
          </a:xfrm>
          <a:prstGeom prst="rect">
            <a:avLst/>
          </a:prstGeom>
          <a:noFill/>
          <a:ln w="12700" cap="flat" cmpd="sng">
            <a:solidFill>
              <a:srgbClr val="A5A5A5"/>
            </a:solidFill>
            <a:prstDash val="dot"/>
            <a:miter lim="800000"/>
            <a:headEnd type="none" w="sm" len="sm"/>
            <a:tailEnd type="none" w="sm" len="sm"/>
          </a:ln>
        </p:spPr>
        <p:txBody>
          <a:bodyPr spcFirstLastPara="1" wrap="square" lIns="182866" tIns="91400" rIns="182866" bIns="91400" anchor="ctr" anchorCtr="0">
            <a:noAutofit/>
          </a:bodyPr>
          <a:lstStyle/>
          <a:p>
            <a:pPr algn="ctr"/>
            <a:r>
              <a:rPr lang="en" sz="2400" i="1" dirty="0">
                <a:solidFill>
                  <a:srgbClr val="666666"/>
                </a:solidFill>
                <a:latin typeface="Calibri"/>
                <a:ea typeface="Calibri"/>
                <a:cs typeface="Calibri"/>
                <a:sym typeface="Calibri"/>
              </a:rPr>
              <a:t>Runtime Level Capabilities</a:t>
            </a:r>
            <a:endParaRPr sz="2400" i="1" dirty="0">
              <a:solidFill>
                <a:srgbClr val="666666"/>
              </a:solidFill>
              <a:latin typeface="Calibri"/>
              <a:ea typeface="Calibri"/>
              <a:cs typeface="Calibri"/>
              <a:sym typeface="Calibri"/>
            </a:endParaRPr>
          </a:p>
        </p:txBody>
      </p:sp>
      <p:pic>
        <p:nvPicPr>
          <p:cNvPr id="10" name="Google Shape;304;p25">
            <a:extLst>
              <a:ext uri="{FF2B5EF4-FFF2-40B4-BE49-F238E27FC236}">
                <a16:creationId xmlns:a16="http://schemas.microsoft.com/office/drawing/2014/main" id="{0F8F086F-1F5F-EEBC-6BF9-AC166046664A}"/>
              </a:ext>
            </a:extLst>
          </p:cNvPr>
          <p:cNvPicPr preferRelativeResize="0"/>
          <p:nvPr/>
        </p:nvPicPr>
        <p:blipFill>
          <a:blip r:embed="rId6">
            <a:alphaModFix/>
          </a:blip>
          <a:stretch>
            <a:fillRect/>
          </a:stretch>
        </p:blipFill>
        <p:spPr>
          <a:xfrm>
            <a:off x="22075898" y="4170335"/>
            <a:ext cx="1740066" cy="1740138"/>
          </a:xfrm>
          <a:prstGeom prst="rect">
            <a:avLst/>
          </a:prstGeom>
          <a:noFill/>
          <a:ln>
            <a:noFill/>
          </a:ln>
        </p:spPr>
      </p:pic>
      <p:sp>
        <p:nvSpPr>
          <p:cNvPr id="11" name="Google Shape;307;p25">
            <a:extLst>
              <a:ext uri="{FF2B5EF4-FFF2-40B4-BE49-F238E27FC236}">
                <a16:creationId xmlns:a16="http://schemas.microsoft.com/office/drawing/2014/main" id="{59C56627-23DE-C4BD-7D51-3E4694488E5E}"/>
              </a:ext>
            </a:extLst>
          </p:cNvPr>
          <p:cNvSpPr txBox="1"/>
          <p:nvPr/>
        </p:nvSpPr>
        <p:spPr>
          <a:xfrm>
            <a:off x="14155058" y="5321936"/>
            <a:ext cx="2319679" cy="836728"/>
          </a:xfrm>
          <a:prstGeom prst="rect">
            <a:avLst/>
          </a:prstGeom>
          <a:solidFill>
            <a:srgbClr val="FBE4D4"/>
          </a:solidFill>
          <a:ln w="9525" cap="flat" cmpd="sng">
            <a:solidFill>
              <a:srgbClr val="ED7D31"/>
            </a:solidFill>
            <a:prstDash val="solid"/>
            <a:round/>
            <a:headEnd type="none" w="sm" len="sm"/>
            <a:tailEnd type="none" w="sm" len="sm"/>
          </a:ln>
        </p:spPr>
        <p:txBody>
          <a:bodyPr spcFirstLastPara="1" wrap="square" lIns="182866" tIns="91400" rIns="182866" bIns="91400" anchor="ctr" anchorCtr="0">
            <a:noAutofit/>
          </a:bodyPr>
          <a:lstStyle/>
          <a:p>
            <a:pPr algn="ctr"/>
            <a:r>
              <a:rPr lang="en" sz="2134" dirty="0">
                <a:solidFill>
                  <a:srgbClr val="ED7D31"/>
                </a:solidFill>
                <a:latin typeface="Calibri"/>
                <a:ea typeface="Calibri"/>
                <a:cs typeface="Calibri"/>
                <a:sym typeface="Calibri"/>
              </a:rPr>
              <a:t>Component</a:t>
            </a:r>
            <a:r>
              <a:rPr lang="zh-CN" altLang="en-US" sz="2134" dirty="0">
                <a:solidFill>
                  <a:srgbClr val="ED7D31"/>
                </a:solidFill>
                <a:latin typeface="Calibri"/>
                <a:ea typeface="Calibri"/>
                <a:cs typeface="Calibri"/>
                <a:sym typeface="Calibri"/>
              </a:rPr>
              <a:t> </a:t>
            </a:r>
            <a:r>
              <a:rPr lang="en-US" altLang="zh-CN" sz="2134" dirty="0">
                <a:solidFill>
                  <a:srgbClr val="ED7D31"/>
                </a:solidFill>
                <a:latin typeface="Calibri"/>
                <a:ea typeface="Calibri"/>
                <a:cs typeface="Calibri"/>
                <a:sym typeface="Calibri"/>
              </a:rPr>
              <a:t>B</a:t>
            </a:r>
            <a:endParaRPr sz="2134" dirty="0">
              <a:solidFill>
                <a:srgbClr val="ED7D31"/>
              </a:solidFill>
              <a:latin typeface="Calibri"/>
              <a:ea typeface="Calibri"/>
              <a:cs typeface="Calibri"/>
              <a:sym typeface="Calibri"/>
            </a:endParaRPr>
          </a:p>
        </p:txBody>
      </p:sp>
      <p:sp>
        <p:nvSpPr>
          <p:cNvPr id="12" name="Google Shape;308;p25">
            <a:extLst>
              <a:ext uri="{FF2B5EF4-FFF2-40B4-BE49-F238E27FC236}">
                <a16:creationId xmlns:a16="http://schemas.microsoft.com/office/drawing/2014/main" id="{78793B13-AB79-F1C2-6CE4-B062F39F0AF2}"/>
              </a:ext>
            </a:extLst>
          </p:cNvPr>
          <p:cNvSpPr txBox="1"/>
          <p:nvPr/>
        </p:nvSpPr>
        <p:spPr>
          <a:xfrm>
            <a:off x="9686458" y="5321936"/>
            <a:ext cx="2319679" cy="836728"/>
          </a:xfrm>
          <a:prstGeom prst="rect">
            <a:avLst/>
          </a:prstGeom>
          <a:solidFill>
            <a:srgbClr val="FBE4D4"/>
          </a:solidFill>
          <a:ln w="9525" cap="flat" cmpd="sng">
            <a:solidFill>
              <a:srgbClr val="ED7D31"/>
            </a:solidFill>
            <a:prstDash val="solid"/>
            <a:round/>
            <a:headEnd type="none" w="sm" len="sm"/>
            <a:tailEnd type="none" w="sm" len="sm"/>
          </a:ln>
        </p:spPr>
        <p:txBody>
          <a:bodyPr spcFirstLastPara="1" wrap="square" lIns="182866" tIns="91400" rIns="182866" bIns="91400" anchor="ctr" anchorCtr="0">
            <a:noAutofit/>
          </a:bodyPr>
          <a:lstStyle/>
          <a:p>
            <a:pPr algn="ctr"/>
            <a:r>
              <a:rPr lang="en" sz="2134" dirty="0">
                <a:solidFill>
                  <a:srgbClr val="ED7D31"/>
                </a:solidFill>
                <a:latin typeface="Calibri"/>
                <a:ea typeface="Calibri"/>
                <a:cs typeface="Calibri"/>
                <a:sym typeface="Calibri"/>
              </a:rPr>
              <a:t>Component</a:t>
            </a:r>
            <a:r>
              <a:rPr lang="zh-CN" altLang="en-US" sz="2134" dirty="0">
                <a:solidFill>
                  <a:srgbClr val="ED7D31"/>
                </a:solidFill>
                <a:latin typeface="Calibri"/>
                <a:ea typeface="Calibri"/>
                <a:cs typeface="Calibri"/>
                <a:sym typeface="Calibri"/>
              </a:rPr>
              <a:t> </a:t>
            </a:r>
            <a:r>
              <a:rPr lang="en-US" altLang="zh-CN" sz="2134" dirty="0">
                <a:solidFill>
                  <a:srgbClr val="ED7D31"/>
                </a:solidFill>
                <a:latin typeface="Calibri"/>
                <a:ea typeface="Calibri"/>
                <a:cs typeface="Calibri"/>
                <a:sym typeface="Calibri"/>
              </a:rPr>
              <a:t>A</a:t>
            </a:r>
            <a:endParaRPr sz="2134" dirty="0">
              <a:solidFill>
                <a:srgbClr val="ED7D31"/>
              </a:solidFill>
              <a:latin typeface="Calibri"/>
              <a:ea typeface="Calibri"/>
              <a:cs typeface="Calibri"/>
              <a:sym typeface="Calibri"/>
            </a:endParaRPr>
          </a:p>
        </p:txBody>
      </p:sp>
      <p:sp>
        <p:nvSpPr>
          <p:cNvPr id="13" name="Google Shape;310;p25">
            <a:extLst>
              <a:ext uri="{FF2B5EF4-FFF2-40B4-BE49-F238E27FC236}">
                <a16:creationId xmlns:a16="http://schemas.microsoft.com/office/drawing/2014/main" id="{51F23C47-0B3E-88D2-A972-C28DDF3AF2A6}"/>
              </a:ext>
            </a:extLst>
          </p:cNvPr>
          <p:cNvSpPr txBox="1"/>
          <p:nvPr/>
        </p:nvSpPr>
        <p:spPr>
          <a:xfrm>
            <a:off x="18623658" y="5321972"/>
            <a:ext cx="2319679" cy="836728"/>
          </a:xfrm>
          <a:prstGeom prst="rect">
            <a:avLst/>
          </a:prstGeom>
          <a:solidFill>
            <a:srgbClr val="FBE4D4"/>
          </a:solidFill>
          <a:ln w="9525" cap="flat" cmpd="sng">
            <a:solidFill>
              <a:srgbClr val="ED7D31"/>
            </a:solidFill>
            <a:prstDash val="solid"/>
            <a:round/>
            <a:headEnd type="none" w="sm" len="sm"/>
            <a:tailEnd type="none" w="sm" len="sm"/>
          </a:ln>
        </p:spPr>
        <p:txBody>
          <a:bodyPr spcFirstLastPara="1" wrap="square" lIns="182866" tIns="91400" rIns="182866" bIns="91400" anchor="ctr" anchorCtr="0">
            <a:noAutofit/>
          </a:bodyPr>
          <a:lstStyle/>
          <a:p>
            <a:pPr algn="ctr"/>
            <a:r>
              <a:rPr lang="en" sz="2134" dirty="0">
                <a:solidFill>
                  <a:srgbClr val="F76902"/>
                </a:solidFill>
                <a:latin typeface="Calibri"/>
                <a:ea typeface="Calibri"/>
                <a:cs typeface="Calibri"/>
                <a:sym typeface="Calibri"/>
              </a:rPr>
              <a:t>Component</a:t>
            </a:r>
            <a:r>
              <a:rPr lang="zh-CN" altLang="en-US" sz="2134" dirty="0">
                <a:solidFill>
                  <a:srgbClr val="F76902"/>
                </a:solidFill>
                <a:latin typeface="Calibri"/>
                <a:ea typeface="Calibri"/>
                <a:cs typeface="Calibri"/>
                <a:sym typeface="Calibri"/>
              </a:rPr>
              <a:t> </a:t>
            </a:r>
            <a:r>
              <a:rPr lang="en-US" altLang="zh-CN" sz="2134" dirty="0">
                <a:solidFill>
                  <a:srgbClr val="F76902"/>
                </a:solidFill>
                <a:latin typeface="Calibri"/>
                <a:ea typeface="Calibri"/>
                <a:cs typeface="Calibri"/>
                <a:sym typeface="Calibri"/>
              </a:rPr>
              <a:t>C</a:t>
            </a:r>
            <a:endParaRPr sz="2134" dirty="0">
              <a:solidFill>
                <a:srgbClr val="ED7D31"/>
              </a:solidFill>
              <a:latin typeface="Calibri"/>
              <a:ea typeface="Calibri"/>
              <a:cs typeface="Calibri"/>
              <a:sym typeface="Calibri"/>
            </a:endParaRPr>
          </a:p>
        </p:txBody>
      </p:sp>
      <p:pic>
        <p:nvPicPr>
          <p:cNvPr id="14" name="Google Shape;312;p25">
            <a:extLst>
              <a:ext uri="{FF2B5EF4-FFF2-40B4-BE49-F238E27FC236}">
                <a16:creationId xmlns:a16="http://schemas.microsoft.com/office/drawing/2014/main" id="{02C4AF0E-0D66-A8F3-A112-C727BE7032A0}"/>
              </a:ext>
            </a:extLst>
          </p:cNvPr>
          <p:cNvPicPr preferRelativeResize="0"/>
          <p:nvPr/>
        </p:nvPicPr>
        <p:blipFill rotWithShape="1">
          <a:blip r:embed="rId7">
            <a:alphaModFix/>
          </a:blip>
          <a:srcRect/>
          <a:stretch/>
        </p:blipFill>
        <p:spPr>
          <a:xfrm>
            <a:off x="14545626" y="9835673"/>
            <a:ext cx="1002546" cy="975200"/>
          </a:xfrm>
          <a:prstGeom prst="rect">
            <a:avLst/>
          </a:prstGeom>
          <a:noFill/>
          <a:ln>
            <a:noFill/>
          </a:ln>
        </p:spPr>
      </p:pic>
      <p:sp>
        <p:nvSpPr>
          <p:cNvPr id="16" name="Google Shape;314;p25">
            <a:extLst>
              <a:ext uri="{FF2B5EF4-FFF2-40B4-BE49-F238E27FC236}">
                <a16:creationId xmlns:a16="http://schemas.microsoft.com/office/drawing/2014/main" id="{70963721-0663-D75F-2272-09D17D838346}"/>
              </a:ext>
            </a:extLst>
          </p:cNvPr>
          <p:cNvSpPr/>
          <p:nvPr/>
        </p:nvSpPr>
        <p:spPr>
          <a:xfrm>
            <a:off x="9350841" y="7760548"/>
            <a:ext cx="4197600" cy="2512000"/>
          </a:xfrm>
          <a:prstGeom prst="rect">
            <a:avLst/>
          </a:prstGeom>
          <a:noFill/>
          <a:ln w="12700" cap="flat" cmpd="sng">
            <a:solidFill>
              <a:srgbClr val="A5A5A5"/>
            </a:solidFill>
            <a:prstDash val="solid"/>
            <a:miter lim="800000"/>
            <a:headEnd type="none" w="sm" len="sm"/>
            <a:tailEnd type="none" w="sm" len="sm"/>
          </a:ln>
        </p:spPr>
        <p:txBody>
          <a:bodyPr spcFirstLastPara="1" wrap="square" lIns="182866" tIns="91400" rIns="182866" bIns="91400" anchor="ctr" anchorCtr="0">
            <a:noAutofit/>
          </a:bodyPr>
          <a:lstStyle/>
          <a:p>
            <a:pPr algn="ctr"/>
            <a:endParaRPr sz="2400">
              <a:solidFill>
                <a:srgbClr val="000000"/>
              </a:solidFill>
              <a:latin typeface="Calibri"/>
              <a:ea typeface="Calibri"/>
              <a:cs typeface="Calibri"/>
              <a:sym typeface="Calibri"/>
            </a:endParaRPr>
          </a:p>
        </p:txBody>
      </p:sp>
      <p:cxnSp>
        <p:nvCxnSpPr>
          <p:cNvPr id="17" name="Google Shape;316;p25">
            <a:extLst>
              <a:ext uri="{FF2B5EF4-FFF2-40B4-BE49-F238E27FC236}">
                <a16:creationId xmlns:a16="http://schemas.microsoft.com/office/drawing/2014/main" id="{22BBA9E1-BC07-51AE-319F-FF54686FB7C5}"/>
              </a:ext>
            </a:extLst>
          </p:cNvPr>
          <p:cNvCxnSpPr>
            <a:cxnSpLocks/>
            <a:stCxn id="16" idx="0"/>
            <a:endCxn id="27" idx="2"/>
          </p:cNvCxnSpPr>
          <p:nvPr/>
        </p:nvCxnSpPr>
        <p:spPr>
          <a:xfrm flipH="1" flipV="1">
            <a:off x="10266436" y="6616164"/>
            <a:ext cx="1183205" cy="1144384"/>
          </a:xfrm>
          <a:prstGeom prst="straightConnector1">
            <a:avLst/>
          </a:prstGeom>
          <a:noFill/>
          <a:ln w="9525" cap="flat" cmpd="sng">
            <a:solidFill>
              <a:srgbClr val="595959"/>
            </a:solidFill>
            <a:prstDash val="dot"/>
            <a:round/>
            <a:headEnd type="none" w="med" len="med"/>
            <a:tailEnd type="none" w="med" len="med"/>
          </a:ln>
        </p:spPr>
      </p:cxnSp>
      <p:cxnSp>
        <p:nvCxnSpPr>
          <p:cNvPr id="18" name="Google Shape;317;p25">
            <a:extLst>
              <a:ext uri="{FF2B5EF4-FFF2-40B4-BE49-F238E27FC236}">
                <a16:creationId xmlns:a16="http://schemas.microsoft.com/office/drawing/2014/main" id="{CA54D230-3AE3-2C88-BAE3-C42379AA5041}"/>
              </a:ext>
            </a:extLst>
          </p:cNvPr>
          <p:cNvCxnSpPr>
            <a:cxnSpLocks/>
            <a:stCxn id="31" idx="0"/>
            <a:endCxn id="13" idx="2"/>
          </p:cNvCxnSpPr>
          <p:nvPr/>
        </p:nvCxnSpPr>
        <p:spPr>
          <a:xfrm flipH="1" flipV="1">
            <a:off x="19783498" y="6158700"/>
            <a:ext cx="1254567" cy="1721267"/>
          </a:xfrm>
          <a:prstGeom prst="straightConnector1">
            <a:avLst/>
          </a:prstGeom>
          <a:noFill/>
          <a:ln w="9525" cap="flat" cmpd="sng">
            <a:solidFill>
              <a:srgbClr val="595959"/>
            </a:solidFill>
            <a:prstDash val="dot"/>
            <a:round/>
            <a:headEnd type="none" w="med" len="med"/>
            <a:tailEnd type="none" w="med" len="med"/>
          </a:ln>
        </p:spPr>
      </p:cxnSp>
      <p:pic>
        <p:nvPicPr>
          <p:cNvPr id="19" name="Google Shape;318;p25">
            <a:extLst>
              <a:ext uri="{FF2B5EF4-FFF2-40B4-BE49-F238E27FC236}">
                <a16:creationId xmlns:a16="http://schemas.microsoft.com/office/drawing/2014/main" id="{DF9C7DE8-2C94-A6D7-5172-5A9FCDF37C80}"/>
              </a:ext>
            </a:extLst>
          </p:cNvPr>
          <p:cNvPicPr preferRelativeResize="0"/>
          <p:nvPr/>
        </p:nvPicPr>
        <p:blipFill>
          <a:blip r:embed="rId8">
            <a:alphaModFix/>
          </a:blip>
          <a:stretch>
            <a:fillRect/>
          </a:stretch>
        </p:blipFill>
        <p:spPr>
          <a:xfrm>
            <a:off x="11351356" y="8988448"/>
            <a:ext cx="1900710" cy="1072000"/>
          </a:xfrm>
          <a:prstGeom prst="rect">
            <a:avLst/>
          </a:prstGeom>
          <a:noFill/>
          <a:ln>
            <a:noFill/>
          </a:ln>
        </p:spPr>
      </p:pic>
      <p:sp>
        <p:nvSpPr>
          <p:cNvPr id="20" name="Google Shape;320;p25">
            <a:extLst>
              <a:ext uri="{FF2B5EF4-FFF2-40B4-BE49-F238E27FC236}">
                <a16:creationId xmlns:a16="http://schemas.microsoft.com/office/drawing/2014/main" id="{E1740EDB-6DF0-6A49-6719-492B9EFA1323}"/>
              </a:ext>
            </a:extLst>
          </p:cNvPr>
          <p:cNvSpPr txBox="1"/>
          <p:nvPr/>
        </p:nvSpPr>
        <p:spPr>
          <a:xfrm>
            <a:off x="9374191" y="10281463"/>
            <a:ext cx="4321600" cy="861694"/>
          </a:xfrm>
          <a:prstGeom prst="rect">
            <a:avLst/>
          </a:prstGeom>
          <a:noFill/>
          <a:ln>
            <a:noFill/>
          </a:ln>
        </p:spPr>
        <p:txBody>
          <a:bodyPr spcFirstLastPara="1" wrap="square" lIns="243800" tIns="243800" rIns="243800" bIns="243800" anchor="t" anchorCtr="0">
            <a:spAutoFit/>
          </a:bodyPr>
          <a:lstStyle/>
          <a:p>
            <a:pPr algn="ctr"/>
            <a:r>
              <a:rPr lang="en" sz="2400" dirty="0">
                <a:solidFill>
                  <a:srgbClr val="000000"/>
                </a:solidFill>
                <a:latin typeface="Calibri"/>
                <a:ea typeface="Calibri"/>
                <a:cs typeface="Calibri"/>
                <a:sym typeface="Calibri"/>
              </a:rPr>
              <a:t>Clouds</a:t>
            </a:r>
            <a:endParaRPr sz="2400" dirty="0">
              <a:solidFill>
                <a:srgbClr val="000000"/>
              </a:solidFill>
              <a:latin typeface="Calibri"/>
              <a:ea typeface="Calibri"/>
              <a:cs typeface="Calibri"/>
              <a:sym typeface="Calibri"/>
            </a:endParaRPr>
          </a:p>
        </p:txBody>
      </p:sp>
      <p:sp>
        <p:nvSpPr>
          <p:cNvPr id="21" name="Google Shape;321;p25">
            <a:extLst>
              <a:ext uri="{FF2B5EF4-FFF2-40B4-BE49-F238E27FC236}">
                <a16:creationId xmlns:a16="http://schemas.microsoft.com/office/drawing/2014/main" id="{A74479D5-C4D8-1BC7-1874-978BC8DA39AF}"/>
              </a:ext>
            </a:extLst>
          </p:cNvPr>
          <p:cNvSpPr txBox="1"/>
          <p:nvPr/>
        </p:nvSpPr>
        <p:spPr>
          <a:xfrm>
            <a:off x="17786529" y="10313653"/>
            <a:ext cx="4321600" cy="861694"/>
          </a:xfrm>
          <a:prstGeom prst="rect">
            <a:avLst/>
          </a:prstGeom>
          <a:noFill/>
          <a:ln>
            <a:noFill/>
          </a:ln>
        </p:spPr>
        <p:txBody>
          <a:bodyPr spcFirstLastPara="1" wrap="square" lIns="243800" tIns="243800" rIns="243800" bIns="243800" anchor="t" anchorCtr="0">
            <a:spAutoFit/>
          </a:bodyPr>
          <a:lstStyle/>
          <a:p>
            <a:pPr algn="ctr"/>
            <a:r>
              <a:rPr lang="en" sz="2400">
                <a:solidFill>
                  <a:srgbClr val="000000"/>
                </a:solidFill>
                <a:latin typeface="Calibri"/>
                <a:ea typeface="Calibri"/>
                <a:cs typeface="Calibri"/>
                <a:sym typeface="Calibri"/>
              </a:rPr>
              <a:t>Kubernetes Clusters</a:t>
            </a:r>
            <a:endParaRPr sz="2400">
              <a:solidFill>
                <a:srgbClr val="000000"/>
              </a:solidFill>
              <a:latin typeface="Calibri"/>
              <a:ea typeface="Calibri"/>
              <a:cs typeface="Calibri"/>
              <a:sym typeface="Calibri"/>
            </a:endParaRPr>
          </a:p>
        </p:txBody>
      </p:sp>
      <p:pic>
        <p:nvPicPr>
          <p:cNvPr id="22" name="Google Shape;322;p25" descr="A picture containing drawing&#10;&#10;Description automatically generated">
            <a:extLst>
              <a:ext uri="{FF2B5EF4-FFF2-40B4-BE49-F238E27FC236}">
                <a16:creationId xmlns:a16="http://schemas.microsoft.com/office/drawing/2014/main" id="{2EA4919C-68D0-89AA-EE27-B23A374A5D24}"/>
              </a:ext>
            </a:extLst>
          </p:cNvPr>
          <p:cNvPicPr preferRelativeResize="0"/>
          <p:nvPr/>
        </p:nvPicPr>
        <p:blipFill rotWithShape="1">
          <a:blip r:embed="rId9">
            <a:alphaModFix/>
          </a:blip>
          <a:srcRect l="9537" t="29507" r="8521" b="28235"/>
          <a:stretch/>
        </p:blipFill>
        <p:spPr>
          <a:xfrm>
            <a:off x="9838981" y="8486075"/>
            <a:ext cx="2028104" cy="346594"/>
          </a:xfrm>
          <a:prstGeom prst="rect">
            <a:avLst/>
          </a:prstGeom>
          <a:noFill/>
          <a:ln>
            <a:noFill/>
          </a:ln>
        </p:spPr>
      </p:pic>
      <p:pic>
        <p:nvPicPr>
          <p:cNvPr id="23" name="Google Shape;323;p25" descr="Image result for aws logo">
            <a:extLst>
              <a:ext uri="{FF2B5EF4-FFF2-40B4-BE49-F238E27FC236}">
                <a16:creationId xmlns:a16="http://schemas.microsoft.com/office/drawing/2014/main" id="{5ACA30FF-C470-AC15-CEA4-4CA2861B731C}"/>
              </a:ext>
            </a:extLst>
          </p:cNvPr>
          <p:cNvPicPr preferRelativeResize="0"/>
          <p:nvPr/>
        </p:nvPicPr>
        <p:blipFill rotWithShape="1">
          <a:blip r:embed="rId10">
            <a:alphaModFix/>
          </a:blip>
          <a:srcRect/>
          <a:stretch/>
        </p:blipFill>
        <p:spPr>
          <a:xfrm>
            <a:off x="9838983" y="9188797"/>
            <a:ext cx="812280" cy="609210"/>
          </a:xfrm>
          <a:prstGeom prst="rect">
            <a:avLst/>
          </a:prstGeom>
          <a:noFill/>
          <a:ln>
            <a:noFill/>
          </a:ln>
        </p:spPr>
      </p:pic>
      <p:pic>
        <p:nvPicPr>
          <p:cNvPr id="24" name="Google Shape;324;p25" descr="Image result for google cloud platform">
            <a:extLst>
              <a:ext uri="{FF2B5EF4-FFF2-40B4-BE49-F238E27FC236}">
                <a16:creationId xmlns:a16="http://schemas.microsoft.com/office/drawing/2014/main" id="{9C9ADA9A-E935-5808-0A3E-D0D776FB4488}"/>
              </a:ext>
            </a:extLst>
          </p:cNvPr>
          <p:cNvPicPr preferRelativeResize="0"/>
          <p:nvPr/>
        </p:nvPicPr>
        <p:blipFill rotWithShape="1">
          <a:blip r:embed="rId11">
            <a:alphaModFix/>
          </a:blip>
          <a:srcRect l="20622" t="11722" r="20622" b="34403"/>
          <a:stretch/>
        </p:blipFill>
        <p:spPr>
          <a:xfrm>
            <a:off x="12245252" y="8412207"/>
            <a:ext cx="621186" cy="510598"/>
          </a:xfrm>
          <a:prstGeom prst="rect">
            <a:avLst/>
          </a:prstGeom>
          <a:noFill/>
          <a:ln>
            <a:noFill/>
          </a:ln>
        </p:spPr>
      </p:pic>
      <p:cxnSp>
        <p:nvCxnSpPr>
          <p:cNvPr id="25" name="Google Shape;317;p25">
            <a:extLst>
              <a:ext uri="{FF2B5EF4-FFF2-40B4-BE49-F238E27FC236}">
                <a16:creationId xmlns:a16="http://schemas.microsoft.com/office/drawing/2014/main" id="{BEAFED6D-14D2-9532-9FC1-87BE0E2E889B}"/>
              </a:ext>
            </a:extLst>
          </p:cNvPr>
          <p:cNvCxnSpPr>
            <a:cxnSpLocks/>
            <a:stCxn id="30" idx="0"/>
            <a:endCxn id="11" idx="2"/>
          </p:cNvCxnSpPr>
          <p:nvPr/>
        </p:nvCxnSpPr>
        <p:spPr>
          <a:xfrm flipH="1" flipV="1">
            <a:off x="15314898" y="6158664"/>
            <a:ext cx="542577" cy="1846204"/>
          </a:xfrm>
          <a:prstGeom prst="straightConnector1">
            <a:avLst/>
          </a:prstGeom>
          <a:noFill/>
          <a:ln w="9525" cap="flat" cmpd="sng">
            <a:solidFill>
              <a:srgbClr val="595959"/>
            </a:solidFill>
            <a:prstDash val="dot"/>
            <a:round/>
            <a:headEnd type="none" w="med" len="med"/>
            <a:tailEnd type="none" w="med" len="med"/>
          </a:ln>
        </p:spPr>
      </p:cxnSp>
      <p:sp>
        <p:nvSpPr>
          <p:cNvPr id="26" name="TextBox 25">
            <a:extLst>
              <a:ext uri="{FF2B5EF4-FFF2-40B4-BE49-F238E27FC236}">
                <a16:creationId xmlns:a16="http://schemas.microsoft.com/office/drawing/2014/main" id="{F2FE6553-2F72-357B-C7DE-744193F18B33}"/>
              </a:ext>
            </a:extLst>
          </p:cNvPr>
          <p:cNvSpPr txBox="1"/>
          <p:nvPr/>
        </p:nvSpPr>
        <p:spPr>
          <a:xfrm>
            <a:off x="9520417" y="4422970"/>
            <a:ext cx="2704587" cy="646331"/>
          </a:xfrm>
          <a:prstGeom prst="rect">
            <a:avLst/>
          </a:prstGeom>
          <a:noFill/>
        </p:spPr>
        <p:txBody>
          <a:bodyPr wrap="none" rtlCol="0">
            <a:spAutoFit/>
          </a:bodyPr>
          <a:lstStyle/>
          <a:p>
            <a:r>
              <a:rPr lang="en-CN" sz="3600" dirty="0"/>
              <a:t>Application</a:t>
            </a:r>
          </a:p>
        </p:txBody>
      </p:sp>
      <p:sp>
        <p:nvSpPr>
          <p:cNvPr id="27" name="Google Shape;220;p23">
            <a:extLst>
              <a:ext uri="{FF2B5EF4-FFF2-40B4-BE49-F238E27FC236}">
                <a16:creationId xmlns:a16="http://schemas.microsoft.com/office/drawing/2014/main" id="{317BF47D-E7BD-C6A2-7957-A2914C736AB3}"/>
              </a:ext>
            </a:extLst>
          </p:cNvPr>
          <p:cNvSpPr/>
          <p:nvPr/>
        </p:nvSpPr>
        <p:spPr>
          <a:xfrm>
            <a:off x="9686458" y="6167696"/>
            <a:ext cx="1159956" cy="448468"/>
          </a:xfrm>
          <a:prstGeom prst="rect">
            <a:avLst/>
          </a:prstGeom>
          <a:solidFill>
            <a:srgbClr val="92D050"/>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US" altLang="zh-CN" sz="1600" dirty="0"/>
              <a:t>traits</a:t>
            </a:r>
            <a:endParaRPr sz="1600" dirty="0"/>
          </a:p>
        </p:txBody>
      </p:sp>
      <p:sp>
        <p:nvSpPr>
          <p:cNvPr id="28" name="Google Shape;220;p23">
            <a:extLst>
              <a:ext uri="{FF2B5EF4-FFF2-40B4-BE49-F238E27FC236}">
                <a16:creationId xmlns:a16="http://schemas.microsoft.com/office/drawing/2014/main" id="{55BC01D4-5905-8CD9-DC8B-B370789B9850}"/>
              </a:ext>
            </a:extLst>
          </p:cNvPr>
          <p:cNvSpPr/>
          <p:nvPr/>
        </p:nvSpPr>
        <p:spPr>
          <a:xfrm>
            <a:off x="14154728" y="6157286"/>
            <a:ext cx="1160501" cy="458878"/>
          </a:xfrm>
          <a:prstGeom prst="rect">
            <a:avLst/>
          </a:prstGeom>
          <a:solidFill>
            <a:srgbClr val="92D050"/>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US" altLang="zh-CN" sz="1600" dirty="0"/>
              <a:t>traits</a:t>
            </a:r>
            <a:endParaRPr sz="1600" dirty="0"/>
          </a:p>
        </p:txBody>
      </p:sp>
      <p:sp>
        <p:nvSpPr>
          <p:cNvPr id="29" name="Google Shape;220;p23">
            <a:extLst>
              <a:ext uri="{FF2B5EF4-FFF2-40B4-BE49-F238E27FC236}">
                <a16:creationId xmlns:a16="http://schemas.microsoft.com/office/drawing/2014/main" id="{FC16E464-92B8-20A7-FD4B-0970539EE417}"/>
              </a:ext>
            </a:extLst>
          </p:cNvPr>
          <p:cNvSpPr/>
          <p:nvPr/>
        </p:nvSpPr>
        <p:spPr>
          <a:xfrm>
            <a:off x="18628138" y="6170965"/>
            <a:ext cx="1160501" cy="458878"/>
          </a:xfrm>
          <a:prstGeom prst="rect">
            <a:avLst/>
          </a:prstGeom>
          <a:solidFill>
            <a:srgbClr val="92D050"/>
          </a:solidFill>
          <a:ln w="9525" cap="flat" cmpd="sng">
            <a:solidFill>
              <a:srgbClr val="595959"/>
            </a:solidFill>
            <a:prstDash val="solid"/>
            <a:round/>
            <a:headEnd type="none" w="sm" len="sm"/>
            <a:tailEnd type="none" w="sm" len="sm"/>
          </a:ln>
        </p:spPr>
        <p:txBody>
          <a:bodyPr spcFirstLastPara="1" wrap="square" lIns="182854" tIns="182854" rIns="182854" bIns="182854" anchor="ctr" anchorCtr="0">
            <a:noAutofit/>
          </a:bodyPr>
          <a:lstStyle/>
          <a:p>
            <a:pPr algn="ctr"/>
            <a:r>
              <a:rPr lang="en-US" altLang="zh-CN" sz="1600" dirty="0"/>
              <a:t>traits</a:t>
            </a:r>
            <a:endParaRPr sz="1600" dirty="0"/>
          </a:p>
        </p:txBody>
      </p:sp>
      <p:pic>
        <p:nvPicPr>
          <p:cNvPr id="30" name="Picture 2" descr="Terraform Integration with Helm">
            <a:extLst>
              <a:ext uri="{FF2B5EF4-FFF2-40B4-BE49-F238E27FC236}">
                <a16:creationId xmlns:a16="http://schemas.microsoft.com/office/drawing/2014/main" id="{58992390-F7B7-F126-70AE-8E3B8008D81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28944" y="8004868"/>
            <a:ext cx="857062" cy="98358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OpenKruise · GitHub">
            <a:extLst>
              <a:ext uri="{FF2B5EF4-FFF2-40B4-BE49-F238E27FC236}">
                <a16:creationId xmlns:a16="http://schemas.microsoft.com/office/drawing/2014/main" id="{91823FC1-055E-48C0-EEBE-1F258936DE4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6621" t="17080" r="4208" b="378"/>
          <a:stretch/>
        </p:blipFill>
        <p:spPr bwMode="auto">
          <a:xfrm>
            <a:off x="20476600" y="7879967"/>
            <a:ext cx="1122930" cy="117076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Google Shape;317;p25">
            <a:extLst>
              <a:ext uri="{FF2B5EF4-FFF2-40B4-BE49-F238E27FC236}">
                <a16:creationId xmlns:a16="http://schemas.microsoft.com/office/drawing/2014/main" id="{19ED2C36-F473-3D4C-87FA-2E87D1C1FA37}"/>
              </a:ext>
            </a:extLst>
          </p:cNvPr>
          <p:cNvCxnSpPr>
            <a:cxnSpLocks/>
            <a:stCxn id="7" idx="0"/>
            <a:endCxn id="29" idx="2"/>
          </p:cNvCxnSpPr>
          <p:nvPr/>
        </p:nvCxnSpPr>
        <p:spPr>
          <a:xfrm flipH="1" flipV="1">
            <a:off x="19208389" y="6629843"/>
            <a:ext cx="339277" cy="2571844"/>
          </a:xfrm>
          <a:prstGeom prst="straightConnector1">
            <a:avLst/>
          </a:prstGeom>
          <a:noFill/>
          <a:ln w="9525" cap="flat" cmpd="sng">
            <a:solidFill>
              <a:srgbClr val="595959"/>
            </a:solidFill>
            <a:prstDash val="dot"/>
            <a:round/>
            <a:headEnd type="none" w="med" len="med"/>
            <a:tailEnd type="none" w="med" len="med"/>
          </a:ln>
        </p:spPr>
      </p:cxnSp>
      <p:cxnSp>
        <p:nvCxnSpPr>
          <p:cNvPr id="33" name="Google Shape;317;p25">
            <a:extLst>
              <a:ext uri="{FF2B5EF4-FFF2-40B4-BE49-F238E27FC236}">
                <a16:creationId xmlns:a16="http://schemas.microsoft.com/office/drawing/2014/main" id="{BD46142B-8EA5-E10F-2B09-E6B799E556F0}"/>
              </a:ext>
            </a:extLst>
          </p:cNvPr>
          <p:cNvCxnSpPr>
            <a:cxnSpLocks/>
            <a:stCxn id="5" idx="0"/>
            <a:endCxn id="29" idx="2"/>
          </p:cNvCxnSpPr>
          <p:nvPr/>
        </p:nvCxnSpPr>
        <p:spPr>
          <a:xfrm flipV="1">
            <a:off x="16521838" y="6629843"/>
            <a:ext cx="2686551" cy="2545780"/>
          </a:xfrm>
          <a:prstGeom prst="straightConnector1">
            <a:avLst/>
          </a:prstGeom>
          <a:noFill/>
          <a:ln w="9525" cap="flat" cmpd="sng">
            <a:solidFill>
              <a:srgbClr val="595959"/>
            </a:solidFill>
            <a:prstDash val="dot"/>
            <a:round/>
            <a:headEnd type="none" w="med" len="med"/>
            <a:tailEnd type="none" w="med" len="med"/>
          </a:ln>
        </p:spPr>
      </p:cxnSp>
      <p:cxnSp>
        <p:nvCxnSpPr>
          <p:cNvPr id="34" name="Google Shape;316;p25">
            <a:extLst>
              <a:ext uri="{FF2B5EF4-FFF2-40B4-BE49-F238E27FC236}">
                <a16:creationId xmlns:a16="http://schemas.microsoft.com/office/drawing/2014/main" id="{03E891FB-067D-DA64-77F6-8F7BB563DDC3}"/>
              </a:ext>
            </a:extLst>
          </p:cNvPr>
          <p:cNvCxnSpPr>
            <a:cxnSpLocks/>
            <a:stCxn id="16" idx="0"/>
            <a:endCxn id="12" idx="2"/>
          </p:cNvCxnSpPr>
          <p:nvPr/>
        </p:nvCxnSpPr>
        <p:spPr>
          <a:xfrm flipH="1" flipV="1">
            <a:off x="10846298" y="6158664"/>
            <a:ext cx="603343" cy="1601884"/>
          </a:xfrm>
          <a:prstGeom prst="straightConnector1">
            <a:avLst/>
          </a:prstGeom>
          <a:noFill/>
          <a:ln w="9525" cap="flat" cmpd="sng">
            <a:solidFill>
              <a:srgbClr val="595959"/>
            </a:solidFill>
            <a:prstDash val="dot"/>
            <a:round/>
            <a:headEnd type="none" w="med" len="med"/>
            <a:tailEnd type="none" w="med" len="med"/>
          </a:ln>
        </p:spPr>
      </p:cxnSp>
      <p:pic>
        <p:nvPicPr>
          <p:cNvPr id="43" name="Picture 4" descr="Terraform Logos - Terraform by HashiCorp">
            <a:extLst>
              <a:ext uri="{FF2B5EF4-FFF2-40B4-BE49-F238E27FC236}">
                <a16:creationId xmlns:a16="http://schemas.microsoft.com/office/drawing/2014/main" id="{8728B202-A2FB-27BA-3085-BCAC06FEE64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91" r="71787"/>
          <a:stretch/>
        </p:blipFill>
        <p:spPr bwMode="auto">
          <a:xfrm>
            <a:off x="9498022" y="6979860"/>
            <a:ext cx="704536" cy="61098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DE0844F-6F62-643B-54EE-FC50AAAE9CE4}"/>
              </a:ext>
            </a:extLst>
          </p:cNvPr>
          <p:cNvSpPr txBox="1"/>
          <p:nvPr/>
        </p:nvSpPr>
        <p:spPr>
          <a:xfrm>
            <a:off x="10202558" y="7087492"/>
            <a:ext cx="1988045" cy="338554"/>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r>
              <a:rPr lang="en-US" altLang="zh-CN" sz="1600" dirty="0"/>
              <a:t>Terraform</a:t>
            </a:r>
            <a:r>
              <a:rPr lang="zh-CN" altLang="en-US" sz="1600" dirty="0"/>
              <a:t> </a:t>
            </a:r>
            <a:r>
              <a:rPr lang="en-US" altLang="zh-CN" sz="1600" dirty="0"/>
              <a:t>controller</a:t>
            </a:r>
            <a:endParaRPr lang="en-CN" sz="1600" dirty="0"/>
          </a:p>
        </p:txBody>
      </p:sp>
      <p:cxnSp>
        <p:nvCxnSpPr>
          <p:cNvPr id="49" name="Straight Arrow Connector 48">
            <a:extLst>
              <a:ext uri="{FF2B5EF4-FFF2-40B4-BE49-F238E27FC236}">
                <a16:creationId xmlns:a16="http://schemas.microsoft.com/office/drawing/2014/main" id="{4C499E50-3D45-925B-F891-D1D5FE6ADE77}"/>
              </a:ext>
            </a:extLst>
          </p:cNvPr>
          <p:cNvCxnSpPr/>
          <p:nvPr/>
        </p:nvCxnSpPr>
        <p:spPr>
          <a:xfrm>
            <a:off x="12190603" y="5740300"/>
            <a:ext cx="178561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A4E44B5E-4056-19CB-03DB-1C305E90B017}"/>
              </a:ext>
            </a:extLst>
          </p:cNvPr>
          <p:cNvCxnSpPr/>
          <p:nvPr/>
        </p:nvCxnSpPr>
        <p:spPr>
          <a:xfrm>
            <a:off x="16635765" y="5740300"/>
            <a:ext cx="178561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1" name="TextBox 50">
            <a:extLst>
              <a:ext uri="{FF2B5EF4-FFF2-40B4-BE49-F238E27FC236}">
                <a16:creationId xmlns:a16="http://schemas.microsoft.com/office/drawing/2014/main" id="{BAED3CCC-3BBA-E453-9917-2AF5494A0D88}"/>
              </a:ext>
            </a:extLst>
          </p:cNvPr>
          <p:cNvSpPr txBox="1"/>
          <p:nvPr/>
        </p:nvSpPr>
        <p:spPr>
          <a:xfrm>
            <a:off x="12148860" y="5278012"/>
            <a:ext cx="174727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600" b="0" i="0" u="none" strike="noStrike" cap="none" spc="0" normalizeH="0" baseline="0" dirty="0">
                <a:ln>
                  <a:noFill/>
                </a:ln>
                <a:solidFill>
                  <a:srgbClr val="C00000"/>
                </a:solidFill>
                <a:effectLst/>
                <a:uFillTx/>
                <a:latin typeface="+mn-lt"/>
                <a:ea typeface="+mn-ea"/>
                <a:cs typeface="+mn-cs"/>
                <a:sym typeface="Helvetica Light"/>
              </a:rPr>
              <a:t>Data</a:t>
            </a:r>
            <a:r>
              <a:rPr lang="zh-CN" altLang="en-US" sz="1600" dirty="0">
                <a:solidFill>
                  <a:srgbClr val="C00000"/>
                </a:solidFill>
              </a:rPr>
              <a:t> </a:t>
            </a:r>
            <a:r>
              <a:rPr lang="en-US" altLang="zh-CN" sz="1600" dirty="0">
                <a:solidFill>
                  <a:srgbClr val="C00000"/>
                </a:solidFill>
              </a:rPr>
              <a:t>Input/Output</a:t>
            </a:r>
            <a:endParaRPr kumimoji="0" lang="en-CN" sz="1600" b="0" i="0" u="none" strike="noStrike" cap="none" spc="0" normalizeH="0" baseline="0" dirty="0">
              <a:ln>
                <a:noFill/>
              </a:ln>
              <a:solidFill>
                <a:srgbClr val="C00000"/>
              </a:solidFill>
              <a:effectLst/>
              <a:uFillTx/>
              <a:latin typeface="+mn-lt"/>
              <a:ea typeface="+mn-ea"/>
              <a:cs typeface="+mn-cs"/>
              <a:sym typeface="Helvetica Light"/>
            </a:endParaRPr>
          </a:p>
        </p:txBody>
      </p:sp>
      <p:sp>
        <p:nvSpPr>
          <p:cNvPr id="52" name="TextBox 51">
            <a:extLst>
              <a:ext uri="{FF2B5EF4-FFF2-40B4-BE49-F238E27FC236}">
                <a16:creationId xmlns:a16="http://schemas.microsoft.com/office/drawing/2014/main" id="{E2A034EE-8A8E-3E89-ED4F-C7BB6968E4F7}"/>
              </a:ext>
            </a:extLst>
          </p:cNvPr>
          <p:cNvSpPr txBox="1"/>
          <p:nvPr/>
        </p:nvSpPr>
        <p:spPr>
          <a:xfrm>
            <a:off x="16906394" y="5280532"/>
            <a:ext cx="128560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600" b="0" i="0" u="none" strike="noStrike" cap="none" spc="0" normalizeH="0" baseline="0" dirty="0">
                <a:ln>
                  <a:noFill/>
                </a:ln>
                <a:solidFill>
                  <a:srgbClr val="C00000"/>
                </a:solidFill>
                <a:effectLst/>
                <a:uFillTx/>
                <a:latin typeface="+mn-lt"/>
                <a:ea typeface="+mn-ea"/>
                <a:cs typeface="+mn-cs"/>
                <a:sym typeface="Helvetica Light"/>
              </a:rPr>
              <a:t>Dependency</a:t>
            </a:r>
            <a:endParaRPr kumimoji="0" lang="en-CN" sz="1600" b="0" i="0" u="none" strike="noStrike" cap="none" spc="0" normalizeH="0" baseline="0" dirty="0">
              <a:ln>
                <a:noFill/>
              </a:ln>
              <a:solidFill>
                <a:srgbClr val="C00000"/>
              </a:solidFill>
              <a:effectLst/>
              <a:uFillTx/>
              <a:latin typeface="+mn-lt"/>
              <a:ea typeface="+mn-ea"/>
              <a:cs typeface="+mn-cs"/>
              <a:sym typeface="Helvetica Light"/>
            </a:endParaRPr>
          </a:p>
        </p:txBody>
      </p:sp>
      <p:sp>
        <p:nvSpPr>
          <p:cNvPr id="53" name="TextBox 52">
            <a:extLst>
              <a:ext uri="{FF2B5EF4-FFF2-40B4-BE49-F238E27FC236}">
                <a16:creationId xmlns:a16="http://schemas.microsoft.com/office/drawing/2014/main" id="{A4456B98-A1E6-069A-A773-EE4B72EB1ED1}"/>
              </a:ext>
            </a:extLst>
          </p:cNvPr>
          <p:cNvSpPr txBox="1"/>
          <p:nvPr/>
        </p:nvSpPr>
        <p:spPr>
          <a:xfrm>
            <a:off x="14772647" y="7097847"/>
            <a:ext cx="9230352" cy="338554"/>
          </a:xfrm>
          <a:prstGeom prst="rect">
            <a:avLst/>
          </a:prstGeom>
          <a:solidFill>
            <a:schemeClr val="accent6">
              <a:lumMod val="20000"/>
              <a:lumOff val="80000"/>
            </a:schemeClr>
          </a:solidFill>
          <a:ln>
            <a:solidFill>
              <a:schemeClr val="accent6">
                <a:lumMod val="60000"/>
                <a:lumOff val="40000"/>
              </a:schemeClr>
            </a:solidFill>
          </a:ln>
        </p:spPr>
        <p:txBody>
          <a:bodyPr wrap="square" rtlCol="0">
            <a:spAutoFit/>
          </a:bodyPr>
          <a:lstStyle/>
          <a:p>
            <a:r>
              <a:rPr lang="en-US" sz="1600" dirty="0"/>
              <a:t>Community</a:t>
            </a:r>
            <a:r>
              <a:rPr lang="zh-CN" altLang="en-US" sz="1600" dirty="0"/>
              <a:t> </a:t>
            </a:r>
            <a:r>
              <a:rPr lang="en-US" altLang="zh-CN" sz="1600" dirty="0"/>
              <a:t>addons</a:t>
            </a:r>
            <a:endParaRPr lang="en-CN" sz="1600" dirty="0"/>
          </a:p>
        </p:txBody>
      </p:sp>
      <p:sp>
        <p:nvSpPr>
          <p:cNvPr id="58" name="TextBox 57">
            <a:extLst>
              <a:ext uri="{FF2B5EF4-FFF2-40B4-BE49-F238E27FC236}">
                <a16:creationId xmlns:a16="http://schemas.microsoft.com/office/drawing/2014/main" id="{1EBD668D-0603-DCB3-6EF2-C905AAAAFB6E}"/>
              </a:ext>
            </a:extLst>
          </p:cNvPr>
          <p:cNvSpPr txBox="1"/>
          <p:nvPr/>
        </p:nvSpPr>
        <p:spPr>
          <a:xfrm>
            <a:off x="18150734" y="12560171"/>
            <a:ext cx="423909" cy="316164"/>
          </a:xfrm>
          <a:prstGeom prst="rect">
            <a:avLst/>
          </a:prstGeom>
          <a:solidFill>
            <a:schemeClr val="accent6">
              <a:lumMod val="20000"/>
              <a:lumOff val="80000"/>
            </a:schemeClr>
          </a:solidFill>
          <a:ln>
            <a:solidFill>
              <a:schemeClr val="accent6">
                <a:lumMod val="60000"/>
                <a:lumOff val="40000"/>
              </a:schemeClr>
            </a:solidFill>
          </a:ln>
        </p:spPr>
        <p:txBody>
          <a:bodyPr wrap="square" rtlCol="0">
            <a:spAutoFit/>
          </a:bodyPr>
          <a:lstStyle/>
          <a:p>
            <a:endParaRPr lang="en-CN" sz="1600" dirty="0"/>
          </a:p>
        </p:txBody>
      </p:sp>
      <p:sp>
        <p:nvSpPr>
          <p:cNvPr id="59" name="TextBox 58">
            <a:extLst>
              <a:ext uri="{FF2B5EF4-FFF2-40B4-BE49-F238E27FC236}">
                <a16:creationId xmlns:a16="http://schemas.microsoft.com/office/drawing/2014/main" id="{19406423-BDE1-2197-8AE1-EE6763F9ED18}"/>
              </a:ext>
            </a:extLst>
          </p:cNvPr>
          <p:cNvSpPr txBox="1"/>
          <p:nvPr/>
        </p:nvSpPr>
        <p:spPr>
          <a:xfrm>
            <a:off x="18859202" y="12513068"/>
            <a:ext cx="355385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err="1">
                <a:ln>
                  <a:noFill/>
                </a:ln>
                <a:solidFill>
                  <a:srgbClr val="000000"/>
                </a:solidFill>
                <a:effectLst/>
                <a:uFillTx/>
                <a:latin typeface="+mn-lt"/>
                <a:ea typeface="+mn-ea"/>
                <a:cs typeface="+mn-cs"/>
                <a:sym typeface="Helvetica Light"/>
              </a:rPr>
              <a:t>KubeVela</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Community</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CN" sz="2000" b="0" i="0" u="none" strike="noStrike" cap="none" spc="0" normalizeH="0" baseline="0" dirty="0">
                <a:ln>
                  <a:noFill/>
                </a:ln>
                <a:solidFill>
                  <a:srgbClr val="000000"/>
                </a:solidFill>
                <a:effectLst/>
                <a:uFillTx/>
                <a:latin typeface="+mn-lt"/>
                <a:ea typeface="+mn-ea"/>
                <a:cs typeface="+mn-cs"/>
                <a:sym typeface="Helvetica Light"/>
              </a:rPr>
              <a:t>Addons</a:t>
            </a:r>
          </a:p>
        </p:txBody>
      </p:sp>
      <p:pic>
        <p:nvPicPr>
          <p:cNvPr id="61" name="Picture 60">
            <a:extLst>
              <a:ext uri="{FF2B5EF4-FFF2-40B4-BE49-F238E27FC236}">
                <a16:creationId xmlns:a16="http://schemas.microsoft.com/office/drawing/2014/main" id="{46679768-0A90-FAEC-90A0-A7631E0F15A3}"/>
              </a:ext>
            </a:extLst>
          </p:cNvPr>
          <p:cNvPicPr>
            <a:picLocks noChangeAspect="1"/>
          </p:cNvPicPr>
          <p:nvPr/>
        </p:nvPicPr>
        <p:blipFill rotWithShape="1">
          <a:blip r:embed="rId15"/>
          <a:srcRect r="515" b="1092"/>
          <a:stretch/>
        </p:blipFill>
        <p:spPr>
          <a:xfrm>
            <a:off x="1571279" y="2808340"/>
            <a:ext cx="6292060" cy="95466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950138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B7EF43-0B2F-4D13-4B3C-646FB3ED3347}"/>
              </a:ext>
            </a:extLst>
          </p:cNvPr>
          <p:cNvPicPr>
            <a:picLocks noChangeAspect="1"/>
          </p:cNvPicPr>
          <p:nvPr/>
        </p:nvPicPr>
        <p:blipFill>
          <a:blip r:embed="rId2"/>
          <a:stretch>
            <a:fillRect/>
          </a:stretch>
        </p:blipFill>
        <p:spPr>
          <a:xfrm>
            <a:off x="1766695" y="2880172"/>
            <a:ext cx="4953800" cy="9601810"/>
          </a:xfrm>
          <a:prstGeom prst="rect">
            <a:avLst/>
          </a:prstGeom>
        </p:spPr>
      </p:pic>
      <p:sp>
        <p:nvSpPr>
          <p:cNvPr id="639" name="Tittle"/>
          <p:cNvSpPr txBox="1"/>
          <p:nvPr/>
        </p:nvSpPr>
        <p:spPr>
          <a:xfrm>
            <a:off x="636896" y="950966"/>
            <a:ext cx="20017980"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err="1"/>
              <a:t>KubeVela</a:t>
            </a:r>
            <a:r>
              <a:rPr lang="zh-CN" altLang="en-US" dirty="0"/>
              <a:t> </a:t>
            </a:r>
            <a:r>
              <a:rPr lang="en-US" altLang="zh-CN" dirty="0"/>
              <a:t>Workflow:</a:t>
            </a:r>
            <a:r>
              <a:rPr lang="zh-CN" altLang="en-US" dirty="0"/>
              <a:t> </a:t>
            </a:r>
            <a:r>
              <a:rPr lang="en-US" dirty="0"/>
              <a:t>orchestrate</a:t>
            </a:r>
            <a:r>
              <a:rPr lang="zh-CN" altLang="en-US" dirty="0"/>
              <a:t> </a:t>
            </a:r>
            <a:r>
              <a:rPr lang="en-US" altLang="zh-CN" dirty="0"/>
              <a:t>and</a:t>
            </a:r>
            <a:r>
              <a:rPr lang="zh-CN" altLang="en-US" dirty="0"/>
              <a:t> </a:t>
            </a:r>
            <a:r>
              <a:rPr lang="en-US" altLang="zh-CN" dirty="0"/>
              <a:t>glue</a:t>
            </a:r>
            <a:r>
              <a:rPr lang="zh-CN" altLang="en-US" dirty="0"/>
              <a:t> </a:t>
            </a:r>
            <a:r>
              <a:rPr lang="en-US" altLang="zh-CN" b="1" dirty="0">
                <a:solidFill>
                  <a:srgbClr val="C00000"/>
                </a:solidFill>
              </a:rPr>
              <a:t>ANY</a:t>
            </a:r>
            <a:r>
              <a:rPr lang="en-US" dirty="0"/>
              <a:t> delivery actions</a:t>
            </a:r>
            <a:endParaRPr lang="en-US" sz="6000" dirty="0">
              <a:effectLst/>
            </a:endParaRPr>
          </a:p>
        </p:txBody>
      </p:sp>
      <p:sp>
        <p:nvSpPr>
          <p:cNvPr id="4" name="Rectangle 3">
            <a:extLst>
              <a:ext uri="{FF2B5EF4-FFF2-40B4-BE49-F238E27FC236}">
                <a16:creationId xmlns:a16="http://schemas.microsoft.com/office/drawing/2014/main" id="{4EAAE184-B6C9-D201-DA6F-A78B7A1A1BE2}"/>
              </a:ext>
            </a:extLst>
          </p:cNvPr>
          <p:cNvSpPr/>
          <p:nvPr/>
        </p:nvSpPr>
        <p:spPr>
          <a:xfrm>
            <a:off x="2342367" y="8091814"/>
            <a:ext cx="4378128" cy="1315233"/>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5" name="Picture 54">
            <a:extLst>
              <a:ext uri="{FF2B5EF4-FFF2-40B4-BE49-F238E27FC236}">
                <a16:creationId xmlns:a16="http://schemas.microsoft.com/office/drawing/2014/main" id="{23C15F33-0E7B-5CA3-A967-010222BBCDF8}"/>
              </a:ext>
            </a:extLst>
          </p:cNvPr>
          <p:cNvPicPr>
            <a:picLocks noChangeAspect="1"/>
          </p:cNvPicPr>
          <p:nvPr/>
        </p:nvPicPr>
        <p:blipFill rotWithShape="1">
          <a:blip r:embed="rId3"/>
          <a:srcRect l="4499" t="1899" r="3800" b="1899"/>
          <a:stretch/>
        </p:blipFill>
        <p:spPr>
          <a:xfrm>
            <a:off x="9607698" y="2923883"/>
            <a:ext cx="6095530" cy="7980967"/>
          </a:xfrm>
          <a:prstGeom prst="rect">
            <a:avLst/>
          </a:prstGeom>
          <a:effectLst>
            <a:outerShdw blurRad="50800" dist="38100" dir="2700000" algn="tl" rotWithShape="0">
              <a:prstClr val="black">
                <a:alpha val="40000"/>
              </a:prstClr>
            </a:outerShdw>
          </a:effectLst>
        </p:spPr>
      </p:pic>
      <p:cxnSp>
        <p:nvCxnSpPr>
          <p:cNvPr id="57" name="Straight Arrow Connector 56">
            <a:extLst>
              <a:ext uri="{FF2B5EF4-FFF2-40B4-BE49-F238E27FC236}">
                <a16:creationId xmlns:a16="http://schemas.microsoft.com/office/drawing/2014/main" id="{841F6B3A-F2E8-BF0B-01FC-4BA7E413D807}"/>
              </a:ext>
            </a:extLst>
          </p:cNvPr>
          <p:cNvCxnSpPr>
            <a:stCxn id="4" idx="3"/>
            <a:endCxn id="55" idx="1"/>
          </p:cNvCxnSpPr>
          <p:nvPr/>
        </p:nvCxnSpPr>
        <p:spPr>
          <a:xfrm flipV="1">
            <a:off x="6720495" y="6914367"/>
            <a:ext cx="2887203" cy="183506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3" name="Picture 2">
            <a:extLst>
              <a:ext uri="{FF2B5EF4-FFF2-40B4-BE49-F238E27FC236}">
                <a16:creationId xmlns:a16="http://schemas.microsoft.com/office/drawing/2014/main" id="{22F56959-5921-4568-1213-79B3886EFEA4}"/>
              </a:ext>
            </a:extLst>
          </p:cNvPr>
          <p:cNvPicPr>
            <a:picLocks noChangeAspect="1"/>
          </p:cNvPicPr>
          <p:nvPr/>
        </p:nvPicPr>
        <p:blipFill rotWithShape="1">
          <a:blip r:embed="rId4"/>
          <a:srcRect t="1" r="-19394" b="-19967"/>
          <a:stretch/>
        </p:blipFill>
        <p:spPr>
          <a:xfrm>
            <a:off x="15044395" y="2377032"/>
            <a:ext cx="1317665" cy="1323971"/>
          </a:xfrm>
          <a:prstGeom prst="rect">
            <a:avLst/>
          </a:prstGeom>
        </p:spPr>
      </p:pic>
      <p:sp>
        <p:nvSpPr>
          <p:cNvPr id="6" name="矩形 906">
            <a:extLst>
              <a:ext uri="{FF2B5EF4-FFF2-40B4-BE49-F238E27FC236}">
                <a16:creationId xmlns:a16="http://schemas.microsoft.com/office/drawing/2014/main" id="{0D507960-3E71-591A-9DB7-C58C1CBF2E7F}"/>
              </a:ext>
            </a:extLst>
          </p:cNvPr>
          <p:cNvSpPr/>
          <p:nvPr/>
        </p:nvSpPr>
        <p:spPr>
          <a:xfrm>
            <a:off x="17712970" y="7856131"/>
            <a:ext cx="3906335" cy="1419325"/>
          </a:xfrm>
          <a:prstGeom prst="rect">
            <a:avLst/>
          </a:prstGeom>
          <a:solidFill>
            <a:srgbClr val="FFFFFF"/>
          </a:solidFill>
          <a:ln w="12700" cap="flat">
            <a:solidFill>
              <a:schemeClr val="tx1">
                <a:lumMod val="95000"/>
                <a:lumOff val="5000"/>
              </a:schemeClr>
            </a:solidFill>
            <a:prstDash val="lgDash"/>
            <a:miter lim="400000"/>
          </a:ln>
          <a:effectLst>
            <a:outerShdw blurRad="189066"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2800" b="0" i="0" u="none" strike="noStrike" cap="none" spc="0" normalizeH="0" baseline="0">
              <a:ln>
                <a:noFill/>
              </a:ln>
              <a:solidFill>
                <a:srgbClr val="FFFFFF"/>
              </a:solidFill>
              <a:effectLst/>
              <a:uFillTx/>
              <a:latin typeface="+mn-lt"/>
              <a:ea typeface="+mn-ea"/>
              <a:cs typeface="+mn-cs"/>
              <a:sym typeface="Helvetica Light"/>
            </a:endParaRPr>
          </a:p>
        </p:txBody>
      </p:sp>
      <p:sp>
        <p:nvSpPr>
          <p:cNvPr id="7" name="矩形 906">
            <a:extLst>
              <a:ext uri="{FF2B5EF4-FFF2-40B4-BE49-F238E27FC236}">
                <a16:creationId xmlns:a16="http://schemas.microsoft.com/office/drawing/2014/main" id="{32AA956B-1743-142A-4AD0-AA7495730D9B}"/>
              </a:ext>
            </a:extLst>
          </p:cNvPr>
          <p:cNvSpPr/>
          <p:nvPr/>
        </p:nvSpPr>
        <p:spPr>
          <a:xfrm>
            <a:off x="17712970" y="5815184"/>
            <a:ext cx="3906335" cy="1419325"/>
          </a:xfrm>
          <a:prstGeom prst="rect">
            <a:avLst/>
          </a:prstGeom>
          <a:solidFill>
            <a:srgbClr val="FFFFFF"/>
          </a:solidFill>
          <a:ln w="12700" cap="flat">
            <a:solidFill>
              <a:schemeClr val="tx1">
                <a:lumMod val="95000"/>
                <a:lumOff val="5000"/>
              </a:schemeClr>
            </a:solidFill>
            <a:prstDash val="lgDash"/>
            <a:miter lim="400000"/>
          </a:ln>
          <a:effectLst>
            <a:outerShdw blurRad="189066"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2800" b="0" i="0" u="none" strike="noStrike" cap="none" spc="0" normalizeH="0" baseline="0">
              <a:ln>
                <a:noFill/>
              </a:ln>
              <a:solidFill>
                <a:srgbClr val="FFFFFF"/>
              </a:solidFill>
              <a:effectLst/>
              <a:uFillTx/>
              <a:latin typeface="+mn-lt"/>
              <a:ea typeface="+mn-ea"/>
              <a:cs typeface="+mn-cs"/>
              <a:sym typeface="Helvetica Light"/>
            </a:endParaRPr>
          </a:p>
        </p:txBody>
      </p:sp>
      <p:sp>
        <p:nvSpPr>
          <p:cNvPr id="8" name="矩形 906">
            <a:extLst>
              <a:ext uri="{FF2B5EF4-FFF2-40B4-BE49-F238E27FC236}">
                <a16:creationId xmlns:a16="http://schemas.microsoft.com/office/drawing/2014/main" id="{9AB46442-003A-257F-69DB-45A45923429C}"/>
              </a:ext>
            </a:extLst>
          </p:cNvPr>
          <p:cNvSpPr/>
          <p:nvPr/>
        </p:nvSpPr>
        <p:spPr>
          <a:xfrm>
            <a:off x="17663507" y="9913121"/>
            <a:ext cx="3906335" cy="1419325"/>
          </a:xfrm>
          <a:prstGeom prst="rect">
            <a:avLst/>
          </a:prstGeom>
          <a:solidFill>
            <a:srgbClr val="FFFFFF"/>
          </a:solidFill>
          <a:ln w="12700" cap="flat">
            <a:solidFill>
              <a:schemeClr val="tx1">
                <a:lumMod val="95000"/>
                <a:lumOff val="5000"/>
              </a:schemeClr>
            </a:solidFill>
            <a:prstDash val="lgDash"/>
            <a:miter lim="400000"/>
          </a:ln>
          <a:effectLst>
            <a:outerShdw blurRad="189066"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2800" b="0" i="0" u="none" strike="noStrike" cap="none" spc="0" normalizeH="0" baseline="0">
              <a:ln>
                <a:noFill/>
              </a:ln>
              <a:solidFill>
                <a:srgbClr val="FFFFFF"/>
              </a:solidFill>
              <a:effectLst/>
              <a:uFillTx/>
              <a:latin typeface="+mn-lt"/>
              <a:ea typeface="+mn-ea"/>
              <a:cs typeface="+mn-cs"/>
              <a:sym typeface="Helvetica Light"/>
            </a:endParaRPr>
          </a:p>
        </p:txBody>
      </p:sp>
      <p:sp>
        <p:nvSpPr>
          <p:cNvPr id="9" name="矩形 906">
            <a:extLst>
              <a:ext uri="{FF2B5EF4-FFF2-40B4-BE49-F238E27FC236}">
                <a16:creationId xmlns:a16="http://schemas.microsoft.com/office/drawing/2014/main" id="{1F95EB7B-55CE-9933-D0B4-1FFD2472E4A5}"/>
              </a:ext>
            </a:extLst>
          </p:cNvPr>
          <p:cNvSpPr/>
          <p:nvPr/>
        </p:nvSpPr>
        <p:spPr>
          <a:xfrm>
            <a:off x="17712970" y="3749119"/>
            <a:ext cx="3906335" cy="1419325"/>
          </a:xfrm>
          <a:prstGeom prst="rect">
            <a:avLst/>
          </a:prstGeom>
          <a:solidFill>
            <a:srgbClr val="FFFFFF"/>
          </a:solidFill>
          <a:ln w="12700" cap="flat">
            <a:solidFill>
              <a:schemeClr val="tx1">
                <a:lumMod val="95000"/>
                <a:lumOff val="5000"/>
              </a:schemeClr>
            </a:solidFill>
            <a:prstDash val="lgDash"/>
            <a:miter lim="400000"/>
          </a:ln>
          <a:effectLst>
            <a:outerShdw blurRad="189066"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28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文本框 791">
            <a:extLst>
              <a:ext uri="{FF2B5EF4-FFF2-40B4-BE49-F238E27FC236}">
                <a16:creationId xmlns:a16="http://schemas.microsoft.com/office/drawing/2014/main" id="{1E66ED4C-0F0C-CD19-CCED-39A75EA0EC59}"/>
              </a:ext>
            </a:extLst>
          </p:cNvPr>
          <p:cNvSpPr txBox="1"/>
          <p:nvPr/>
        </p:nvSpPr>
        <p:spPr>
          <a:xfrm>
            <a:off x="17962426" y="4024232"/>
            <a:ext cx="3753277" cy="9161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effectLst/>
                <a:uFillTx/>
                <a:latin typeface="Tamil MN" pitchFamily="2" charset="0"/>
                <a:cs typeface="Tamil MN" pitchFamily="2" charset="0"/>
                <a:sym typeface="Helvetica Light"/>
              </a:rPr>
              <a:t>Rich</a:t>
            </a:r>
            <a:r>
              <a:rPr kumimoji="0" lang="zh-CN" altLang="en-US" sz="2400" b="1" u="none" strike="noStrike" cap="none" spc="0" normalizeH="0" baseline="0" dirty="0">
                <a:ln>
                  <a:noFill/>
                </a:ln>
                <a:effectLst/>
                <a:uFillTx/>
                <a:latin typeface="Tamil MN" pitchFamily="2" charset="0"/>
                <a:cs typeface="Tamil MN" pitchFamily="2" charset="0"/>
                <a:sym typeface="Helvetica Light"/>
              </a:rPr>
              <a:t> </a:t>
            </a:r>
            <a:r>
              <a:rPr kumimoji="0" lang="en-US" altLang="zh-CN" sz="2400" b="1" u="none" strike="noStrike" cap="none" spc="0" normalizeH="0" baseline="0" dirty="0">
                <a:ln>
                  <a:noFill/>
                </a:ln>
                <a:effectLst/>
                <a:uFillTx/>
                <a:latin typeface="Tamil MN" pitchFamily="2" charset="0"/>
                <a:cs typeface="Tamil MN" pitchFamily="2" charset="0"/>
                <a:sym typeface="Helvetica Light"/>
              </a:rPr>
              <a:t>Capabilit</a:t>
            </a:r>
            <a:r>
              <a:rPr lang="en-US" altLang="zh-CN" sz="2400" b="1" dirty="0">
                <a:latin typeface="Tamil MN" pitchFamily="2" charset="0"/>
                <a:cs typeface="Tamil MN" pitchFamily="2" charset="0"/>
              </a:rPr>
              <a:t>ies</a:t>
            </a:r>
            <a:r>
              <a:rPr lang="zh-CN" altLang="en-US" sz="2400" b="1" dirty="0">
                <a:latin typeface="Tamil MN" pitchFamily="2" charset="0"/>
                <a:cs typeface="Tamil MN" pitchFamily="2" charset="0"/>
              </a:rPr>
              <a:t> </a:t>
            </a:r>
            <a:r>
              <a:rPr lang="en-US" altLang="zh-CN" sz="2400" b="1" dirty="0">
                <a:latin typeface="Tamil MN" pitchFamily="2" charset="0"/>
                <a:cs typeface="Tamil MN" pitchFamily="2" charset="0"/>
              </a:rPr>
              <a:t>&amp;</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effectLst/>
                <a:uFillTx/>
                <a:latin typeface="Tamil MN" pitchFamily="2" charset="0"/>
                <a:cs typeface="Tamil MN" pitchFamily="2" charset="0"/>
                <a:sym typeface="Helvetica Light"/>
              </a:rPr>
              <a:t>Process</a:t>
            </a:r>
            <a:r>
              <a:rPr kumimoji="0" lang="zh-CN" altLang="en-US" sz="2400" b="1" u="none" strike="noStrike" cap="none" spc="0" normalizeH="0" baseline="0" dirty="0">
                <a:ln>
                  <a:noFill/>
                </a:ln>
                <a:effectLst/>
                <a:uFillTx/>
                <a:latin typeface="Tamil MN" pitchFamily="2" charset="0"/>
                <a:cs typeface="Tamil MN" pitchFamily="2" charset="0"/>
                <a:sym typeface="Helvetica Light"/>
              </a:rPr>
              <a:t> </a:t>
            </a:r>
            <a:r>
              <a:rPr kumimoji="0" lang="en-US" altLang="zh-CN" sz="2400" b="1" u="none" strike="noStrike" cap="none" spc="0" normalizeH="0" baseline="0" dirty="0">
                <a:ln>
                  <a:noFill/>
                </a:ln>
                <a:effectLst/>
                <a:uFillTx/>
                <a:latin typeface="Tamil MN" pitchFamily="2" charset="0"/>
                <a:cs typeface="Tamil MN" pitchFamily="2" charset="0"/>
                <a:sym typeface="Helvetica Light"/>
              </a:rPr>
              <a:t>Control</a:t>
            </a:r>
            <a:endParaRPr kumimoji="0" lang="zh-CN" altLang="en-US" sz="2400" b="1" u="none" strike="noStrike" cap="none" spc="0" normalizeH="0" baseline="0" dirty="0">
              <a:ln>
                <a:noFill/>
              </a:ln>
              <a:effectLst/>
              <a:uFillTx/>
              <a:latin typeface="Tamil MN" pitchFamily="2" charset="0"/>
              <a:cs typeface="Tamil MN" pitchFamily="2" charset="0"/>
              <a:sym typeface="Helvetica Light"/>
            </a:endParaRPr>
          </a:p>
        </p:txBody>
      </p:sp>
      <p:sp>
        <p:nvSpPr>
          <p:cNvPr id="11" name="文本框 801">
            <a:extLst>
              <a:ext uri="{FF2B5EF4-FFF2-40B4-BE49-F238E27FC236}">
                <a16:creationId xmlns:a16="http://schemas.microsoft.com/office/drawing/2014/main" id="{81F62428-7AA6-C1BA-7D5D-6736CE0D6C5D}"/>
              </a:ext>
            </a:extLst>
          </p:cNvPr>
          <p:cNvSpPr txBox="1"/>
          <p:nvPr/>
        </p:nvSpPr>
        <p:spPr>
          <a:xfrm>
            <a:off x="18170069" y="9975873"/>
            <a:ext cx="2969650" cy="13254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cs typeface="Tamil MN" pitchFamily="2" charset="0"/>
                <a:sym typeface="Helvetica Light"/>
              </a:rPr>
              <a:t>Extensible,</a:t>
            </a:r>
          </a:p>
          <a:p>
            <a:pPr marL="0" marR="0" indent="0" algn="ctr" defTabSz="825500" rtl="0" fontAlgn="auto" latinLnBrk="0" hangingPunct="0">
              <a:lnSpc>
                <a:spcPct val="100000"/>
              </a:lnSpc>
              <a:spcBef>
                <a:spcPts val="0"/>
              </a:spcBef>
              <a:spcAft>
                <a:spcPts val="0"/>
              </a:spcAft>
              <a:buClrTx/>
              <a:buSzTx/>
              <a:buFontTx/>
              <a:buNone/>
              <a:tabLst/>
            </a:pPr>
            <a:r>
              <a:rPr lang="en-US" altLang="zh-CN" sz="2400" b="1" dirty="0">
                <a:latin typeface="Tamil MN" pitchFamily="2" charset="0"/>
                <a:cs typeface="Tamil MN" pitchFamily="2" charset="0"/>
              </a:rPr>
              <a:t>Programmable,</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cs typeface="Tamil MN" pitchFamily="2" charset="0"/>
                <a:sym typeface="Helvetica Light"/>
              </a:rPr>
              <a:t>Reusable</a:t>
            </a:r>
          </a:p>
        </p:txBody>
      </p:sp>
      <p:pic>
        <p:nvPicPr>
          <p:cNvPr id="12" name="图片 793">
            <a:extLst>
              <a:ext uri="{FF2B5EF4-FFF2-40B4-BE49-F238E27FC236}">
                <a16:creationId xmlns:a16="http://schemas.microsoft.com/office/drawing/2014/main" id="{A85D2B10-589E-49A5-0CCD-C5B4E52F6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4614" y="3922417"/>
            <a:ext cx="592947" cy="640060"/>
          </a:xfrm>
          <a:prstGeom prst="rect">
            <a:avLst/>
          </a:prstGeom>
        </p:spPr>
      </p:pic>
      <p:pic>
        <p:nvPicPr>
          <p:cNvPr id="13" name="图片 806">
            <a:extLst>
              <a:ext uri="{FF2B5EF4-FFF2-40B4-BE49-F238E27FC236}">
                <a16:creationId xmlns:a16="http://schemas.microsoft.com/office/drawing/2014/main" id="{FE530EE2-F113-8E4D-0883-40BCA986B0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37066" y="8033487"/>
            <a:ext cx="473273" cy="664265"/>
          </a:xfrm>
          <a:prstGeom prst="rect">
            <a:avLst/>
          </a:prstGeom>
        </p:spPr>
      </p:pic>
      <p:pic>
        <p:nvPicPr>
          <p:cNvPr id="14" name="图片 808">
            <a:extLst>
              <a:ext uri="{FF2B5EF4-FFF2-40B4-BE49-F238E27FC236}">
                <a16:creationId xmlns:a16="http://schemas.microsoft.com/office/drawing/2014/main" id="{41EDF7EA-7F6A-E899-E734-04A29ABF4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95192" y="6204931"/>
            <a:ext cx="398295" cy="436255"/>
          </a:xfrm>
          <a:prstGeom prst="rect">
            <a:avLst/>
          </a:prstGeom>
        </p:spPr>
      </p:pic>
      <p:pic>
        <p:nvPicPr>
          <p:cNvPr id="15" name="图片 810">
            <a:extLst>
              <a:ext uri="{FF2B5EF4-FFF2-40B4-BE49-F238E27FC236}">
                <a16:creationId xmlns:a16="http://schemas.microsoft.com/office/drawing/2014/main" id="{458A403A-F8B5-177F-09D8-3F9411561C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40331" y="9898315"/>
            <a:ext cx="650385" cy="722362"/>
          </a:xfrm>
          <a:prstGeom prst="rect">
            <a:avLst/>
          </a:prstGeom>
        </p:spPr>
      </p:pic>
      <p:sp>
        <p:nvSpPr>
          <p:cNvPr id="16" name="文本框 910">
            <a:extLst>
              <a:ext uri="{FF2B5EF4-FFF2-40B4-BE49-F238E27FC236}">
                <a16:creationId xmlns:a16="http://schemas.microsoft.com/office/drawing/2014/main" id="{3468C011-DA46-A91F-3E24-89C915F076C1}"/>
              </a:ext>
            </a:extLst>
          </p:cNvPr>
          <p:cNvSpPr txBox="1"/>
          <p:nvPr/>
        </p:nvSpPr>
        <p:spPr>
          <a:xfrm>
            <a:off x="18163251" y="8128382"/>
            <a:ext cx="2969650" cy="9161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cs typeface="Tamil MN" pitchFamily="2" charset="0"/>
                <a:sym typeface="Helvetica Light"/>
              </a:rPr>
              <a:t>Fast</a:t>
            </a:r>
            <a:r>
              <a:rPr kumimoji="0" lang="zh-CN" altLang="en-US" sz="2400" b="1"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cs typeface="Tamil MN" pitchFamily="2" charset="0"/>
                <a:sym typeface="Helvetica Light"/>
              </a:rPr>
              <a:t>&amp;</a:t>
            </a:r>
          </a:p>
          <a:p>
            <a:pPr marL="0" marR="0" indent="0" algn="ctr" defTabSz="825500" rtl="0" fontAlgn="auto" latinLnBrk="0" hangingPunct="0">
              <a:lnSpc>
                <a:spcPct val="100000"/>
              </a:lnSpc>
              <a:spcBef>
                <a:spcPts val="0"/>
              </a:spcBef>
              <a:spcAft>
                <a:spcPts val="0"/>
              </a:spcAft>
              <a:buClrTx/>
              <a:buSzTx/>
              <a:buFontTx/>
              <a:buNone/>
              <a:tabLst/>
            </a:pPr>
            <a:r>
              <a:rPr lang="en-US" altLang="zh-CN" sz="2400" b="1" dirty="0">
                <a:latin typeface="Tamil MN" pitchFamily="2" charset="0"/>
                <a:cs typeface="Tamil MN" pitchFamily="2" charset="0"/>
              </a:rPr>
              <a:t>Lightweight</a:t>
            </a:r>
            <a:endParaRPr kumimoji="0" lang="zh-CN" altLang="en-US" sz="2400" b="1" u="none" strike="noStrike" cap="none" spc="0" normalizeH="0" baseline="0" dirty="0">
              <a:ln>
                <a:noFill/>
              </a:ln>
              <a:solidFill>
                <a:srgbClr val="000000"/>
              </a:solidFill>
              <a:effectLst/>
              <a:uFillTx/>
              <a:latin typeface="Tamil MN" pitchFamily="2" charset="0"/>
              <a:cs typeface="Tamil MN" pitchFamily="2" charset="0"/>
              <a:sym typeface="Helvetica Light"/>
            </a:endParaRPr>
          </a:p>
        </p:txBody>
      </p:sp>
      <p:sp>
        <p:nvSpPr>
          <p:cNvPr id="17" name="文本框 911">
            <a:extLst>
              <a:ext uri="{FF2B5EF4-FFF2-40B4-BE49-F238E27FC236}">
                <a16:creationId xmlns:a16="http://schemas.microsoft.com/office/drawing/2014/main" id="{C56FAE9D-6679-4476-70CF-BD69330F8640}"/>
              </a:ext>
            </a:extLst>
          </p:cNvPr>
          <p:cNvSpPr txBox="1"/>
          <p:nvPr/>
        </p:nvSpPr>
        <p:spPr>
          <a:xfrm>
            <a:off x="18084740" y="6099989"/>
            <a:ext cx="3763363" cy="9161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cs typeface="Tamil MN" pitchFamily="2" charset="0"/>
                <a:sym typeface="Helvetica Light"/>
              </a:rPr>
              <a:t>Schema</a:t>
            </a:r>
            <a:r>
              <a:rPr lang="zh-CN" altLang="en-US" sz="2400" b="1" dirty="0">
                <a:latin typeface="Tamil MN" pitchFamily="2" charset="0"/>
                <a:cs typeface="Tamil MN" pitchFamily="2" charset="0"/>
              </a:rPr>
              <a:t> </a:t>
            </a:r>
            <a:r>
              <a:rPr kumimoji="0" lang="en-US" altLang="zh-CN" sz="2400" b="1" u="none" strike="noStrike" cap="none" spc="0" normalizeH="0" baseline="0" dirty="0">
                <a:ln>
                  <a:noFill/>
                </a:ln>
                <a:solidFill>
                  <a:srgbClr val="000000"/>
                </a:solidFill>
                <a:effectLst/>
                <a:uFillTx/>
                <a:latin typeface="Tamil MN" pitchFamily="2" charset="0"/>
                <a:cs typeface="Tamil MN" pitchFamily="2" charset="0"/>
                <a:sym typeface="Helvetica Light"/>
              </a:rPr>
              <a:t>Checksum</a:t>
            </a:r>
            <a:r>
              <a:rPr kumimoji="0" lang="zh-CN" altLang="en-US" sz="2400" b="1" u="none" strike="noStrike" cap="none" spc="0" normalizeH="0" baseline="0" dirty="0">
                <a:ln>
                  <a:noFill/>
                </a:ln>
                <a:solidFill>
                  <a:srgbClr val="000000"/>
                </a:solidFill>
                <a:effectLst/>
                <a:uFillTx/>
                <a:latin typeface="Tamil MN" pitchFamily="2" charset="0"/>
                <a:cs typeface="Tamil MN" pitchFamily="2" charset="0"/>
                <a:sym typeface="Helvetica Light"/>
              </a:rPr>
              <a:t> </a:t>
            </a:r>
            <a:endParaRPr kumimoji="0" lang="en-US" altLang="zh-CN" sz="2400" b="1" u="none" strike="noStrike" cap="none" spc="0" normalizeH="0" baseline="0" dirty="0">
              <a:ln>
                <a:noFill/>
              </a:ln>
              <a:solidFill>
                <a:srgbClr val="000000"/>
              </a:solidFill>
              <a:effectLst/>
              <a:uFillTx/>
              <a:latin typeface="Tamil MN" pitchFamily="2" charset="0"/>
              <a:cs typeface="Tamil MN" pitchFamily="2" charset="0"/>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2400" b="1" dirty="0">
                <a:latin typeface="Tamil MN" pitchFamily="2" charset="0"/>
                <a:cs typeface="Tamil MN" pitchFamily="2" charset="0"/>
              </a:rPr>
              <a:t>&amp;</a:t>
            </a:r>
            <a:r>
              <a:rPr lang="zh-CN" altLang="en-US" sz="2400" b="1" dirty="0">
                <a:latin typeface="Tamil MN" pitchFamily="2" charset="0"/>
                <a:cs typeface="Tamil MN" pitchFamily="2" charset="0"/>
              </a:rPr>
              <a:t> </a:t>
            </a:r>
            <a:r>
              <a:rPr lang="en-US" altLang="zh-CN" sz="2400" b="1" dirty="0">
                <a:latin typeface="Tamil MN" pitchFamily="2" charset="0"/>
                <a:cs typeface="Tamil MN" pitchFamily="2" charset="0"/>
              </a:rPr>
              <a:t>Secure</a:t>
            </a:r>
            <a:r>
              <a:rPr lang="zh-CN" altLang="en-US" sz="2400" b="1" dirty="0">
                <a:latin typeface="Tamil MN" pitchFamily="2" charset="0"/>
                <a:cs typeface="Tamil MN" pitchFamily="2" charset="0"/>
              </a:rPr>
              <a:t> </a:t>
            </a:r>
            <a:r>
              <a:rPr lang="en-US" altLang="zh-CN" sz="2400" b="1" dirty="0">
                <a:latin typeface="Tamil MN" pitchFamily="2" charset="0"/>
                <a:cs typeface="Tamil MN" pitchFamily="2" charset="0"/>
              </a:rPr>
              <a:t>Execution</a:t>
            </a:r>
            <a:endParaRPr kumimoji="0" lang="zh-CN" altLang="en-US" sz="2400" b="1" u="none" strike="noStrike" cap="none" spc="0" normalizeH="0" baseline="0" dirty="0">
              <a:ln>
                <a:noFill/>
              </a:ln>
              <a:solidFill>
                <a:srgbClr val="000000"/>
              </a:solidFill>
              <a:effectLst/>
              <a:uFillTx/>
              <a:latin typeface="Tamil MN" pitchFamily="2" charset="0"/>
              <a:cs typeface="Tamil MN" pitchFamily="2" charset="0"/>
              <a:sym typeface="Helvetica Light"/>
            </a:endParaRPr>
          </a:p>
        </p:txBody>
      </p:sp>
    </p:spTree>
    <p:extLst>
      <p:ext uri="{BB962C8B-B14F-4D97-AF65-F5344CB8AC3E}">
        <p14:creationId xmlns:p14="http://schemas.microsoft.com/office/powerpoint/2010/main" val="66403915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86EDFF8-8B8B-80B4-3AB5-6183323FD240}"/>
              </a:ext>
            </a:extLst>
          </p:cNvPr>
          <p:cNvSpPr/>
          <p:nvPr/>
        </p:nvSpPr>
        <p:spPr>
          <a:xfrm>
            <a:off x="591038" y="3776869"/>
            <a:ext cx="23188238" cy="4294625"/>
          </a:xfrm>
          <a:prstGeom prst="rect">
            <a:avLst/>
          </a:prstGeom>
          <a:solidFill>
            <a:schemeClr val="bg1"/>
          </a:solidFill>
          <a:ln w="19050">
            <a:solidFill>
              <a:schemeClr val="accent4"/>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1" i="0" u="none" strike="noStrike" cap="none" spc="0" normalizeH="0" baseline="0" dirty="0">
                <a:ln>
                  <a:noFill/>
                </a:ln>
                <a:solidFill>
                  <a:schemeClr val="accent4"/>
                </a:solidFill>
                <a:effectLst/>
                <a:uFillTx/>
                <a:latin typeface="+mn-lt"/>
                <a:ea typeface="+mn-ea"/>
                <a:cs typeface="+mn-cs"/>
                <a:sym typeface="Helvetica Light"/>
              </a:rPr>
              <a:t>Application Workflow</a:t>
            </a:r>
          </a:p>
        </p:txBody>
      </p:sp>
      <p:cxnSp>
        <p:nvCxnSpPr>
          <p:cNvPr id="937" name="肘形连接符 936">
            <a:extLst>
              <a:ext uri="{FF2B5EF4-FFF2-40B4-BE49-F238E27FC236}">
                <a16:creationId xmlns:a16="http://schemas.microsoft.com/office/drawing/2014/main" id="{EC57365F-BB25-2330-30C5-E32FB8237E37}"/>
              </a:ext>
            </a:extLst>
          </p:cNvPr>
          <p:cNvCxnSpPr>
            <a:cxnSpLocks/>
            <a:stCxn id="726" idx="2"/>
            <a:endCxn id="892" idx="0"/>
          </p:cNvCxnSpPr>
          <p:nvPr/>
        </p:nvCxnSpPr>
        <p:spPr>
          <a:xfrm rot="16200000" flipH="1">
            <a:off x="19942861" y="8581276"/>
            <a:ext cx="4604914" cy="1486"/>
          </a:xfrm>
          <a:prstGeom prst="bentConnector3">
            <a:avLst>
              <a:gd name="adj1" fmla="val 50000"/>
            </a:avLst>
          </a:prstGeom>
          <a:noFill/>
          <a:ln w="25400" cap="flat">
            <a:solidFill>
              <a:srgbClr val="92D05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933" name="肘形连接符 932">
            <a:extLst>
              <a:ext uri="{FF2B5EF4-FFF2-40B4-BE49-F238E27FC236}">
                <a16:creationId xmlns:a16="http://schemas.microsoft.com/office/drawing/2014/main" id="{34FF0A52-B044-731C-3DBC-12825B90C420}"/>
              </a:ext>
            </a:extLst>
          </p:cNvPr>
          <p:cNvCxnSpPr>
            <a:cxnSpLocks/>
            <a:stCxn id="694" idx="3"/>
            <a:endCxn id="872" idx="0"/>
          </p:cNvCxnSpPr>
          <p:nvPr/>
        </p:nvCxnSpPr>
        <p:spPr>
          <a:xfrm rot="5400000">
            <a:off x="15026852" y="7481679"/>
            <a:ext cx="3268716" cy="3638725"/>
          </a:xfrm>
          <a:prstGeom prst="bentConnector3">
            <a:avLst>
              <a:gd name="adj1" fmla="val 50000"/>
            </a:avLst>
          </a:prstGeom>
          <a:noFill/>
          <a:ln w="25400" cap="flat">
            <a:solidFill>
              <a:srgbClr val="92D05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930" name="肘形连接符 929">
            <a:extLst>
              <a:ext uri="{FF2B5EF4-FFF2-40B4-BE49-F238E27FC236}">
                <a16:creationId xmlns:a16="http://schemas.microsoft.com/office/drawing/2014/main" id="{56D8F97B-A4A3-D2EE-5073-4428F37AA1A6}"/>
              </a:ext>
            </a:extLst>
          </p:cNvPr>
          <p:cNvCxnSpPr>
            <a:cxnSpLocks/>
            <a:stCxn id="680" idx="2"/>
            <a:endCxn id="872" idx="0"/>
          </p:cNvCxnSpPr>
          <p:nvPr/>
        </p:nvCxnSpPr>
        <p:spPr>
          <a:xfrm rot="16200000" flipH="1">
            <a:off x="10726286" y="6819837"/>
            <a:ext cx="4621309" cy="3609813"/>
          </a:xfrm>
          <a:prstGeom prst="bentConnector3">
            <a:avLst>
              <a:gd name="adj1" fmla="val 50000"/>
            </a:avLst>
          </a:prstGeom>
          <a:noFill/>
          <a:ln w="25400" cap="flat">
            <a:solidFill>
              <a:srgbClr val="92D05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967" name="直线箭头连接符 966">
            <a:extLst>
              <a:ext uri="{FF2B5EF4-FFF2-40B4-BE49-F238E27FC236}">
                <a16:creationId xmlns:a16="http://schemas.microsoft.com/office/drawing/2014/main" id="{5E9504BD-22C2-A878-8B24-02EC6548EFF3}"/>
              </a:ext>
            </a:extLst>
          </p:cNvPr>
          <p:cNvCxnSpPr>
            <a:stCxn id="672" idx="2"/>
            <a:endCxn id="867" idx="0"/>
          </p:cNvCxnSpPr>
          <p:nvPr/>
        </p:nvCxnSpPr>
        <p:spPr>
          <a:xfrm flipH="1">
            <a:off x="7808435" y="6308198"/>
            <a:ext cx="83991" cy="4606277"/>
          </a:xfrm>
          <a:prstGeom prst="straightConnector1">
            <a:avLst/>
          </a:prstGeom>
          <a:noFill/>
          <a:ln w="25400" cap="flat">
            <a:solidFill>
              <a:srgbClr val="92D05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923" name="肘形连接符 922">
            <a:extLst>
              <a:ext uri="{FF2B5EF4-FFF2-40B4-BE49-F238E27FC236}">
                <a16:creationId xmlns:a16="http://schemas.microsoft.com/office/drawing/2014/main" id="{17E5ACE5-3D36-AE6F-016C-05FBA55EC1E9}"/>
              </a:ext>
            </a:extLst>
          </p:cNvPr>
          <p:cNvCxnSpPr>
            <a:cxnSpLocks/>
            <a:endCxn id="853" idx="0"/>
          </p:cNvCxnSpPr>
          <p:nvPr/>
        </p:nvCxnSpPr>
        <p:spPr>
          <a:xfrm rot="16200000" flipH="1">
            <a:off x="-187824" y="7305996"/>
            <a:ext cx="5549676" cy="1607284"/>
          </a:xfrm>
          <a:prstGeom prst="bentConnector3">
            <a:avLst>
              <a:gd name="adj1" fmla="val 37643"/>
            </a:avLst>
          </a:prstGeom>
          <a:noFill/>
          <a:ln w="25400" cap="flat">
            <a:solidFill>
              <a:srgbClr val="92D05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924" name="肘形连接符 923">
            <a:extLst>
              <a:ext uri="{FF2B5EF4-FFF2-40B4-BE49-F238E27FC236}">
                <a16:creationId xmlns:a16="http://schemas.microsoft.com/office/drawing/2014/main" id="{1A0F7E81-348B-F825-15C2-DC6D91F95A91}"/>
              </a:ext>
            </a:extLst>
          </p:cNvPr>
          <p:cNvCxnSpPr>
            <a:cxnSpLocks/>
            <a:stCxn id="669" idx="2"/>
            <a:endCxn id="853" idx="0"/>
          </p:cNvCxnSpPr>
          <p:nvPr/>
        </p:nvCxnSpPr>
        <p:spPr>
          <a:xfrm rot="5400000">
            <a:off x="1782460" y="7905703"/>
            <a:ext cx="4586969" cy="1370576"/>
          </a:xfrm>
          <a:prstGeom prst="bentConnector3">
            <a:avLst>
              <a:gd name="adj1" fmla="val 24583"/>
            </a:avLst>
          </a:prstGeom>
          <a:noFill/>
          <a:ln w="25400" cap="flat">
            <a:solidFill>
              <a:srgbClr val="92D050"/>
            </a:solidFill>
            <a:prstDash val="sysDash"/>
            <a:miter lim="400000"/>
            <a:tailEnd type="triangle"/>
          </a:ln>
          <a:effectLst/>
          <a:sp3d/>
        </p:spPr>
        <p:style>
          <a:lnRef idx="0">
            <a:scrgbClr r="0" g="0" b="0"/>
          </a:lnRef>
          <a:fillRef idx="0">
            <a:scrgbClr r="0" g="0" b="0"/>
          </a:fillRef>
          <a:effectRef idx="0">
            <a:scrgbClr r="0" g="0" b="0"/>
          </a:effectRef>
          <a:fontRef idx="none"/>
        </p:style>
      </p:cxnSp>
      <p:grpSp>
        <p:nvGrpSpPr>
          <p:cNvPr id="815" name="组合 814">
            <a:extLst>
              <a:ext uri="{FF2B5EF4-FFF2-40B4-BE49-F238E27FC236}">
                <a16:creationId xmlns:a16="http://schemas.microsoft.com/office/drawing/2014/main" id="{8C9C3EA7-0957-C4C7-6996-EC6461FD1BD6}"/>
              </a:ext>
            </a:extLst>
          </p:cNvPr>
          <p:cNvGrpSpPr/>
          <p:nvPr/>
        </p:nvGrpSpPr>
        <p:grpSpPr>
          <a:xfrm>
            <a:off x="694348" y="8497468"/>
            <a:ext cx="23084928" cy="1638306"/>
            <a:chOff x="2233246" y="5310554"/>
            <a:chExt cx="2409092" cy="1090246"/>
          </a:xfrm>
          <a:solidFill>
            <a:schemeClr val="accent1">
              <a:lumMod val="40000"/>
              <a:lumOff val="60000"/>
            </a:schemeClr>
          </a:solidFill>
        </p:grpSpPr>
        <p:sp>
          <p:nvSpPr>
            <p:cNvPr id="816" name="圆角矩形 815">
              <a:extLst>
                <a:ext uri="{FF2B5EF4-FFF2-40B4-BE49-F238E27FC236}">
                  <a16:creationId xmlns:a16="http://schemas.microsoft.com/office/drawing/2014/main" id="{CECEAE69-B930-A569-866D-269771C0E260}"/>
                </a:ext>
              </a:extLst>
            </p:cNvPr>
            <p:cNvSpPr/>
            <p:nvPr/>
          </p:nvSpPr>
          <p:spPr>
            <a:xfrm>
              <a:off x="2233246" y="5310554"/>
              <a:ext cx="2409092" cy="1090246"/>
            </a:xfrm>
            <a:prstGeom prst="roundRect">
              <a:avLst/>
            </a:prstGeom>
            <a:gr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17" name="文本框 816">
              <a:extLst>
                <a:ext uri="{FF2B5EF4-FFF2-40B4-BE49-F238E27FC236}">
                  <a16:creationId xmlns:a16="http://schemas.microsoft.com/office/drawing/2014/main" id="{BC506E89-6DCA-B5FA-404A-D5ECC38F1A48}"/>
                </a:ext>
              </a:extLst>
            </p:cNvPr>
            <p:cNvSpPr txBox="1"/>
            <p:nvPr/>
          </p:nvSpPr>
          <p:spPr>
            <a:xfrm>
              <a:off x="2595592" y="5379143"/>
              <a:ext cx="1617289" cy="3140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400" b="1" dirty="0">
                  <a:latin typeface="Tamil MN" pitchFamily="2" charset="0"/>
                  <a:ea typeface="BM KIRANGHAERANG OTF" panose="020B0600000101010101" pitchFamily="34" charset="-127"/>
                  <a:cs typeface="Tamil MN" pitchFamily="2" charset="0"/>
                </a:rPr>
                <a:t>Workflow</a:t>
              </a:r>
              <a:r>
                <a:rPr lang="zh-CN" altLang="en-US" sz="2400" b="1" dirty="0">
                  <a:latin typeface="Tamil MN" pitchFamily="2" charset="0"/>
                  <a:ea typeface="BM KIRANGHAERANG OTF" panose="020B0600000101010101" pitchFamily="34" charset="-127"/>
                  <a:cs typeface="Tamil MN" pitchFamily="2" charset="0"/>
                </a:rPr>
                <a:t> </a:t>
              </a:r>
              <a:r>
                <a:rPr lang="en-US" altLang="zh-CN" sz="2400" b="1" dirty="0">
                  <a:latin typeface="Tamil MN" pitchFamily="2" charset="0"/>
                  <a:ea typeface="BM KIRANGHAERANG OTF" panose="020B0600000101010101" pitchFamily="34" charset="-127"/>
                  <a:cs typeface="Tamil MN" pitchFamily="2" charset="0"/>
                </a:rPr>
                <a:t>Step</a:t>
              </a:r>
              <a:r>
                <a:rPr lang="zh-CN" altLang="en-US" sz="2400" b="1" dirty="0">
                  <a:latin typeface="Tamil MN" pitchFamily="2" charset="0"/>
                  <a:ea typeface="BM KIRANGHAERANG OTF" panose="020B0600000101010101" pitchFamily="34" charset="-127"/>
                  <a:cs typeface="Tamil MN" pitchFamily="2" charset="0"/>
                </a:rPr>
                <a:t> </a:t>
              </a:r>
              <a:r>
                <a:rPr lang="en-US" altLang="zh-CN" sz="2400" b="1" dirty="0">
                  <a:latin typeface="Tamil MN" pitchFamily="2" charset="0"/>
                  <a:ea typeface="BM KIRANGHAERANG OTF" panose="020B0600000101010101" pitchFamily="34" charset="-127"/>
                  <a:cs typeface="Tamil MN" pitchFamily="2" charset="0"/>
                </a:rPr>
                <a:t>Definition</a:t>
              </a:r>
              <a:r>
                <a:rPr lang="zh-CN" altLang="en-US" sz="2400" b="1" dirty="0">
                  <a:latin typeface="Tamil MN" pitchFamily="2" charset="0"/>
                  <a:ea typeface="BM KIRANGHAERANG OTF" panose="020B0600000101010101" pitchFamily="34" charset="-127"/>
                  <a:cs typeface="Tamil MN" pitchFamily="2" charset="0"/>
                </a:rPr>
                <a:t> （</a:t>
              </a:r>
              <a:r>
                <a:rPr lang="en-US" altLang="zh-CN" sz="2400" b="1" dirty="0" err="1">
                  <a:latin typeface="Tamil MN" pitchFamily="2" charset="0"/>
                  <a:ea typeface="BM KIRANGHAERANG OTF" panose="020B0600000101010101" pitchFamily="34" charset="-127"/>
                  <a:cs typeface="Tamil MN" pitchFamily="2" charset="0"/>
                </a:rPr>
                <a:t>IaC</a:t>
              </a:r>
              <a:r>
                <a:rPr lang="zh-CN" altLang="en-US" sz="2400" b="1" dirty="0">
                  <a:latin typeface="Tamil MN" pitchFamily="2" charset="0"/>
                  <a:ea typeface="BM KIRANGHAERANG OTF" panose="020B0600000101010101" pitchFamily="34" charset="-127"/>
                  <a:cs typeface="Tamil MN" pitchFamily="2" charset="0"/>
                </a:rPr>
                <a:t> </a:t>
              </a:r>
              <a:r>
                <a:rPr lang="en-US" altLang="zh-CN" sz="2400" b="1" dirty="0">
                  <a:latin typeface="Tamil MN" pitchFamily="2" charset="0"/>
                  <a:ea typeface="BM KIRANGHAERANG OTF" panose="020B0600000101010101" pitchFamily="34" charset="-127"/>
                  <a:cs typeface="Tamil MN" pitchFamily="2" charset="0"/>
                </a:rPr>
                <a:t>Abstract</a:t>
              </a:r>
              <a:r>
                <a:rPr lang="zh-CN" altLang="en-US" sz="2400" b="1" dirty="0">
                  <a:latin typeface="Tamil MN" pitchFamily="2" charset="0"/>
                  <a:ea typeface="BM KIRANGHAERANG OTF" panose="020B0600000101010101" pitchFamily="34" charset="-127"/>
                  <a:cs typeface="Tamil MN" pitchFamily="2" charset="0"/>
                </a:rPr>
                <a:t>）</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cxnSp>
        <p:nvCxnSpPr>
          <p:cNvPr id="941" name="肘形连接符 940">
            <a:extLst>
              <a:ext uri="{FF2B5EF4-FFF2-40B4-BE49-F238E27FC236}">
                <a16:creationId xmlns:a16="http://schemas.microsoft.com/office/drawing/2014/main" id="{2A952181-C7E0-927F-C6C3-1A9C7A8D1515}"/>
              </a:ext>
            </a:extLst>
          </p:cNvPr>
          <p:cNvCxnSpPr>
            <a:cxnSpLocks/>
            <a:stCxn id="698" idx="2"/>
            <a:endCxn id="726" idx="2"/>
          </p:cNvCxnSpPr>
          <p:nvPr/>
        </p:nvCxnSpPr>
        <p:spPr>
          <a:xfrm rot="5400000" flipH="1" flipV="1">
            <a:off x="18337118" y="2390335"/>
            <a:ext cx="18229" cy="7796684"/>
          </a:xfrm>
          <a:prstGeom prst="bentConnector3">
            <a:avLst>
              <a:gd name="adj1" fmla="val -8860124"/>
            </a:avLst>
          </a:prstGeom>
          <a:noFill/>
          <a:ln w="44450" cap="flat">
            <a:solidFill>
              <a:srgbClr val="C00000"/>
            </a:solidFill>
            <a:prstDash val="dashDot"/>
            <a:miter lim="400000"/>
            <a:tailEnd type="triangle"/>
          </a:ln>
          <a:effectLst/>
          <a:sp3d/>
        </p:spPr>
        <p:style>
          <a:lnRef idx="0">
            <a:scrgbClr r="0" g="0" b="0"/>
          </a:lnRef>
          <a:fillRef idx="0">
            <a:scrgbClr r="0" g="0" b="0"/>
          </a:fillRef>
          <a:effectRef idx="0">
            <a:scrgbClr r="0" g="0" b="0"/>
          </a:effectRef>
          <a:fontRef idx="none"/>
        </p:style>
      </p:cxnSp>
      <p:grpSp>
        <p:nvGrpSpPr>
          <p:cNvPr id="788" name="组合 787">
            <a:extLst>
              <a:ext uri="{FF2B5EF4-FFF2-40B4-BE49-F238E27FC236}">
                <a16:creationId xmlns:a16="http://schemas.microsoft.com/office/drawing/2014/main" id="{9DE7D3C2-FAA4-4821-2FCF-A60009A01D35}"/>
              </a:ext>
            </a:extLst>
          </p:cNvPr>
          <p:cNvGrpSpPr/>
          <p:nvPr/>
        </p:nvGrpSpPr>
        <p:grpSpPr>
          <a:xfrm>
            <a:off x="13342779" y="5124877"/>
            <a:ext cx="2191306" cy="697327"/>
            <a:chOff x="2233246" y="5310554"/>
            <a:chExt cx="2409092" cy="1090246"/>
          </a:xfrm>
          <a:solidFill>
            <a:srgbClr val="FFFFFF"/>
          </a:solidFill>
        </p:grpSpPr>
        <p:sp>
          <p:nvSpPr>
            <p:cNvPr id="789" name="圆角矩形 788">
              <a:extLst>
                <a:ext uri="{FF2B5EF4-FFF2-40B4-BE49-F238E27FC236}">
                  <a16:creationId xmlns:a16="http://schemas.microsoft.com/office/drawing/2014/main" id="{D8AE8BD8-05C2-E7A3-9B3D-2306EC2E802C}"/>
                </a:ext>
              </a:extLst>
            </p:cNvPr>
            <p:cNvSpPr/>
            <p:nvPr/>
          </p:nvSpPr>
          <p:spPr>
            <a:xfrm>
              <a:off x="2233246" y="5310554"/>
              <a:ext cx="2409092" cy="1090246"/>
            </a:xfrm>
            <a:prstGeom prst="roundRect">
              <a:avLst/>
            </a:prstGeom>
            <a:grpFill/>
            <a:ln w="41275" cap="flat">
              <a:solidFill>
                <a:srgbClr val="FFC000"/>
              </a:solidFill>
              <a:prstDash val="lgDash"/>
              <a:miter lim="400000"/>
              <a:extLst>
                <a:ext uri="{C807C97D-BFC1-408E-A445-0C87EB9F89A2}">
                  <ask:lineSketchStyleProps xmlns:ask="http://schemas.microsoft.com/office/drawing/2018/sketchyshapes" sd="1219033472">
                    <a:custGeom>
                      <a:avLst/>
                      <a:gdLst>
                        <a:gd name="connsiteX0" fmla="*/ 0 w 2191306"/>
                        <a:gd name="connsiteY0" fmla="*/ 116223 h 697327"/>
                        <a:gd name="connsiteX1" fmla="*/ 116223 w 2191306"/>
                        <a:gd name="connsiteY1" fmla="*/ 0 h 697327"/>
                        <a:gd name="connsiteX2" fmla="*/ 625527 w 2191306"/>
                        <a:gd name="connsiteY2" fmla="*/ 0 h 697327"/>
                        <a:gd name="connsiteX3" fmla="*/ 1076064 w 2191306"/>
                        <a:gd name="connsiteY3" fmla="*/ 0 h 697327"/>
                        <a:gd name="connsiteX4" fmla="*/ 1604957 w 2191306"/>
                        <a:gd name="connsiteY4" fmla="*/ 0 h 697327"/>
                        <a:gd name="connsiteX5" fmla="*/ 2075083 w 2191306"/>
                        <a:gd name="connsiteY5" fmla="*/ 0 h 697327"/>
                        <a:gd name="connsiteX6" fmla="*/ 2191306 w 2191306"/>
                        <a:gd name="connsiteY6" fmla="*/ 116223 h 697327"/>
                        <a:gd name="connsiteX7" fmla="*/ 2191306 w 2191306"/>
                        <a:gd name="connsiteY7" fmla="*/ 581104 h 697327"/>
                        <a:gd name="connsiteX8" fmla="*/ 2075083 w 2191306"/>
                        <a:gd name="connsiteY8" fmla="*/ 697327 h 697327"/>
                        <a:gd name="connsiteX9" fmla="*/ 1546191 w 2191306"/>
                        <a:gd name="connsiteY9" fmla="*/ 697327 h 697327"/>
                        <a:gd name="connsiteX10" fmla="*/ 1036887 w 2191306"/>
                        <a:gd name="connsiteY10" fmla="*/ 697327 h 697327"/>
                        <a:gd name="connsiteX11" fmla="*/ 586349 w 2191306"/>
                        <a:gd name="connsiteY11" fmla="*/ 697327 h 697327"/>
                        <a:gd name="connsiteX12" fmla="*/ 116223 w 2191306"/>
                        <a:gd name="connsiteY12" fmla="*/ 697327 h 697327"/>
                        <a:gd name="connsiteX13" fmla="*/ 0 w 2191306"/>
                        <a:gd name="connsiteY13" fmla="*/ 581104 h 697327"/>
                        <a:gd name="connsiteX14" fmla="*/ 0 w 2191306"/>
                        <a:gd name="connsiteY14" fmla="*/ 116223 h 6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1306" h="697327" fill="none" extrusionOk="0">
                          <a:moveTo>
                            <a:pt x="0" y="116223"/>
                          </a:moveTo>
                          <a:cubicBezTo>
                            <a:pt x="-1263" y="49460"/>
                            <a:pt x="53376" y="-18142"/>
                            <a:pt x="116223" y="0"/>
                          </a:cubicBezTo>
                          <a:cubicBezTo>
                            <a:pt x="233385" y="-36795"/>
                            <a:pt x="459875" y="2490"/>
                            <a:pt x="625527" y="0"/>
                          </a:cubicBezTo>
                          <a:cubicBezTo>
                            <a:pt x="791179" y="-2490"/>
                            <a:pt x="967796" y="35789"/>
                            <a:pt x="1076064" y="0"/>
                          </a:cubicBezTo>
                          <a:cubicBezTo>
                            <a:pt x="1184332" y="-35789"/>
                            <a:pt x="1374645" y="44307"/>
                            <a:pt x="1604957" y="0"/>
                          </a:cubicBezTo>
                          <a:cubicBezTo>
                            <a:pt x="1835269" y="-44307"/>
                            <a:pt x="1884096" y="39965"/>
                            <a:pt x="2075083" y="0"/>
                          </a:cubicBezTo>
                          <a:cubicBezTo>
                            <a:pt x="2143813" y="8993"/>
                            <a:pt x="2177690" y="59216"/>
                            <a:pt x="2191306" y="116223"/>
                          </a:cubicBezTo>
                          <a:cubicBezTo>
                            <a:pt x="2221274" y="295960"/>
                            <a:pt x="2184167" y="352803"/>
                            <a:pt x="2191306" y="581104"/>
                          </a:cubicBezTo>
                          <a:cubicBezTo>
                            <a:pt x="2193698" y="637934"/>
                            <a:pt x="2145990" y="704592"/>
                            <a:pt x="2075083" y="697327"/>
                          </a:cubicBezTo>
                          <a:cubicBezTo>
                            <a:pt x="1877350" y="759001"/>
                            <a:pt x="1744192" y="638958"/>
                            <a:pt x="1546191" y="697327"/>
                          </a:cubicBezTo>
                          <a:cubicBezTo>
                            <a:pt x="1348190" y="755696"/>
                            <a:pt x="1150523" y="663491"/>
                            <a:pt x="1036887" y="697327"/>
                          </a:cubicBezTo>
                          <a:cubicBezTo>
                            <a:pt x="923251" y="731163"/>
                            <a:pt x="711030" y="654084"/>
                            <a:pt x="586349" y="697327"/>
                          </a:cubicBezTo>
                          <a:cubicBezTo>
                            <a:pt x="461668" y="740570"/>
                            <a:pt x="319143" y="686080"/>
                            <a:pt x="116223" y="697327"/>
                          </a:cubicBezTo>
                          <a:cubicBezTo>
                            <a:pt x="40067" y="709442"/>
                            <a:pt x="-5377" y="656799"/>
                            <a:pt x="0" y="581104"/>
                          </a:cubicBezTo>
                          <a:cubicBezTo>
                            <a:pt x="-43218" y="411373"/>
                            <a:pt x="40835" y="275268"/>
                            <a:pt x="0" y="116223"/>
                          </a:cubicBezTo>
                          <a:close/>
                        </a:path>
                        <a:path w="2191306" h="697327" stroke="0" extrusionOk="0">
                          <a:moveTo>
                            <a:pt x="0" y="116223"/>
                          </a:moveTo>
                          <a:cubicBezTo>
                            <a:pt x="-12978" y="44030"/>
                            <a:pt x="48930" y="1165"/>
                            <a:pt x="116223" y="0"/>
                          </a:cubicBezTo>
                          <a:cubicBezTo>
                            <a:pt x="312087" y="-33152"/>
                            <a:pt x="430309" y="6965"/>
                            <a:pt x="645115" y="0"/>
                          </a:cubicBezTo>
                          <a:cubicBezTo>
                            <a:pt x="859921" y="-6965"/>
                            <a:pt x="888423" y="40675"/>
                            <a:pt x="1115242" y="0"/>
                          </a:cubicBezTo>
                          <a:cubicBezTo>
                            <a:pt x="1342061" y="-40675"/>
                            <a:pt x="1352518" y="12027"/>
                            <a:pt x="1565779" y="0"/>
                          </a:cubicBezTo>
                          <a:cubicBezTo>
                            <a:pt x="1779040" y="-12027"/>
                            <a:pt x="1856715" y="7466"/>
                            <a:pt x="2075083" y="0"/>
                          </a:cubicBezTo>
                          <a:cubicBezTo>
                            <a:pt x="2141729" y="-5058"/>
                            <a:pt x="2188363" y="51584"/>
                            <a:pt x="2191306" y="116223"/>
                          </a:cubicBezTo>
                          <a:cubicBezTo>
                            <a:pt x="2232384" y="296290"/>
                            <a:pt x="2154915" y="389659"/>
                            <a:pt x="2191306" y="581104"/>
                          </a:cubicBezTo>
                          <a:cubicBezTo>
                            <a:pt x="2184458" y="656621"/>
                            <a:pt x="2133920" y="691121"/>
                            <a:pt x="2075083" y="697327"/>
                          </a:cubicBezTo>
                          <a:cubicBezTo>
                            <a:pt x="1903780" y="720511"/>
                            <a:pt x="1843316" y="695051"/>
                            <a:pt x="1624545" y="697327"/>
                          </a:cubicBezTo>
                          <a:cubicBezTo>
                            <a:pt x="1405774" y="699603"/>
                            <a:pt x="1266592" y="667572"/>
                            <a:pt x="1134830" y="697327"/>
                          </a:cubicBezTo>
                          <a:cubicBezTo>
                            <a:pt x="1003069" y="727082"/>
                            <a:pt x="819737" y="688040"/>
                            <a:pt x="664704" y="697327"/>
                          </a:cubicBezTo>
                          <a:cubicBezTo>
                            <a:pt x="509671" y="706614"/>
                            <a:pt x="363964" y="667196"/>
                            <a:pt x="116223" y="697327"/>
                          </a:cubicBezTo>
                          <a:cubicBezTo>
                            <a:pt x="58011" y="689908"/>
                            <a:pt x="-4706" y="643473"/>
                            <a:pt x="0" y="581104"/>
                          </a:cubicBezTo>
                          <a:cubicBezTo>
                            <a:pt x="-50367" y="372107"/>
                            <a:pt x="40047" y="244198"/>
                            <a:pt x="0" y="116223"/>
                          </a:cubicBezTo>
                          <a:close/>
                        </a:path>
                      </a:pathLst>
                    </a:custGeom>
                    <ask:type>
                      <ask:lineSketchNone/>
                    </ask:type>
                  </ask:lineSketchStyleProps>
                </a:ext>
              </a:extLst>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90" name="文本框 789">
              <a:extLst>
                <a:ext uri="{FF2B5EF4-FFF2-40B4-BE49-F238E27FC236}">
                  <a16:creationId xmlns:a16="http://schemas.microsoft.com/office/drawing/2014/main" id="{90D41F65-DE4C-1084-1D4E-DF1F63D9CB7B}"/>
                </a:ext>
              </a:extLst>
            </p:cNvPr>
            <p:cNvSpPr txBox="1"/>
            <p:nvPr/>
          </p:nvSpPr>
          <p:spPr>
            <a:xfrm>
              <a:off x="2417884" y="5558935"/>
              <a:ext cx="2039816" cy="593477"/>
            </a:xfrm>
            <a:prstGeom prst="rect">
              <a:avLst/>
            </a:prstGeom>
            <a:grpFill/>
            <a:ln w="41275" cap="flat">
              <a:solidFill>
                <a:srgbClr val="FFC000"/>
              </a:solidFill>
              <a:prstDash val="lgDash"/>
              <a:miter lim="400000"/>
              <a:extLst>
                <a:ext uri="{C807C97D-BFC1-408E-A445-0C87EB9F89A2}">
                  <ask:lineSketchStyleProps xmlns:ask="http://schemas.microsoft.com/office/drawing/2018/sketchyshapes" sd="3659010720">
                    <a:custGeom>
                      <a:avLst/>
                      <a:gdLst>
                        <a:gd name="connsiteX0" fmla="*/ 0 w 1855413"/>
                        <a:gd name="connsiteY0" fmla="*/ 0 h 410369"/>
                        <a:gd name="connsiteX1" fmla="*/ 463853 w 1855413"/>
                        <a:gd name="connsiteY1" fmla="*/ 0 h 410369"/>
                        <a:gd name="connsiteX2" fmla="*/ 946261 w 1855413"/>
                        <a:gd name="connsiteY2" fmla="*/ 0 h 410369"/>
                        <a:gd name="connsiteX3" fmla="*/ 1373006 w 1855413"/>
                        <a:gd name="connsiteY3" fmla="*/ 0 h 410369"/>
                        <a:gd name="connsiteX4" fmla="*/ 1855413 w 1855413"/>
                        <a:gd name="connsiteY4" fmla="*/ 0 h 410369"/>
                        <a:gd name="connsiteX5" fmla="*/ 1855413 w 1855413"/>
                        <a:gd name="connsiteY5" fmla="*/ 410369 h 410369"/>
                        <a:gd name="connsiteX6" fmla="*/ 1410114 w 1855413"/>
                        <a:gd name="connsiteY6" fmla="*/ 410369 h 410369"/>
                        <a:gd name="connsiteX7" fmla="*/ 964815 w 1855413"/>
                        <a:gd name="connsiteY7" fmla="*/ 410369 h 410369"/>
                        <a:gd name="connsiteX8" fmla="*/ 519516 w 1855413"/>
                        <a:gd name="connsiteY8" fmla="*/ 410369 h 410369"/>
                        <a:gd name="connsiteX9" fmla="*/ 0 w 1855413"/>
                        <a:gd name="connsiteY9" fmla="*/ 410369 h 410369"/>
                        <a:gd name="connsiteX10" fmla="*/ 0 w 1855413"/>
                        <a:gd name="connsiteY10" fmla="*/ 0 h 41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13" h="410369" fill="none" extrusionOk="0">
                          <a:moveTo>
                            <a:pt x="0" y="0"/>
                          </a:moveTo>
                          <a:cubicBezTo>
                            <a:pt x="121926" y="-1720"/>
                            <a:pt x="232599" y="15662"/>
                            <a:pt x="463853" y="0"/>
                          </a:cubicBezTo>
                          <a:cubicBezTo>
                            <a:pt x="695107" y="-15662"/>
                            <a:pt x="808655" y="49786"/>
                            <a:pt x="946261" y="0"/>
                          </a:cubicBezTo>
                          <a:cubicBezTo>
                            <a:pt x="1083867" y="-49786"/>
                            <a:pt x="1285371" y="46508"/>
                            <a:pt x="1373006" y="0"/>
                          </a:cubicBezTo>
                          <a:cubicBezTo>
                            <a:pt x="1460641" y="-46508"/>
                            <a:pt x="1639029" y="32131"/>
                            <a:pt x="1855413" y="0"/>
                          </a:cubicBezTo>
                          <a:cubicBezTo>
                            <a:pt x="1873904" y="181166"/>
                            <a:pt x="1835549" y="244796"/>
                            <a:pt x="1855413" y="410369"/>
                          </a:cubicBezTo>
                          <a:cubicBezTo>
                            <a:pt x="1637931" y="453109"/>
                            <a:pt x="1630634" y="357013"/>
                            <a:pt x="1410114" y="410369"/>
                          </a:cubicBezTo>
                          <a:cubicBezTo>
                            <a:pt x="1189594" y="463725"/>
                            <a:pt x="1149433" y="376218"/>
                            <a:pt x="964815" y="410369"/>
                          </a:cubicBezTo>
                          <a:cubicBezTo>
                            <a:pt x="780197" y="444520"/>
                            <a:pt x="735253" y="364361"/>
                            <a:pt x="519516" y="410369"/>
                          </a:cubicBezTo>
                          <a:cubicBezTo>
                            <a:pt x="303779" y="456377"/>
                            <a:pt x="238880" y="364040"/>
                            <a:pt x="0" y="410369"/>
                          </a:cubicBezTo>
                          <a:cubicBezTo>
                            <a:pt x="-38767" y="249772"/>
                            <a:pt x="37226" y="85188"/>
                            <a:pt x="0" y="0"/>
                          </a:cubicBezTo>
                          <a:close/>
                        </a:path>
                        <a:path w="1855413" h="410369" stroke="0" extrusionOk="0">
                          <a:moveTo>
                            <a:pt x="0" y="0"/>
                          </a:moveTo>
                          <a:cubicBezTo>
                            <a:pt x="157875" y="-30130"/>
                            <a:pt x="301826" y="12766"/>
                            <a:pt x="500962" y="0"/>
                          </a:cubicBezTo>
                          <a:cubicBezTo>
                            <a:pt x="700098" y="-12766"/>
                            <a:pt x="775828" y="47161"/>
                            <a:pt x="983369" y="0"/>
                          </a:cubicBezTo>
                          <a:cubicBezTo>
                            <a:pt x="1190910" y="-47161"/>
                            <a:pt x="1299000" y="42122"/>
                            <a:pt x="1428668" y="0"/>
                          </a:cubicBezTo>
                          <a:cubicBezTo>
                            <a:pt x="1558336" y="-42122"/>
                            <a:pt x="1654410" y="37151"/>
                            <a:pt x="1855413" y="0"/>
                          </a:cubicBezTo>
                          <a:cubicBezTo>
                            <a:pt x="1900244" y="84227"/>
                            <a:pt x="1825271" y="310967"/>
                            <a:pt x="1855413" y="410369"/>
                          </a:cubicBezTo>
                          <a:cubicBezTo>
                            <a:pt x="1682386" y="431852"/>
                            <a:pt x="1625569" y="385318"/>
                            <a:pt x="1447222" y="410369"/>
                          </a:cubicBezTo>
                          <a:cubicBezTo>
                            <a:pt x="1268875" y="435420"/>
                            <a:pt x="1229801" y="376707"/>
                            <a:pt x="1020477" y="410369"/>
                          </a:cubicBezTo>
                          <a:cubicBezTo>
                            <a:pt x="811153" y="444031"/>
                            <a:pt x="653480" y="369260"/>
                            <a:pt x="556624" y="410369"/>
                          </a:cubicBezTo>
                          <a:cubicBezTo>
                            <a:pt x="459768" y="451478"/>
                            <a:pt x="213647" y="409209"/>
                            <a:pt x="0" y="410369"/>
                          </a:cubicBezTo>
                          <a:cubicBezTo>
                            <a:pt x="-14376" y="222140"/>
                            <a:pt x="26625" y="165589"/>
                            <a:pt x="0" y="0"/>
                          </a:cubicBezTo>
                          <a:close/>
                        </a:path>
                      </a:pathLst>
                    </a:custGeom>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1" u="none" strike="noStrike" cap="none" spc="0" normalizeH="0" baseline="0" dirty="0">
                  <a:ln>
                    <a:noFill/>
                  </a:ln>
                  <a:solidFill>
                    <a:srgbClr val="000000"/>
                  </a:solidFill>
                  <a:effectLst/>
                  <a:uFillTx/>
                  <a:latin typeface="Tamil MN" pitchFamily="2" charset="0"/>
                  <a:ea typeface="Nanum Pen Script" panose="03040600000000000000" pitchFamily="66" charset="-127"/>
                  <a:cs typeface="Tamil MN" pitchFamily="2" charset="0"/>
                  <a:sym typeface="Helvetica Light"/>
                </a:rPr>
                <a:t>Timeout:</a:t>
              </a:r>
              <a:r>
                <a:rPr kumimoji="0" lang="zh-CN" altLang="en-US" sz="1800" b="1" u="none" strike="noStrike" cap="none" spc="0" normalizeH="0" baseline="0" dirty="0">
                  <a:ln>
                    <a:noFill/>
                  </a:ln>
                  <a:solidFill>
                    <a:srgbClr val="000000"/>
                  </a:solidFill>
                  <a:effectLst/>
                  <a:uFillTx/>
                  <a:latin typeface="Tamil MN" pitchFamily="2" charset="0"/>
                  <a:ea typeface="Nanum Pen Script" panose="03040600000000000000" pitchFamily="66" charset="-127"/>
                  <a:cs typeface="Tamil MN" pitchFamily="2" charset="0"/>
                  <a:sym typeface="Helvetica Light"/>
                </a:rPr>
                <a:t> </a:t>
              </a:r>
              <a:r>
                <a:rPr kumimoji="0" lang="en-US" altLang="zh-CN" sz="1800" b="1" u="none" strike="noStrike" cap="none" spc="0" normalizeH="0" baseline="0" dirty="0">
                  <a:ln>
                    <a:noFill/>
                  </a:ln>
                  <a:solidFill>
                    <a:srgbClr val="000000"/>
                  </a:solidFill>
                  <a:effectLst/>
                  <a:uFillTx/>
                  <a:latin typeface="Tamil MN" pitchFamily="2" charset="0"/>
                  <a:ea typeface="Nanum Pen Script" panose="03040600000000000000" pitchFamily="66" charset="-127"/>
                  <a:cs typeface="Tamil MN" pitchFamily="2" charset="0"/>
                  <a:sym typeface="Helvetica Light"/>
                </a:rPr>
                <a:t>24h</a:t>
              </a:r>
              <a:endParaRPr kumimoji="0" lang="zh-CN" altLang="en-US" sz="18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grpSp>
        <p:nvGrpSpPr>
          <p:cNvPr id="5" name="组合 4">
            <a:extLst>
              <a:ext uri="{FF2B5EF4-FFF2-40B4-BE49-F238E27FC236}">
                <a16:creationId xmlns:a16="http://schemas.microsoft.com/office/drawing/2014/main" id="{A74AA4E7-EDD5-813C-5003-44D7F3829B4F}"/>
              </a:ext>
            </a:extLst>
          </p:cNvPr>
          <p:cNvGrpSpPr/>
          <p:nvPr/>
        </p:nvGrpSpPr>
        <p:grpSpPr>
          <a:xfrm>
            <a:off x="6375708" y="7120716"/>
            <a:ext cx="3061513" cy="718145"/>
            <a:chOff x="2233246" y="5294277"/>
            <a:chExt cx="2409092" cy="1122794"/>
          </a:xfrm>
          <a:solidFill>
            <a:schemeClr val="tx2">
              <a:lumMod val="40000"/>
              <a:lumOff val="60000"/>
            </a:schemeClr>
          </a:solidFill>
        </p:grpSpPr>
        <p:sp>
          <p:nvSpPr>
            <p:cNvPr id="6" name="圆角矩形 5">
              <a:extLst>
                <a:ext uri="{FF2B5EF4-FFF2-40B4-BE49-F238E27FC236}">
                  <a16:creationId xmlns:a16="http://schemas.microsoft.com/office/drawing/2014/main" id="{E0A1F610-7475-8F6C-F70A-8DC33B8DAD27}"/>
                </a:ext>
              </a:extLst>
            </p:cNvPr>
            <p:cNvSpPr/>
            <p:nvPr/>
          </p:nvSpPr>
          <p:spPr>
            <a:xfrm>
              <a:off x="2233246" y="5310554"/>
              <a:ext cx="2409092" cy="1090246"/>
            </a:xfrm>
            <a:prstGeom prst="roundRect">
              <a:avLst/>
            </a:prstGeom>
            <a:gr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文本框 7">
              <a:extLst>
                <a:ext uri="{FF2B5EF4-FFF2-40B4-BE49-F238E27FC236}">
                  <a16:creationId xmlns:a16="http://schemas.microsoft.com/office/drawing/2014/main" id="{1F61F5EA-158F-1FA9-B05C-ADA4C57A5BF3}"/>
                </a:ext>
              </a:extLst>
            </p:cNvPr>
            <p:cNvSpPr txBox="1"/>
            <p:nvPr/>
          </p:nvSpPr>
          <p:spPr>
            <a:xfrm>
              <a:off x="2417884" y="5294277"/>
              <a:ext cx="2039816" cy="1122794"/>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dirty="0">
                  <a:latin typeface="Comic Sans MS" panose="030F0902030302020204" pitchFamily="66" charset="0"/>
                  <a:ea typeface="Nanum Pen Script" panose="03040600000000000000" pitchFamily="66" charset="-127"/>
                  <a:cs typeface="Tamil MN" pitchFamily="2" charset="0"/>
                </a:rPr>
                <a:t>Step</a:t>
              </a:r>
              <a:r>
                <a:rPr lang="zh-CN" altLang="en-US" sz="1600" dirty="0">
                  <a:latin typeface="Comic Sans MS" panose="030F0902030302020204" pitchFamily="66" charset="0"/>
                  <a:cs typeface="Tamil MN" pitchFamily="2" charset="0"/>
                </a:rPr>
                <a:t> </a:t>
              </a:r>
              <a:r>
                <a:rPr lang="en-US" altLang="zh-CN" sz="1600" dirty="0">
                  <a:latin typeface="Comic Sans MS" panose="030F0902030302020204" pitchFamily="66" charset="0"/>
                  <a:ea typeface="Nanum Pen Script" panose="03040600000000000000" pitchFamily="66" charset="-127"/>
                  <a:cs typeface="Tamil MN" pitchFamily="2" charset="0"/>
                </a:rPr>
                <a:t>D</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Nanum Pen Script" panose="03040600000000000000" pitchFamily="66" charset="-127"/>
                  <a:cs typeface="Tamil MN" pitchFamily="2" charset="0"/>
                  <a:sym typeface="Helvetica Light"/>
                </a:rPr>
                <a:t>Image</a:t>
              </a:r>
              <a:r>
                <a:rPr kumimoji="0" lang="zh-CN" altLang="en-US" sz="2400" b="1" u="none" strike="noStrike" cap="none" spc="0" normalizeH="0" baseline="0" dirty="0">
                  <a:ln>
                    <a:noFill/>
                  </a:ln>
                  <a:solidFill>
                    <a:srgbClr val="000000"/>
                  </a:solidFill>
                  <a:effectLst/>
                  <a:uFillTx/>
                  <a:latin typeface="Tamil MN" pitchFamily="2" charset="0"/>
                  <a:ea typeface="Nanum Pen Script" panose="03040600000000000000" pitchFamily="66"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Nanum Pen Script" panose="03040600000000000000" pitchFamily="66" charset="-127"/>
                  <a:cs typeface="Tamil MN" pitchFamily="2" charset="0"/>
                  <a:sym typeface="Helvetica Light"/>
                </a:rPr>
                <a:t>Cleanup</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cxnSp>
        <p:nvCxnSpPr>
          <p:cNvPr id="523" name="肘形连接符 522">
            <a:extLst>
              <a:ext uri="{FF2B5EF4-FFF2-40B4-BE49-F238E27FC236}">
                <a16:creationId xmlns:a16="http://schemas.microsoft.com/office/drawing/2014/main" id="{D1329357-C25E-2651-B5A0-34488F04042F}"/>
              </a:ext>
            </a:extLst>
          </p:cNvPr>
          <p:cNvCxnSpPr>
            <a:cxnSpLocks/>
            <a:stCxn id="665" idx="3"/>
            <a:endCxn id="668" idx="1"/>
          </p:cNvCxnSpPr>
          <p:nvPr/>
        </p:nvCxnSpPr>
        <p:spPr>
          <a:xfrm>
            <a:off x="3006819" y="5920790"/>
            <a:ext cx="518067" cy="1345"/>
          </a:xfrm>
          <a:prstGeom prst="bentConnector3">
            <a:avLst>
              <a:gd name="adj1" fmla="val 50000"/>
            </a:avLst>
          </a:prstGeom>
          <a:noFill/>
          <a:ln w="44450" cap="flat">
            <a:solidFill>
              <a:schemeClr val="tx1">
                <a:lumMod val="75000"/>
                <a:lumOff val="25000"/>
              </a:schemeClr>
            </a:solidFill>
            <a:prstDash val="dashDot"/>
            <a:miter lim="400000"/>
            <a:tailEnd type="triangle"/>
          </a:ln>
          <a:effectLst/>
          <a:sp3d/>
        </p:spPr>
        <p:style>
          <a:lnRef idx="0">
            <a:scrgbClr r="0" g="0" b="0"/>
          </a:lnRef>
          <a:fillRef idx="0">
            <a:scrgbClr r="0" g="0" b="0"/>
          </a:fillRef>
          <a:effectRef idx="0">
            <a:scrgbClr r="0" g="0" b="0"/>
          </a:effectRef>
          <a:fontRef idx="none"/>
        </p:style>
      </p:cxnSp>
      <p:grpSp>
        <p:nvGrpSpPr>
          <p:cNvPr id="664" name="组合 663">
            <a:extLst>
              <a:ext uri="{FF2B5EF4-FFF2-40B4-BE49-F238E27FC236}">
                <a16:creationId xmlns:a16="http://schemas.microsoft.com/office/drawing/2014/main" id="{320DDEB2-BF77-9C69-8818-BCBCBA521A02}"/>
              </a:ext>
            </a:extLst>
          </p:cNvPr>
          <p:cNvGrpSpPr/>
          <p:nvPr/>
        </p:nvGrpSpPr>
        <p:grpSpPr>
          <a:xfrm>
            <a:off x="688515" y="5572127"/>
            <a:ext cx="2318304" cy="724035"/>
            <a:chOff x="2302453" y="5310554"/>
            <a:chExt cx="2339885" cy="1132004"/>
          </a:xfrm>
          <a:solidFill>
            <a:srgbClr val="81C81E"/>
          </a:solidFill>
        </p:grpSpPr>
        <p:sp>
          <p:nvSpPr>
            <p:cNvPr id="665" name="圆角矩形 664">
              <a:extLst>
                <a:ext uri="{FF2B5EF4-FFF2-40B4-BE49-F238E27FC236}">
                  <a16:creationId xmlns:a16="http://schemas.microsoft.com/office/drawing/2014/main" id="{B0207B0E-8FE8-9C0A-DFCA-D331D741E4AE}"/>
                </a:ext>
              </a:extLst>
            </p:cNvPr>
            <p:cNvSpPr/>
            <p:nvPr/>
          </p:nvSpPr>
          <p:spPr>
            <a:xfrm>
              <a:off x="2302453" y="5310554"/>
              <a:ext cx="2339885" cy="1090245"/>
            </a:xfrm>
            <a:prstGeom prst="roundRect">
              <a:avLst/>
            </a:prstGeom>
            <a:gr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66" name="文本框 665">
              <a:extLst>
                <a:ext uri="{FF2B5EF4-FFF2-40B4-BE49-F238E27FC236}">
                  <a16:creationId xmlns:a16="http://schemas.microsoft.com/office/drawing/2014/main" id="{2420B8D0-5E72-C53B-2A17-3AADE2E178CB}"/>
                </a:ext>
              </a:extLst>
            </p:cNvPr>
            <p:cNvSpPr txBox="1"/>
            <p:nvPr/>
          </p:nvSpPr>
          <p:spPr>
            <a:xfrm>
              <a:off x="2470892" y="5319764"/>
              <a:ext cx="1874967" cy="1122794"/>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dirty="0">
                  <a:latin typeface="Comic Sans MS" panose="030F0902030302020204" pitchFamily="66" charset="0"/>
                  <a:ea typeface="Nanum Pen Script" panose="03040600000000000000" pitchFamily="66" charset="-127"/>
                  <a:cs typeface="Tamil MN" pitchFamily="2" charset="0"/>
                </a:rPr>
                <a:t>Step</a:t>
              </a:r>
              <a:r>
                <a:rPr lang="zh-CN" altLang="en-US" sz="1600" dirty="0">
                  <a:latin typeface="Comic Sans MS" panose="030F0902030302020204" pitchFamily="66" charset="0"/>
                  <a:cs typeface="Tamil MN" pitchFamily="2" charset="0"/>
                </a:rPr>
                <a:t> </a:t>
              </a:r>
              <a:r>
                <a:rPr lang="en-US" altLang="zh-CN" sz="1600" dirty="0">
                  <a:latin typeface="Comic Sans MS" panose="030F0902030302020204" pitchFamily="66" charset="0"/>
                  <a:ea typeface="Nanum Pen Script" panose="03040600000000000000" pitchFamily="66" charset="-127"/>
                  <a:cs typeface="Tamil MN" pitchFamily="2" charset="0"/>
                </a:rPr>
                <a:t>A</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Build</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Image</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grpSp>
        <p:nvGrpSpPr>
          <p:cNvPr id="667" name="组合 666">
            <a:extLst>
              <a:ext uri="{FF2B5EF4-FFF2-40B4-BE49-F238E27FC236}">
                <a16:creationId xmlns:a16="http://schemas.microsoft.com/office/drawing/2014/main" id="{C3DB3DE2-832E-D385-742A-D2B05EED2A44}"/>
              </a:ext>
            </a:extLst>
          </p:cNvPr>
          <p:cNvGrpSpPr/>
          <p:nvPr/>
        </p:nvGrpSpPr>
        <p:grpSpPr>
          <a:xfrm>
            <a:off x="3524886" y="5573472"/>
            <a:ext cx="2534588" cy="724035"/>
            <a:chOff x="2233246" y="5310554"/>
            <a:chExt cx="2409092" cy="1132004"/>
          </a:xfrm>
          <a:solidFill>
            <a:srgbClr val="81C81E"/>
          </a:solidFill>
        </p:grpSpPr>
        <p:sp>
          <p:nvSpPr>
            <p:cNvPr id="668" name="圆角矩形 667">
              <a:extLst>
                <a:ext uri="{FF2B5EF4-FFF2-40B4-BE49-F238E27FC236}">
                  <a16:creationId xmlns:a16="http://schemas.microsoft.com/office/drawing/2014/main" id="{58359EEE-BCE2-3A27-2589-4467F63E9367}"/>
                </a:ext>
              </a:extLst>
            </p:cNvPr>
            <p:cNvSpPr/>
            <p:nvPr/>
          </p:nvSpPr>
          <p:spPr>
            <a:xfrm>
              <a:off x="2233246" y="5310554"/>
              <a:ext cx="2409092" cy="1090246"/>
            </a:xfrm>
            <a:prstGeom prst="roundRect">
              <a:avLst/>
            </a:prstGeom>
            <a:gr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69" name="文本框 668">
              <a:extLst>
                <a:ext uri="{FF2B5EF4-FFF2-40B4-BE49-F238E27FC236}">
                  <a16:creationId xmlns:a16="http://schemas.microsoft.com/office/drawing/2014/main" id="{BD2E0693-293F-7997-5AAE-37BF440C3F1B}"/>
                </a:ext>
              </a:extLst>
            </p:cNvPr>
            <p:cNvSpPr txBox="1"/>
            <p:nvPr/>
          </p:nvSpPr>
          <p:spPr>
            <a:xfrm>
              <a:off x="2470892" y="5319764"/>
              <a:ext cx="1874967" cy="1122794"/>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dirty="0">
                  <a:latin typeface="Comic Sans MS" panose="030F0902030302020204" pitchFamily="66" charset="0"/>
                  <a:ea typeface="Nanum Pen Script" panose="03040600000000000000" pitchFamily="66" charset="-127"/>
                  <a:cs typeface="Tamil MN" pitchFamily="2" charset="0"/>
                </a:rPr>
                <a:t>Step</a:t>
              </a:r>
              <a:r>
                <a:rPr lang="zh-CN" altLang="en-US" sz="1600" dirty="0">
                  <a:latin typeface="Comic Sans MS" panose="030F0902030302020204" pitchFamily="66" charset="0"/>
                  <a:cs typeface="Tamil MN" pitchFamily="2" charset="0"/>
                </a:rPr>
                <a:t> </a:t>
              </a:r>
              <a:r>
                <a:rPr lang="en-US" altLang="zh-CN" sz="1600" dirty="0">
                  <a:latin typeface="Comic Sans MS" panose="030F0902030302020204" pitchFamily="66" charset="0"/>
                  <a:ea typeface="Nanum Pen Script" panose="03040600000000000000" pitchFamily="66" charset="-127"/>
                  <a:cs typeface="Tamil MN" pitchFamily="2" charset="0"/>
                </a:rPr>
                <a:t>B</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Push</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Image</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grpSp>
        <p:nvGrpSpPr>
          <p:cNvPr id="670" name="组合 669">
            <a:extLst>
              <a:ext uri="{FF2B5EF4-FFF2-40B4-BE49-F238E27FC236}">
                <a16:creationId xmlns:a16="http://schemas.microsoft.com/office/drawing/2014/main" id="{D5EBD15C-4F1D-54BF-8FA7-BA5267F707F9}"/>
              </a:ext>
            </a:extLst>
          </p:cNvPr>
          <p:cNvGrpSpPr/>
          <p:nvPr/>
        </p:nvGrpSpPr>
        <p:grpSpPr>
          <a:xfrm>
            <a:off x="6691942" y="5584163"/>
            <a:ext cx="2461071" cy="724035"/>
            <a:chOff x="2233246" y="5310554"/>
            <a:chExt cx="2409092" cy="1132004"/>
          </a:xfrm>
          <a:solidFill>
            <a:srgbClr val="81C81E"/>
          </a:solidFill>
        </p:grpSpPr>
        <p:sp>
          <p:nvSpPr>
            <p:cNvPr id="671" name="圆角矩形 670">
              <a:extLst>
                <a:ext uri="{FF2B5EF4-FFF2-40B4-BE49-F238E27FC236}">
                  <a16:creationId xmlns:a16="http://schemas.microsoft.com/office/drawing/2014/main" id="{C04C8763-FD1C-CAE3-DA88-40AC7A7951B5}"/>
                </a:ext>
              </a:extLst>
            </p:cNvPr>
            <p:cNvSpPr/>
            <p:nvPr/>
          </p:nvSpPr>
          <p:spPr>
            <a:xfrm>
              <a:off x="2233246" y="5310554"/>
              <a:ext cx="2409092" cy="1090246"/>
            </a:xfrm>
            <a:prstGeom prst="roundRect">
              <a:avLst/>
            </a:prstGeom>
            <a:gr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72" name="文本框 671">
              <a:extLst>
                <a:ext uri="{FF2B5EF4-FFF2-40B4-BE49-F238E27FC236}">
                  <a16:creationId xmlns:a16="http://schemas.microsoft.com/office/drawing/2014/main" id="{27E80A09-22F0-6AC0-5EB2-7591A971C4BD}"/>
                </a:ext>
              </a:extLst>
            </p:cNvPr>
            <p:cNvSpPr txBox="1"/>
            <p:nvPr/>
          </p:nvSpPr>
          <p:spPr>
            <a:xfrm>
              <a:off x="2470892" y="5319764"/>
              <a:ext cx="1874967" cy="1122794"/>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dirty="0">
                  <a:latin typeface="Comic Sans MS" panose="030F0902030302020204" pitchFamily="66" charset="0"/>
                  <a:ea typeface="Nanum Pen Script" panose="03040600000000000000" pitchFamily="66" charset="-127"/>
                  <a:cs typeface="Tamil MN" pitchFamily="2" charset="0"/>
                </a:rPr>
                <a:t>Step</a:t>
              </a:r>
              <a:r>
                <a:rPr lang="zh-CN" altLang="en-US" sz="1600" dirty="0">
                  <a:latin typeface="Comic Sans MS" panose="030F0902030302020204" pitchFamily="66" charset="0"/>
                  <a:cs typeface="Tamil MN" pitchFamily="2" charset="0"/>
                </a:rPr>
                <a:t> </a:t>
              </a:r>
              <a:r>
                <a:rPr lang="en-US" altLang="zh-CN" sz="1600" dirty="0">
                  <a:latin typeface="Comic Sans MS" panose="030F0902030302020204" pitchFamily="66" charset="0"/>
                  <a:ea typeface="Nanum Pen Script" panose="03040600000000000000" pitchFamily="66" charset="-127"/>
                  <a:cs typeface="Tamil MN" pitchFamily="2" charset="0"/>
                </a:rPr>
                <a:t>C</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Image</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Scan</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cxnSp>
        <p:nvCxnSpPr>
          <p:cNvPr id="675" name="肘形连接符 674">
            <a:extLst>
              <a:ext uri="{FF2B5EF4-FFF2-40B4-BE49-F238E27FC236}">
                <a16:creationId xmlns:a16="http://schemas.microsoft.com/office/drawing/2014/main" id="{808F4643-4533-352D-30E4-103A35AE69FD}"/>
              </a:ext>
            </a:extLst>
          </p:cNvPr>
          <p:cNvCxnSpPr>
            <a:cxnSpLocks/>
            <a:stCxn id="668" idx="3"/>
            <a:endCxn id="671" idx="1"/>
          </p:cNvCxnSpPr>
          <p:nvPr/>
        </p:nvCxnSpPr>
        <p:spPr>
          <a:xfrm>
            <a:off x="6059474" y="5922135"/>
            <a:ext cx="632468" cy="10691"/>
          </a:xfrm>
          <a:prstGeom prst="bentConnector3">
            <a:avLst>
              <a:gd name="adj1" fmla="val 50000"/>
            </a:avLst>
          </a:prstGeom>
          <a:noFill/>
          <a:ln w="44450" cap="flat">
            <a:solidFill>
              <a:schemeClr val="tx1">
                <a:lumMod val="75000"/>
                <a:lumOff val="25000"/>
              </a:schemeClr>
            </a:solidFill>
            <a:prstDash val="dashDot"/>
            <a:miter lim="400000"/>
            <a:tailEnd type="triangle"/>
          </a:ln>
          <a:effectLst/>
          <a:sp3d/>
        </p:spPr>
        <p:style>
          <a:lnRef idx="0">
            <a:scrgbClr r="0" g="0" b="0"/>
          </a:lnRef>
          <a:fillRef idx="0">
            <a:scrgbClr r="0" g="0" b="0"/>
          </a:fillRef>
          <a:effectRef idx="0">
            <a:scrgbClr r="0" g="0" b="0"/>
          </a:effectRef>
          <a:fontRef idx="none"/>
        </p:style>
      </p:cxnSp>
      <p:grpSp>
        <p:nvGrpSpPr>
          <p:cNvPr id="678" name="组合 677">
            <a:extLst>
              <a:ext uri="{FF2B5EF4-FFF2-40B4-BE49-F238E27FC236}">
                <a16:creationId xmlns:a16="http://schemas.microsoft.com/office/drawing/2014/main" id="{B920B558-BDFD-458B-F774-C28F955E28C8}"/>
              </a:ext>
            </a:extLst>
          </p:cNvPr>
          <p:cNvGrpSpPr/>
          <p:nvPr/>
        </p:nvGrpSpPr>
        <p:grpSpPr>
          <a:xfrm>
            <a:off x="9784873" y="5590054"/>
            <a:ext cx="2966774" cy="724036"/>
            <a:chOff x="2233246" y="5310554"/>
            <a:chExt cx="2409092" cy="1132005"/>
          </a:xfrm>
          <a:solidFill>
            <a:srgbClr val="81C81E"/>
          </a:solidFill>
        </p:grpSpPr>
        <p:sp>
          <p:nvSpPr>
            <p:cNvPr id="679" name="圆角矩形 678">
              <a:extLst>
                <a:ext uri="{FF2B5EF4-FFF2-40B4-BE49-F238E27FC236}">
                  <a16:creationId xmlns:a16="http://schemas.microsoft.com/office/drawing/2014/main" id="{88EAD4B3-A4A7-ABE3-9AC1-4062291DC23A}"/>
                </a:ext>
              </a:extLst>
            </p:cNvPr>
            <p:cNvSpPr/>
            <p:nvPr/>
          </p:nvSpPr>
          <p:spPr>
            <a:xfrm>
              <a:off x="2233246" y="5310554"/>
              <a:ext cx="2409092" cy="1090246"/>
            </a:xfrm>
            <a:prstGeom prst="roundRect">
              <a:avLst/>
            </a:prstGeom>
            <a:gr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80" name="文本框 679">
              <a:extLst>
                <a:ext uri="{FF2B5EF4-FFF2-40B4-BE49-F238E27FC236}">
                  <a16:creationId xmlns:a16="http://schemas.microsoft.com/office/drawing/2014/main" id="{DF2168B6-D7F2-ED2C-0080-186448D2CF7E}"/>
                </a:ext>
              </a:extLst>
            </p:cNvPr>
            <p:cNvSpPr txBox="1"/>
            <p:nvPr/>
          </p:nvSpPr>
          <p:spPr>
            <a:xfrm>
              <a:off x="2470892" y="5319764"/>
              <a:ext cx="1874967" cy="1122795"/>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dirty="0">
                  <a:latin typeface="Comic Sans MS" panose="030F0902030302020204" pitchFamily="66" charset="0"/>
                  <a:ea typeface="Nanum Pen Script" panose="03040600000000000000" pitchFamily="66" charset="-127"/>
                  <a:cs typeface="Tamil MN" pitchFamily="2" charset="0"/>
                </a:rPr>
                <a:t>Step</a:t>
              </a:r>
              <a:r>
                <a:rPr lang="zh-CN" altLang="en-US" sz="1600" dirty="0">
                  <a:latin typeface="Comic Sans MS" panose="030F0902030302020204" pitchFamily="66" charset="0"/>
                  <a:cs typeface="Tamil MN" pitchFamily="2" charset="0"/>
                </a:rPr>
                <a:t> </a:t>
              </a:r>
              <a:r>
                <a:rPr lang="en-US" altLang="zh-CN" sz="1600" dirty="0">
                  <a:latin typeface="Comic Sans MS" panose="030F0902030302020204" pitchFamily="66" charset="0"/>
                  <a:ea typeface="Nanum Pen Script" panose="03040600000000000000" pitchFamily="66" charset="-127"/>
                  <a:cs typeface="Tamil MN" pitchFamily="2" charset="0"/>
                </a:rPr>
                <a:t>E</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Deploy</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To</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Dev</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cxnSp>
        <p:nvCxnSpPr>
          <p:cNvPr id="682" name="肘形连接符 681">
            <a:extLst>
              <a:ext uri="{FF2B5EF4-FFF2-40B4-BE49-F238E27FC236}">
                <a16:creationId xmlns:a16="http://schemas.microsoft.com/office/drawing/2014/main" id="{242FD44F-DFE2-D429-13D9-7F1DB05B6D2F}"/>
              </a:ext>
            </a:extLst>
          </p:cNvPr>
          <p:cNvCxnSpPr>
            <a:cxnSpLocks/>
            <a:stCxn id="671" idx="3"/>
            <a:endCxn id="679" idx="1"/>
          </p:cNvCxnSpPr>
          <p:nvPr/>
        </p:nvCxnSpPr>
        <p:spPr>
          <a:xfrm>
            <a:off x="9153013" y="5932826"/>
            <a:ext cx="631860" cy="5892"/>
          </a:xfrm>
          <a:prstGeom prst="bentConnector3">
            <a:avLst>
              <a:gd name="adj1" fmla="val 50000"/>
            </a:avLst>
          </a:prstGeom>
          <a:noFill/>
          <a:ln w="44450" cap="flat">
            <a:solidFill>
              <a:schemeClr val="tx1">
                <a:lumMod val="75000"/>
                <a:lumOff val="25000"/>
              </a:schemeClr>
            </a:solidFill>
            <a:prstDash val="dashDot"/>
            <a:miter lim="400000"/>
            <a:tailEnd type="triangle"/>
          </a:ln>
          <a:effectLst/>
          <a:sp3d/>
        </p:spPr>
        <p:style>
          <a:lnRef idx="0">
            <a:scrgbClr r="0" g="0" b="0"/>
          </a:lnRef>
          <a:fillRef idx="0">
            <a:scrgbClr r="0" g="0" b="0"/>
          </a:fillRef>
          <a:effectRef idx="0">
            <a:scrgbClr r="0" g="0" b="0"/>
          </a:effectRef>
          <a:fontRef idx="none"/>
        </p:style>
      </p:cxnSp>
      <p:grpSp>
        <p:nvGrpSpPr>
          <p:cNvPr id="685" name="组合 684">
            <a:extLst>
              <a:ext uri="{FF2B5EF4-FFF2-40B4-BE49-F238E27FC236}">
                <a16:creationId xmlns:a16="http://schemas.microsoft.com/office/drawing/2014/main" id="{2A161BE7-8CEF-E77E-2DDA-F3E39003B517}"/>
              </a:ext>
            </a:extLst>
          </p:cNvPr>
          <p:cNvGrpSpPr/>
          <p:nvPr/>
        </p:nvGrpSpPr>
        <p:grpSpPr>
          <a:xfrm>
            <a:off x="16884309" y="6682363"/>
            <a:ext cx="3237776" cy="729986"/>
            <a:chOff x="2233246" y="5310081"/>
            <a:chExt cx="2409092" cy="1091189"/>
          </a:xfrm>
          <a:solidFill>
            <a:srgbClr val="92D050"/>
          </a:solidFill>
        </p:grpSpPr>
        <p:sp>
          <p:nvSpPr>
            <p:cNvPr id="686" name="圆角矩形 685">
              <a:extLst>
                <a:ext uri="{FF2B5EF4-FFF2-40B4-BE49-F238E27FC236}">
                  <a16:creationId xmlns:a16="http://schemas.microsoft.com/office/drawing/2014/main" id="{ADB5BF1E-639D-45FF-CADA-A6C6EC0A3BBF}"/>
                </a:ext>
              </a:extLst>
            </p:cNvPr>
            <p:cNvSpPr/>
            <p:nvPr/>
          </p:nvSpPr>
          <p:spPr>
            <a:xfrm>
              <a:off x="2233246" y="5310554"/>
              <a:ext cx="2409092" cy="1090246"/>
            </a:xfrm>
            <a:prstGeom prst="roundRect">
              <a:avLst/>
            </a:prstGeom>
            <a:gr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87" name="文本框 686">
              <a:extLst>
                <a:ext uri="{FF2B5EF4-FFF2-40B4-BE49-F238E27FC236}">
                  <a16:creationId xmlns:a16="http://schemas.microsoft.com/office/drawing/2014/main" id="{591F12C1-2355-F75B-F6AA-2BDA0776BFD6}"/>
                </a:ext>
              </a:extLst>
            </p:cNvPr>
            <p:cNvSpPr txBox="1"/>
            <p:nvPr/>
          </p:nvSpPr>
          <p:spPr>
            <a:xfrm>
              <a:off x="2417884" y="5310081"/>
              <a:ext cx="2039816" cy="1091189"/>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dirty="0">
                  <a:latin typeface="Comic Sans MS" panose="030F0902030302020204" pitchFamily="66" charset="0"/>
                  <a:ea typeface="Nanum Pen Script" panose="03040600000000000000" pitchFamily="66" charset="-127"/>
                  <a:cs typeface="Tamil MN" pitchFamily="2" charset="0"/>
                </a:rPr>
                <a:t>Step</a:t>
              </a:r>
              <a:r>
                <a:rPr lang="zh-CN" altLang="en-US" sz="1600" dirty="0">
                  <a:latin typeface="Comic Sans MS" panose="030F0902030302020204" pitchFamily="66" charset="0"/>
                  <a:cs typeface="Tamil MN" pitchFamily="2" charset="0"/>
                </a:rPr>
                <a:t> </a:t>
              </a:r>
              <a:r>
                <a:rPr lang="en-US" altLang="zh-CN" sz="1600" dirty="0">
                  <a:latin typeface="Comic Sans MS" panose="030F0902030302020204" pitchFamily="66" charset="0"/>
                  <a:ea typeface="Nanum Pen Script" panose="03040600000000000000" pitchFamily="66" charset="-127"/>
                  <a:cs typeface="Tamil MN" pitchFamily="2" charset="0"/>
                </a:rPr>
                <a:t>I</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Deploy</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To</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Prod</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lang="en-US" altLang="zh-CN" sz="2400" b="1" dirty="0">
                  <a:latin typeface="Tamil MN" pitchFamily="2" charset="0"/>
                  <a:ea typeface="BM KIRANGHAERANG OTF" panose="020B0600000101010101" pitchFamily="34" charset="-127"/>
                  <a:cs typeface="Tamil MN" pitchFamily="2" charset="0"/>
                </a:rPr>
                <a:t>C</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grpSp>
        <p:nvGrpSpPr>
          <p:cNvPr id="688" name="组合 687">
            <a:extLst>
              <a:ext uri="{FF2B5EF4-FFF2-40B4-BE49-F238E27FC236}">
                <a16:creationId xmlns:a16="http://schemas.microsoft.com/office/drawing/2014/main" id="{2071F39D-D87A-1B8E-F2F1-6888B04B628E}"/>
              </a:ext>
            </a:extLst>
          </p:cNvPr>
          <p:cNvGrpSpPr/>
          <p:nvPr/>
        </p:nvGrpSpPr>
        <p:grpSpPr>
          <a:xfrm>
            <a:off x="16893830" y="4527304"/>
            <a:ext cx="3237776" cy="729986"/>
            <a:chOff x="2233246" y="5310081"/>
            <a:chExt cx="2409092" cy="1091189"/>
          </a:xfrm>
          <a:solidFill>
            <a:srgbClr val="92D050"/>
          </a:solidFill>
        </p:grpSpPr>
        <p:sp>
          <p:nvSpPr>
            <p:cNvPr id="689" name="圆角矩形 688">
              <a:extLst>
                <a:ext uri="{FF2B5EF4-FFF2-40B4-BE49-F238E27FC236}">
                  <a16:creationId xmlns:a16="http://schemas.microsoft.com/office/drawing/2014/main" id="{23879D2B-76F4-9E79-F26F-6B37291119A7}"/>
                </a:ext>
              </a:extLst>
            </p:cNvPr>
            <p:cNvSpPr/>
            <p:nvPr/>
          </p:nvSpPr>
          <p:spPr>
            <a:xfrm>
              <a:off x="2233246" y="5310554"/>
              <a:ext cx="2409092" cy="1090246"/>
            </a:xfrm>
            <a:prstGeom prst="roundRect">
              <a:avLst/>
            </a:prstGeom>
            <a:gr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90" name="文本框 689">
              <a:extLst>
                <a:ext uri="{FF2B5EF4-FFF2-40B4-BE49-F238E27FC236}">
                  <a16:creationId xmlns:a16="http://schemas.microsoft.com/office/drawing/2014/main" id="{A83EDBC6-AC92-F363-86E9-4BB969BD983A}"/>
                </a:ext>
              </a:extLst>
            </p:cNvPr>
            <p:cNvSpPr txBox="1"/>
            <p:nvPr/>
          </p:nvSpPr>
          <p:spPr>
            <a:xfrm>
              <a:off x="2417884" y="5310081"/>
              <a:ext cx="2039816" cy="1091189"/>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dirty="0">
                  <a:latin typeface="Comic Sans MS" panose="030F0902030302020204" pitchFamily="66" charset="0"/>
                  <a:ea typeface="Nanum Pen Script" panose="03040600000000000000" pitchFamily="66" charset="-127"/>
                  <a:cs typeface="Tamil MN" pitchFamily="2" charset="0"/>
                </a:rPr>
                <a:t>Step</a:t>
              </a:r>
              <a:r>
                <a:rPr lang="zh-CN" altLang="en-US" sz="1600" dirty="0">
                  <a:latin typeface="Comic Sans MS" panose="030F0902030302020204" pitchFamily="66" charset="0"/>
                  <a:cs typeface="Tamil MN" pitchFamily="2" charset="0"/>
                </a:rPr>
                <a:t> </a:t>
              </a:r>
              <a:r>
                <a:rPr lang="en-US" altLang="zh-CN" sz="1600" dirty="0">
                  <a:latin typeface="Comic Sans MS" panose="030F0902030302020204" pitchFamily="66" charset="0"/>
                  <a:ea typeface="Nanum Pen Script" panose="03040600000000000000" pitchFamily="66" charset="-127"/>
                  <a:cs typeface="Tamil MN" pitchFamily="2" charset="0"/>
                </a:rPr>
                <a:t>G</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Deploy</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To</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Prod</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A</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grpSp>
        <p:nvGrpSpPr>
          <p:cNvPr id="691" name="组合 690">
            <a:extLst>
              <a:ext uri="{FF2B5EF4-FFF2-40B4-BE49-F238E27FC236}">
                <a16:creationId xmlns:a16="http://schemas.microsoft.com/office/drawing/2014/main" id="{C9B97688-9A15-F003-6A58-D9506E8C820D}"/>
              </a:ext>
            </a:extLst>
          </p:cNvPr>
          <p:cNvGrpSpPr/>
          <p:nvPr/>
        </p:nvGrpSpPr>
        <p:grpSpPr>
          <a:xfrm>
            <a:off x="16884309" y="5560170"/>
            <a:ext cx="3237776" cy="729986"/>
            <a:chOff x="2233246" y="5310081"/>
            <a:chExt cx="2409092" cy="1091189"/>
          </a:xfrm>
          <a:solidFill>
            <a:srgbClr val="92D050"/>
          </a:solidFill>
        </p:grpSpPr>
        <p:sp>
          <p:nvSpPr>
            <p:cNvPr id="692" name="圆角矩形 691">
              <a:extLst>
                <a:ext uri="{FF2B5EF4-FFF2-40B4-BE49-F238E27FC236}">
                  <a16:creationId xmlns:a16="http://schemas.microsoft.com/office/drawing/2014/main" id="{6EF3C0D3-963F-18F0-80B1-D2E1708D55F1}"/>
                </a:ext>
              </a:extLst>
            </p:cNvPr>
            <p:cNvSpPr/>
            <p:nvPr/>
          </p:nvSpPr>
          <p:spPr>
            <a:xfrm>
              <a:off x="2233246" y="5310554"/>
              <a:ext cx="2409092" cy="1090246"/>
            </a:xfrm>
            <a:prstGeom prst="roundRect">
              <a:avLst/>
            </a:prstGeom>
            <a:gr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93" name="文本框 692">
              <a:extLst>
                <a:ext uri="{FF2B5EF4-FFF2-40B4-BE49-F238E27FC236}">
                  <a16:creationId xmlns:a16="http://schemas.microsoft.com/office/drawing/2014/main" id="{8EE1F877-B33F-8F8F-A7BA-EB777408E646}"/>
                </a:ext>
              </a:extLst>
            </p:cNvPr>
            <p:cNvSpPr txBox="1"/>
            <p:nvPr/>
          </p:nvSpPr>
          <p:spPr>
            <a:xfrm>
              <a:off x="2417884" y="5310081"/>
              <a:ext cx="2039816" cy="1091189"/>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dirty="0">
                  <a:latin typeface="Comic Sans MS" panose="030F0902030302020204" pitchFamily="66" charset="0"/>
                  <a:ea typeface="Nanum Pen Script" panose="03040600000000000000" pitchFamily="66" charset="-127"/>
                  <a:cs typeface="Tamil MN" pitchFamily="2" charset="0"/>
                </a:rPr>
                <a:t>Step</a:t>
              </a:r>
              <a:r>
                <a:rPr lang="zh-CN" altLang="en-US" sz="1600" dirty="0">
                  <a:latin typeface="Comic Sans MS" panose="030F0902030302020204" pitchFamily="66" charset="0"/>
                  <a:cs typeface="Tamil MN" pitchFamily="2" charset="0"/>
                </a:rPr>
                <a:t> </a:t>
              </a:r>
              <a:r>
                <a:rPr lang="en-US" altLang="zh-CN" sz="1600" dirty="0">
                  <a:latin typeface="Comic Sans MS" panose="030F0902030302020204" pitchFamily="66" charset="0"/>
                  <a:ea typeface="Nanum Pen Script" panose="03040600000000000000" pitchFamily="66" charset="-127"/>
                  <a:cs typeface="Tamil MN" pitchFamily="2" charset="0"/>
                </a:rPr>
                <a:t>H</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Deploy</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To</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Prod</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lang="en-US" altLang="zh-CN" sz="2400" b="1" dirty="0">
                  <a:latin typeface="Tamil MN" pitchFamily="2" charset="0"/>
                  <a:ea typeface="BM KIRANGHAERANG OTF" panose="020B0600000101010101" pitchFamily="34" charset="-127"/>
                  <a:cs typeface="Tamil MN" pitchFamily="2" charset="0"/>
                </a:rPr>
                <a:t>B</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sp>
        <p:nvSpPr>
          <p:cNvPr id="694" name="双中括号 693">
            <a:extLst>
              <a:ext uri="{FF2B5EF4-FFF2-40B4-BE49-F238E27FC236}">
                <a16:creationId xmlns:a16="http://schemas.microsoft.com/office/drawing/2014/main" id="{9EF706E0-EE71-DF84-5C58-13A2F1B2CAD9}"/>
              </a:ext>
            </a:extLst>
          </p:cNvPr>
          <p:cNvSpPr/>
          <p:nvPr/>
        </p:nvSpPr>
        <p:spPr>
          <a:xfrm rot="5400000">
            <a:off x="16712949" y="3927732"/>
            <a:ext cx="3535247" cy="3942655"/>
          </a:xfrm>
          <a:prstGeom prst="bracketPair">
            <a:avLst/>
          </a:prstGeom>
          <a:noFill/>
          <a:ln w="47625" cap="flat">
            <a:solidFill>
              <a:srgbClr val="92D050"/>
            </a:solidFill>
            <a:prstDash val="dash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695" name="文本框 694">
            <a:extLst>
              <a:ext uri="{FF2B5EF4-FFF2-40B4-BE49-F238E27FC236}">
                <a16:creationId xmlns:a16="http://schemas.microsoft.com/office/drawing/2014/main" id="{6481636D-B0B3-612B-6147-EC629256321E}"/>
              </a:ext>
            </a:extLst>
          </p:cNvPr>
          <p:cNvSpPr txBox="1"/>
          <p:nvPr/>
        </p:nvSpPr>
        <p:spPr>
          <a:xfrm>
            <a:off x="17632669" y="4135097"/>
            <a:ext cx="1862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92D050"/>
                </a:solidFill>
                <a:effectLst/>
                <a:uFillTx/>
                <a:latin typeface="Tamil MN" pitchFamily="2" charset="0"/>
                <a:cs typeface="Tamil MN" pitchFamily="2" charset="0"/>
                <a:sym typeface="Helvetica Light"/>
              </a:rPr>
              <a:t>Step-Group</a:t>
            </a:r>
            <a:endParaRPr kumimoji="0" lang="zh-CN" altLang="en-US" sz="2400" b="1" i="0" u="none" strike="noStrike" cap="none" spc="0" normalizeH="0" baseline="0" dirty="0">
              <a:ln>
                <a:noFill/>
              </a:ln>
              <a:solidFill>
                <a:srgbClr val="92D050"/>
              </a:solidFill>
              <a:effectLst/>
              <a:uFillTx/>
              <a:latin typeface="Tamil MN" pitchFamily="2" charset="0"/>
              <a:cs typeface="Tamil MN" pitchFamily="2" charset="0"/>
              <a:sym typeface="Helvetica Light"/>
            </a:endParaRPr>
          </a:p>
        </p:txBody>
      </p:sp>
      <p:grpSp>
        <p:nvGrpSpPr>
          <p:cNvPr id="697" name="组合 696">
            <a:extLst>
              <a:ext uri="{FF2B5EF4-FFF2-40B4-BE49-F238E27FC236}">
                <a16:creationId xmlns:a16="http://schemas.microsoft.com/office/drawing/2014/main" id="{59051B78-737D-3C72-2163-A73EA74B8656}"/>
              </a:ext>
            </a:extLst>
          </p:cNvPr>
          <p:cNvGrpSpPr/>
          <p:nvPr/>
        </p:nvGrpSpPr>
        <p:grpSpPr>
          <a:xfrm>
            <a:off x="13352238" y="5590054"/>
            <a:ext cx="2191306" cy="718145"/>
            <a:chOff x="2233246" y="5294279"/>
            <a:chExt cx="2409092" cy="1122794"/>
          </a:xfrm>
          <a:solidFill>
            <a:srgbClr val="FFC33E"/>
          </a:solidFill>
        </p:grpSpPr>
        <p:sp>
          <p:nvSpPr>
            <p:cNvPr id="698" name="圆角矩形 697">
              <a:extLst>
                <a:ext uri="{FF2B5EF4-FFF2-40B4-BE49-F238E27FC236}">
                  <a16:creationId xmlns:a16="http://schemas.microsoft.com/office/drawing/2014/main" id="{E1DF7995-23C1-6449-7DEF-2785FBBAE1BB}"/>
                </a:ext>
              </a:extLst>
            </p:cNvPr>
            <p:cNvSpPr/>
            <p:nvPr/>
          </p:nvSpPr>
          <p:spPr>
            <a:xfrm>
              <a:off x="2233246" y="5310554"/>
              <a:ext cx="2409092" cy="1090246"/>
            </a:xfrm>
            <a:prstGeom prst="roundRect">
              <a:avLst/>
            </a:prstGeom>
            <a:gr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99" name="文本框 698">
              <a:extLst>
                <a:ext uri="{FF2B5EF4-FFF2-40B4-BE49-F238E27FC236}">
                  <a16:creationId xmlns:a16="http://schemas.microsoft.com/office/drawing/2014/main" id="{0A67F026-A613-4675-420D-0A939B5F01C8}"/>
                </a:ext>
              </a:extLst>
            </p:cNvPr>
            <p:cNvSpPr txBox="1"/>
            <p:nvPr/>
          </p:nvSpPr>
          <p:spPr>
            <a:xfrm>
              <a:off x="2417884" y="5294279"/>
              <a:ext cx="2039816" cy="1122794"/>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dirty="0">
                  <a:latin typeface="Comic Sans MS" panose="030F0902030302020204" pitchFamily="66" charset="0"/>
                  <a:ea typeface="Nanum Pen Script" panose="03040600000000000000" pitchFamily="66" charset="-127"/>
                  <a:cs typeface="Tamil MN" pitchFamily="2" charset="0"/>
                </a:rPr>
                <a:t>Step</a:t>
              </a:r>
              <a:r>
                <a:rPr lang="zh-CN" altLang="en-US" sz="1600" dirty="0">
                  <a:latin typeface="Comic Sans MS" panose="030F0902030302020204" pitchFamily="66" charset="0"/>
                  <a:cs typeface="Tamil MN" pitchFamily="2" charset="0"/>
                </a:rPr>
                <a:t> </a:t>
              </a:r>
              <a:r>
                <a:rPr lang="en-US" altLang="zh-CN" sz="1600" dirty="0">
                  <a:latin typeface="Comic Sans MS" panose="030F0902030302020204" pitchFamily="66" charset="0"/>
                  <a:ea typeface="Nanum Pen Script" panose="03040600000000000000" pitchFamily="66" charset="-127"/>
                  <a:cs typeface="Tamil MN" pitchFamily="2" charset="0"/>
                </a:rPr>
                <a:t>F</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Nanum Pen Script" panose="03040600000000000000" pitchFamily="66" charset="-127"/>
                  <a:cs typeface="Tamil MN" pitchFamily="2" charset="0"/>
                  <a:sym typeface="Helvetica Light"/>
                </a:rPr>
                <a:t>Suspend</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sp>
        <p:nvSpPr>
          <p:cNvPr id="700" name="对角圆角矩形 699">
            <a:extLst>
              <a:ext uri="{FF2B5EF4-FFF2-40B4-BE49-F238E27FC236}">
                <a16:creationId xmlns:a16="http://schemas.microsoft.com/office/drawing/2014/main" id="{64616F74-A5C5-1310-B6F8-8F5ACA211DED}"/>
              </a:ext>
            </a:extLst>
          </p:cNvPr>
          <p:cNvSpPr/>
          <p:nvPr/>
        </p:nvSpPr>
        <p:spPr>
          <a:xfrm>
            <a:off x="2082972" y="4066787"/>
            <a:ext cx="2402541" cy="773152"/>
          </a:xfrm>
          <a:prstGeom prst="round2DiagRect">
            <a:avLst/>
          </a:prstGeom>
          <a:noFill/>
          <a:ln w="38100" cap="flat">
            <a:solidFill>
              <a:schemeClr val="accent1">
                <a:lumMod val="60000"/>
                <a:lumOff val="40000"/>
              </a:schemeClr>
            </a:solidFill>
            <a:prstDash val="sysDash"/>
            <a:miter lim="400000"/>
            <a:extLst>
              <a:ext uri="{C807C97D-BFC1-408E-A445-0C87EB9F89A2}">
                <ask:lineSketchStyleProps xmlns:ask="http://schemas.microsoft.com/office/drawing/2018/sketchyshapes" sd="1219033472">
                  <a:custGeom>
                    <a:avLst/>
                    <a:gdLst>
                      <a:gd name="connsiteX0" fmla="*/ 128861 w 2402541"/>
                      <a:gd name="connsiteY0" fmla="*/ 0 h 773152"/>
                      <a:gd name="connsiteX1" fmla="*/ 674544 w 2402541"/>
                      <a:gd name="connsiteY1" fmla="*/ 0 h 773152"/>
                      <a:gd name="connsiteX2" fmla="*/ 1174754 w 2402541"/>
                      <a:gd name="connsiteY2" fmla="*/ 0 h 773152"/>
                      <a:gd name="connsiteX3" fmla="*/ 1788647 w 2402541"/>
                      <a:gd name="connsiteY3" fmla="*/ 0 h 773152"/>
                      <a:gd name="connsiteX4" fmla="*/ 2402541 w 2402541"/>
                      <a:gd name="connsiteY4" fmla="*/ 0 h 773152"/>
                      <a:gd name="connsiteX5" fmla="*/ 2402541 w 2402541"/>
                      <a:gd name="connsiteY5" fmla="*/ 0 h 773152"/>
                      <a:gd name="connsiteX6" fmla="*/ 2402541 w 2402541"/>
                      <a:gd name="connsiteY6" fmla="*/ 315703 h 773152"/>
                      <a:gd name="connsiteX7" fmla="*/ 2402541 w 2402541"/>
                      <a:gd name="connsiteY7" fmla="*/ 644291 h 773152"/>
                      <a:gd name="connsiteX8" fmla="*/ 2273680 w 2402541"/>
                      <a:gd name="connsiteY8" fmla="*/ 773152 h 773152"/>
                      <a:gd name="connsiteX9" fmla="*/ 1659786 w 2402541"/>
                      <a:gd name="connsiteY9" fmla="*/ 773152 h 773152"/>
                      <a:gd name="connsiteX10" fmla="*/ 1136840 w 2402541"/>
                      <a:gd name="connsiteY10" fmla="*/ 773152 h 773152"/>
                      <a:gd name="connsiteX11" fmla="*/ 568420 w 2402541"/>
                      <a:gd name="connsiteY11" fmla="*/ 773152 h 773152"/>
                      <a:gd name="connsiteX12" fmla="*/ 0 w 2402541"/>
                      <a:gd name="connsiteY12" fmla="*/ 773152 h 773152"/>
                      <a:gd name="connsiteX13" fmla="*/ 0 w 2402541"/>
                      <a:gd name="connsiteY13" fmla="*/ 773152 h 773152"/>
                      <a:gd name="connsiteX14" fmla="*/ 0 w 2402541"/>
                      <a:gd name="connsiteY14" fmla="*/ 470335 h 773152"/>
                      <a:gd name="connsiteX15" fmla="*/ 0 w 2402541"/>
                      <a:gd name="connsiteY15" fmla="*/ 128861 h 773152"/>
                      <a:gd name="connsiteX16" fmla="*/ 128861 w 2402541"/>
                      <a:gd name="connsiteY16" fmla="*/ 0 h 7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02541" h="773152" extrusionOk="0">
                        <a:moveTo>
                          <a:pt x="128861" y="0"/>
                        </a:moveTo>
                        <a:cubicBezTo>
                          <a:pt x="383979" y="-40880"/>
                          <a:pt x="514893" y="55204"/>
                          <a:pt x="674544" y="0"/>
                        </a:cubicBezTo>
                        <a:cubicBezTo>
                          <a:pt x="834195" y="-55204"/>
                          <a:pt x="1073136" y="5016"/>
                          <a:pt x="1174754" y="0"/>
                        </a:cubicBezTo>
                        <a:cubicBezTo>
                          <a:pt x="1276372" y="-5016"/>
                          <a:pt x="1569373" y="9352"/>
                          <a:pt x="1788647" y="0"/>
                        </a:cubicBezTo>
                        <a:cubicBezTo>
                          <a:pt x="2007921" y="-9352"/>
                          <a:pt x="2179681" y="8057"/>
                          <a:pt x="2402541" y="0"/>
                        </a:cubicBezTo>
                        <a:lnTo>
                          <a:pt x="2402541" y="0"/>
                        </a:lnTo>
                        <a:cubicBezTo>
                          <a:pt x="2423836" y="67531"/>
                          <a:pt x="2390326" y="203940"/>
                          <a:pt x="2402541" y="315703"/>
                        </a:cubicBezTo>
                        <a:cubicBezTo>
                          <a:pt x="2414756" y="427466"/>
                          <a:pt x="2369470" y="573419"/>
                          <a:pt x="2402541" y="644291"/>
                        </a:cubicBezTo>
                        <a:cubicBezTo>
                          <a:pt x="2400650" y="717240"/>
                          <a:pt x="2343060" y="756099"/>
                          <a:pt x="2273680" y="773152"/>
                        </a:cubicBezTo>
                        <a:cubicBezTo>
                          <a:pt x="2125952" y="834128"/>
                          <a:pt x="1935955" y="707721"/>
                          <a:pt x="1659786" y="773152"/>
                        </a:cubicBezTo>
                        <a:cubicBezTo>
                          <a:pt x="1383617" y="838583"/>
                          <a:pt x="1260800" y="718662"/>
                          <a:pt x="1136840" y="773152"/>
                        </a:cubicBezTo>
                        <a:cubicBezTo>
                          <a:pt x="1012880" y="827642"/>
                          <a:pt x="719296" y="712263"/>
                          <a:pt x="568420" y="773152"/>
                        </a:cubicBezTo>
                        <a:cubicBezTo>
                          <a:pt x="417544" y="834041"/>
                          <a:pt x="233171" y="751099"/>
                          <a:pt x="0" y="773152"/>
                        </a:cubicBezTo>
                        <a:lnTo>
                          <a:pt x="0" y="773152"/>
                        </a:lnTo>
                        <a:cubicBezTo>
                          <a:pt x="-16494" y="683493"/>
                          <a:pt x="33283" y="533987"/>
                          <a:pt x="0" y="470335"/>
                        </a:cubicBezTo>
                        <a:cubicBezTo>
                          <a:pt x="-33283" y="406683"/>
                          <a:pt x="2246" y="231352"/>
                          <a:pt x="0" y="128861"/>
                        </a:cubicBezTo>
                        <a:cubicBezTo>
                          <a:pt x="-17428" y="60555"/>
                          <a:pt x="50814" y="-4746"/>
                          <a:pt x="128861" y="0"/>
                        </a:cubicBezTo>
                        <a:close/>
                      </a:path>
                    </a:pathLst>
                  </a:custGeom>
                  <ask:type>
                    <ask:lineSketchNone/>
                  </ask:type>
                </ask:lineSketchStyleProps>
              </a:ext>
            </a:extLst>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02" name="文本框 701">
            <a:extLst>
              <a:ext uri="{FF2B5EF4-FFF2-40B4-BE49-F238E27FC236}">
                <a16:creationId xmlns:a16="http://schemas.microsoft.com/office/drawing/2014/main" id="{32956629-369E-53E2-CD55-BC6EE1744A04}"/>
              </a:ext>
            </a:extLst>
          </p:cNvPr>
          <p:cNvSpPr txBox="1"/>
          <p:nvPr/>
        </p:nvSpPr>
        <p:spPr>
          <a:xfrm>
            <a:off x="2307768" y="4139970"/>
            <a:ext cx="2017140" cy="718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dirty="0">
                <a:latin typeface="Comic Sans MS" panose="030F0902030302020204" pitchFamily="66" charset="0"/>
                <a:ea typeface="Nanum Pen Script" panose="03040600000000000000" pitchFamily="66" charset="-127"/>
                <a:cs typeface="Tamil MN" pitchFamily="2" charset="0"/>
              </a:rPr>
              <a:t>Data</a:t>
            </a:r>
            <a:r>
              <a:rPr lang="zh-CN" altLang="en-US" sz="1600" dirty="0">
                <a:latin typeface="Comic Sans MS" panose="030F0902030302020204" pitchFamily="66" charset="0"/>
                <a:ea typeface="Nanum Pen Script" panose="03040600000000000000" pitchFamily="66" charset="-127"/>
                <a:cs typeface="Tamil MN" pitchFamily="2" charset="0"/>
              </a:rPr>
              <a:t> </a:t>
            </a:r>
            <a:r>
              <a:rPr lang="en-US" altLang="zh-CN" sz="1600" dirty="0">
                <a:latin typeface="Comic Sans MS" panose="030F0902030302020204" pitchFamily="66" charset="0"/>
                <a:ea typeface="Nanum Pen Script" panose="03040600000000000000" pitchFamily="66" charset="-127"/>
                <a:cs typeface="Tamil MN" pitchFamily="2" charset="0"/>
              </a:rPr>
              <a:t>Passing</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Image</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ID</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cxnSp>
        <p:nvCxnSpPr>
          <p:cNvPr id="705" name="曲线连接符 704">
            <a:extLst>
              <a:ext uri="{FF2B5EF4-FFF2-40B4-BE49-F238E27FC236}">
                <a16:creationId xmlns:a16="http://schemas.microsoft.com/office/drawing/2014/main" id="{3B31229B-8C0E-CF6F-ECC2-4E1696DCAC21}"/>
              </a:ext>
            </a:extLst>
          </p:cNvPr>
          <p:cNvCxnSpPr>
            <a:stCxn id="666" idx="0"/>
            <a:endCxn id="700" idx="2"/>
          </p:cNvCxnSpPr>
          <p:nvPr/>
        </p:nvCxnSpPr>
        <p:spPr>
          <a:xfrm rot="5400000" flipH="1" flipV="1">
            <a:off x="1371278" y="4866324"/>
            <a:ext cx="1124655" cy="298734"/>
          </a:xfrm>
          <a:prstGeom prst="curvedConnector2">
            <a:avLst/>
          </a:prstGeom>
          <a:noFill/>
          <a:ln w="38100" cap="flat">
            <a:solidFill>
              <a:schemeClr val="accent1">
                <a:lumMod val="60000"/>
                <a:lumOff val="40000"/>
              </a:schemeClr>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706" name="曲线连接符 705">
            <a:extLst>
              <a:ext uri="{FF2B5EF4-FFF2-40B4-BE49-F238E27FC236}">
                <a16:creationId xmlns:a16="http://schemas.microsoft.com/office/drawing/2014/main" id="{B824BAD8-35F3-12BE-CDCB-530975A93201}"/>
              </a:ext>
            </a:extLst>
          </p:cNvPr>
          <p:cNvCxnSpPr>
            <a:cxnSpLocks/>
            <a:stCxn id="700" idx="0"/>
            <a:endCxn id="669" idx="0"/>
          </p:cNvCxnSpPr>
          <p:nvPr/>
        </p:nvCxnSpPr>
        <p:spPr>
          <a:xfrm>
            <a:off x="4485513" y="4453363"/>
            <a:ext cx="275719" cy="1126000"/>
          </a:xfrm>
          <a:prstGeom prst="curvedConnector2">
            <a:avLst/>
          </a:prstGeom>
          <a:noFill/>
          <a:ln w="38100" cap="flat">
            <a:solidFill>
              <a:schemeClr val="accent1">
                <a:lumMod val="60000"/>
                <a:lumOff val="40000"/>
              </a:schemeClr>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712" name="文本框 711">
            <a:extLst>
              <a:ext uri="{FF2B5EF4-FFF2-40B4-BE49-F238E27FC236}">
                <a16:creationId xmlns:a16="http://schemas.microsoft.com/office/drawing/2014/main" id="{6B9032CE-1AFB-9B55-ADCE-311E4B797392}"/>
              </a:ext>
            </a:extLst>
          </p:cNvPr>
          <p:cNvSpPr txBox="1"/>
          <p:nvPr/>
        </p:nvSpPr>
        <p:spPr>
          <a:xfrm>
            <a:off x="727076" y="4891603"/>
            <a:ext cx="2017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Output</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sp>
        <p:nvSpPr>
          <p:cNvPr id="713" name="文本框 712">
            <a:extLst>
              <a:ext uri="{FF2B5EF4-FFF2-40B4-BE49-F238E27FC236}">
                <a16:creationId xmlns:a16="http://schemas.microsoft.com/office/drawing/2014/main" id="{D0665CFD-966F-EDCB-722B-8AEFC02DB963}"/>
              </a:ext>
            </a:extLst>
          </p:cNvPr>
          <p:cNvSpPr txBox="1"/>
          <p:nvPr/>
        </p:nvSpPr>
        <p:spPr>
          <a:xfrm>
            <a:off x="3776249" y="4899353"/>
            <a:ext cx="2017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Input</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cxnSp>
        <p:nvCxnSpPr>
          <p:cNvPr id="716" name="肘形连接符 715">
            <a:extLst>
              <a:ext uri="{FF2B5EF4-FFF2-40B4-BE49-F238E27FC236}">
                <a16:creationId xmlns:a16="http://schemas.microsoft.com/office/drawing/2014/main" id="{B2692558-993D-04BC-7239-7F244D5AF38C}"/>
              </a:ext>
            </a:extLst>
          </p:cNvPr>
          <p:cNvCxnSpPr>
            <a:cxnSpLocks/>
            <a:stCxn id="679" idx="3"/>
            <a:endCxn id="698" idx="1"/>
          </p:cNvCxnSpPr>
          <p:nvPr/>
        </p:nvCxnSpPr>
        <p:spPr>
          <a:xfrm>
            <a:off x="12751647" y="5938718"/>
            <a:ext cx="600591" cy="10410"/>
          </a:xfrm>
          <a:prstGeom prst="bentConnector3">
            <a:avLst>
              <a:gd name="adj1" fmla="val 50000"/>
            </a:avLst>
          </a:prstGeom>
          <a:noFill/>
          <a:ln w="44450" cap="flat">
            <a:solidFill>
              <a:schemeClr val="tx1">
                <a:lumMod val="75000"/>
                <a:lumOff val="25000"/>
              </a:schemeClr>
            </a:solidFill>
            <a:prstDash val="dashDot"/>
            <a:miter lim="400000"/>
            <a:tailEnd type="triangle"/>
          </a:ln>
          <a:effectLst/>
          <a:sp3d/>
        </p:spPr>
        <p:style>
          <a:lnRef idx="0">
            <a:scrgbClr r="0" g="0" b="0"/>
          </a:lnRef>
          <a:fillRef idx="0">
            <a:scrgbClr r="0" g="0" b="0"/>
          </a:fillRef>
          <a:effectRef idx="0">
            <a:scrgbClr r="0" g="0" b="0"/>
          </a:effectRef>
          <a:fontRef idx="none"/>
        </p:style>
      </p:cxnSp>
      <p:cxnSp>
        <p:nvCxnSpPr>
          <p:cNvPr id="719" name="肘形连接符 718">
            <a:extLst>
              <a:ext uri="{FF2B5EF4-FFF2-40B4-BE49-F238E27FC236}">
                <a16:creationId xmlns:a16="http://schemas.microsoft.com/office/drawing/2014/main" id="{8E98E693-0A02-739B-C937-85983C04724E}"/>
              </a:ext>
            </a:extLst>
          </p:cNvPr>
          <p:cNvCxnSpPr>
            <a:cxnSpLocks/>
            <a:stCxn id="698" idx="3"/>
            <a:endCxn id="692" idx="1"/>
          </p:cNvCxnSpPr>
          <p:nvPr/>
        </p:nvCxnSpPr>
        <p:spPr>
          <a:xfrm flipV="1">
            <a:off x="15543544" y="5925164"/>
            <a:ext cx="1340765" cy="23964"/>
          </a:xfrm>
          <a:prstGeom prst="bentConnector3">
            <a:avLst>
              <a:gd name="adj1" fmla="val 50000"/>
            </a:avLst>
          </a:prstGeom>
          <a:noFill/>
          <a:ln w="44450" cap="flat">
            <a:solidFill>
              <a:schemeClr val="tx1">
                <a:lumMod val="75000"/>
                <a:lumOff val="25000"/>
              </a:schemeClr>
            </a:solidFill>
            <a:prstDash val="dashDot"/>
            <a:miter lim="400000"/>
            <a:tailEnd type="triangle"/>
          </a:ln>
          <a:effectLst/>
          <a:sp3d/>
        </p:spPr>
        <p:style>
          <a:lnRef idx="0">
            <a:scrgbClr r="0" g="0" b="0"/>
          </a:lnRef>
          <a:fillRef idx="0">
            <a:scrgbClr r="0" g="0" b="0"/>
          </a:fillRef>
          <a:effectRef idx="0">
            <a:scrgbClr r="0" g="0" b="0"/>
          </a:effectRef>
          <a:fontRef idx="none"/>
        </p:style>
      </p:cxnSp>
      <p:sp>
        <p:nvSpPr>
          <p:cNvPr id="722" name="文本框 721">
            <a:extLst>
              <a:ext uri="{FF2B5EF4-FFF2-40B4-BE49-F238E27FC236}">
                <a16:creationId xmlns:a16="http://schemas.microsoft.com/office/drawing/2014/main" id="{BF2F422C-6F89-8B98-D796-DBECA07B1CEA}"/>
              </a:ext>
            </a:extLst>
          </p:cNvPr>
          <p:cNvSpPr txBox="1"/>
          <p:nvPr/>
        </p:nvSpPr>
        <p:spPr>
          <a:xfrm>
            <a:off x="15156346" y="5535800"/>
            <a:ext cx="201714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Approved</a:t>
            </a:r>
            <a:endParaRPr kumimoji="0" lang="zh-CN" altLang="en-US" sz="20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nvGrpSpPr>
          <p:cNvPr id="724" name="组合 723">
            <a:extLst>
              <a:ext uri="{FF2B5EF4-FFF2-40B4-BE49-F238E27FC236}">
                <a16:creationId xmlns:a16="http://schemas.microsoft.com/office/drawing/2014/main" id="{407F2794-37C5-9115-2AAF-80B76423BB9A}"/>
              </a:ext>
            </a:extLst>
          </p:cNvPr>
          <p:cNvGrpSpPr/>
          <p:nvPr/>
        </p:nvGrpSpPr>
        <p:grpSpPr>
          <a:xfrm>
            <a:off x="20948691" y="5561417"/>
            <a:ext cx="2591766" cy="718145"/>
            <a:chOff x="2233246" y="5294279"/>
            <a:chExt cx="2409092" cy="1122794"/>
          </a:xfrm>
          <a:solidFill>
            <a:schemeClr val="accent1">
              <a:lumMod val="60000"/>
              <a:lumOff val="40000"/>
            </a:schemeClr>
          </a:solidFill>
        </p:grpSpPr>
        <p:sp>
          <p:nvSpPr>
            <p:cNvPr id="725" name="圆角矩形 724">
              <a:extLst>
                <a:ext uri="{FF2B5EF4-FFF2-40B4-BE49-F238E27FC236}">
                  <a16:creationId xmlns:a16="http://schemas.microsoft.com/office/drawing/2014/main" id="{642D89B7-1374-5044-9EF9-2E423F1242A3}"/>
                </a:ext>
              </a:extLst>
            </p:cNvPr>
            <p:cNvSpPr/>
            <p:nvPr/>
          </p:nvSpPr>
          <p:spPr>
            <a:xfrm>
              <a:off x="2233246" y="5310554"/>
              <a:ext cx="2409092" cy="1090246"/>
            </a:xfrm>
            <a:prstGeom prst="roundRect">
              <a:avLst/>
            </a:prstGeom>
            <a:gr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26" name="文本框 725">
              <a:extLst>
                <a:ext uri="{FF2B5EF4-FFF2-40B4-BE49-F238E27FC236}">
                  <a16:creationId xmlns:a16="http://schemas.microsoft.com/office/drawing/2014/main" id="{D26BB2CA-C6AA-2BE9-244C-63DD54755351}"/>
                </a:ext>
              </a:extLst>
            </p:cNvPr>
            <p:cNvSpPr txBox="1"/>
            <p:nvPr/>
          </p:nvSpPr>
          <p:spPr>
            <a:xfrm>
              <a:off x="2417884" y="5294279"/>
              <a:ext cx="2039816" cy="1122794"/>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dirty="0">
                  <a:latin typeface="Comic Sans MS" panose="030F0902030302020204" pitchFamily="66" charset="0"/>
                  <a:ea typeface="Nanum Pen Script" panose="03040600000000000000" pitchFamily="66" charset="-127"/>
                  <a:cs typeface="Tamil MN" pitchFamily="2" charset="0"/>
                </a:rPr>
                <a:t>Step</a:t>
              </a:r>
              <a:r>
                <a:rPr lang="zh-CN" altLang="en-US" sz="1600" dirty="0">
                  <a:latin typeface="Comic Sans MS" panose="030F0902030302020204" pitchFamily="66" charset="0"/>
                  <a:cs typeface="Tamil MN" pitchFamily="2" charset="0"/>
                </a:rPr>
                <a:t> </a:t>
              </a:r>
              <a:r>
                <a:rPr lang="en-US" altLang="zh-CN" sz="1600" dirty="0">
                  <a:latin typeface="Comic Sans MS" panose="030F0902030302020204" pitchFamily="66" charset="0"/>
                  <a:ea typeface="Nanum Pen Script" panose="03040600000000000000" pitchFamily="66" charset="-127"/>
                  <a:cs typeface="Tamil MN" pitchFamily="2" charset="0"/>
                </a:rPr>
                <a:t>J</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Nanum Pen Script" panose="03040600000000000000" pitchFamily="66" charset="-127"/>
                  <a:cs typeface="Tamil MN" pitchFamily="2" charset="0"/>
                  <a:sym typeface="Helvetica Light"/>
                </a:rPr>
                <a:t>Notification</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cxnSp>
        <p:nvCxnSpPr>
          <p:cNvPr id="727" name="肘形连接符 726">
            <a:extLst>
              <a:ext uri="{FF2B5EF4-FFF2-40B4-BE49-F238E27FC236}">
                <a16:creationId xmlns:a16="http://schemas.microsoft.com/office/drawing/2014/main" id="{06BA442F-66F0-F60A-69FD-41C296B37DC2}"/>
              </a:ext>
            </a:extLst>
          </p:cNvPr>
          <p:cNvCxnSpPr>
            <a:cxnSpLocks/>
            <a:stCxn id="672" idx="2"/>
            <a:endCxn id="8" idx="0"/>
          </p:cNvCxnSpPr>
          <p:nvPr/>
        </p:nvCxnSpPr>
        <p:spPr>
          <a:xfrm rot="16200000" flipH="1">
            <a:off x="7493186" y="6707437"/>
            <a:ext cx="812518" cy="14039"/>
          </a:xfrm>
          <a:prstGeom prst="bentConnector3">
            <a:avLst>
              <a:gd name="adj1" fmla="val 50000"/>
            </a:avLst>
          </a:prstGeom>
          <a:noFill/>
          <a:ln w="44450" cap="flat">
            <a:solidFill>
              <a:srgbClr val="C00000"/>
            </a:solidFill>
            <a:prstDash val="dashDot"/>
            <a:miter lim="400000"/>
            <a:tailEnd type="triangle"/>
          </a:ln>
          <a:effectLst/>
          <a:sp3d/>
        </p:spPr>
        <p:style>
          <a:lnRef idx="0">
            <a:scrgbClr r="0" g="0" b="0"/>
          </a:lnRef>
          <a:fillRef idx="0">
            <a:scrgbClr r="0" g="0" b="0"/>
          </a:fillRef>
          <a:effectRef idx="0">
            <a:scrgbClr r="0" g="0" b="0"/>
          </a:effectRef>
          <a:fontRef idx="none"/>
        </p:style>
      </p:cxnSp>
      <p:sp>
        <p:nvSpPr>
          <p:cNvPr id="731" name="文本框 730">
            <a:extLst>
              <a:ext uri="{FF2B5EF4-FFF2-40B4-BE49-F238E27FC236}">
                <a16:creationId xmlns:a16="http://schemas.microsoft.com/office/drawing/2014/main" id="{7A1E82EF-3E16-9565-418F-A3B2660DA615}"/>
              </a:ext>
            </a:extLst>
          </p:cNvPr>
          <p:cNvSpPr txBox="1"/>
          <p:nvPr/>
        </p:nvSpPr>
        <p:spPr>
          <a:xfrm>
            <a:off x="7279891" y="6462109"/>
            <a:ext cx="2017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0000"/>
                </a:solidFill>
                <a:effectLst/>
                <a:uFillTx/>
                <a:latin typeface="Tamil MN" pitchFamily="2" charset="0"/>
                <a:cs typeface="Tamil MN" pitchFamily="2" charset="0"/>
                <a:sym typeface="Helvetica Light"/>
              </a:rPr>
              <a:t>If:</a:t>
            </a:r>
            <a:r>
              <a:rPr kumimoji="0" lang="zh-CN" altLang="en-US" sz="2400" b="0"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lang="en-US" altLang="zh-CN" sz="2400" dirty="0" err="1">
                <a:latin typeface="Tamil MN" pitchFamily="2" charset="0"/>
                <a:cs typeface="Tamil MN" pitchFamily="2" charset="0"/>
              </a:rPr>
              <a:t>C.</a:t>
            </a:r>
            <a:r>
              <a:rPr kumimoji="0" lang="en-US" altLang="zh-CN" sz="2400" b="1" i="0" u="none" strike="noStrike" cap="none" spc="0" normalizeH="0" baseline="0" dirty="0" err="1">
                <a:ln>
                  <a:noFill/>
                </a:ln>
                <a:solidFill>
                  <a:srgbClr val="C00000"/>
                </a:solidFill>
                <a:effectLst/>
                <a:uFillTx/>
                <a:latin typeface="Tamil MN" pitchFamily="2" charset="0"/>
                <a:cs typeface="Tamil MN" pitchFamily="2" charset="0"/>
                <a:sym typeface="Helvetica Light"/>
              </a:rPr>
              <a:t>failed</a:t>
            </a:r>
            <a:endParaRPr kumimoji="0" lang="zh-CN" altLang="en-US" sz="2400" b="1" i="0" u="none" strike="noStrike" cap="none" spc="0" normalizeH="0" baseline="0" dirty="0">
              <a:ln>
                <a:noFill/>
              </a:ln>
              <a:solidFill>
                <a:srgbClr val="C00000"/>
              </a:solidFill>
              <a:effectLst/>
              <a:uFillTx/>
              <a:latin typeface="Tamil MN" pitchFamily="2" charset="0"/>
              <a:cs typeface="Tamil MN" pitchFamily="2" charset="0"/>
              <a:sym typeface="Helvetica Light"/>
            </a:endParaRPr>
          </a:p>
        </p:txBody>
      </p:sp>
      <p:cxnSp>
        <p:nvCxnSpPr>
          <p:cNvPr id="733" name="肘形连接符 732">
            <a:extLst>
              <a:ext uri="{FF2B5EF4-FFF2-40B4-BE49-F238E27FC236}">
                <a16:creationId xmlns:a16="http://schemas.microsoft.com/office/drawing/2014/main" id="{11B876F5-94B4-6791-47D5-75E9BD0E5EFC}"/>
              </a:ext>
            </a:extLst>
          </p:cNvPr>
          <p:cNvCxnSpPr>
            <a:cxnSpLocks/>
            <a:stCxn id="692" idx="3"/>
            <a:endCxn id="725" idx="1"/>
          </p:cNvCxnSpPr>
          <p:nvPr/>
        </p:nvCxnSpPr>
        <p:spPr>
          <a:xfrm flipV="1">
            <a:off x="20122085" y="5920490"/>
            <a:ext cx="826606" cy="4674"/>
          </a:xfrm>
          <a:prstGeom prst="bentConnector3">
            <a:avLst>
              <a:gd name="adj1" fmla="val 50000"/>
            </a:avLst>
          </a:prstGeom>
          <a:noFill/>
          <a:ln w="44450" cap="flat">
            <a:solidFill>
              <a:schemeClr val="tx1">
                <a:lumMod val="75000"/>
                <a:lumOff val="25000"/>
              </a:schemeClr>
            </a:solidFill>
            <a:prstDash val="dashDot"/>
            <a:miter lim="400000"/>
            <a:tailEnd type="triangle"/>
          </a:ln>
          <a:effectLst/>
          <a:sp3d/>
        </p:spPr>
        <p:style>
          <a:lnRef idx="0">
            <a:scrgbClr r="0" g="0" b="0"/>
          </a:lnRef>
          <a:fillRef idx="0">
            <a:scrgbClr r="0" g="0" b="0"/>
          </a:fillRef>
          <a:effectRef idx="0">
            <a:scrgbClr r="0" g="0" b="0"/>
          </a:effectRef>
          <a:fontRef idx="none"/>
        </p:style>
      </p:cxnSp>
      <p:sp>
        <p:nvSpPr>
          <p:cNvPr id="736" name="文本框 735">
            <a:extLst>
              <a:ext uri="{FF2B5EF4-FFF2-40B4-BE49-F238E27FC236}">
                <a16:creationId xmlns:a16="http://schemas.microsoft.com/office/drawing/2014/main" id="{E49BBBA5-D09C-BED2-AFE2-CBC27411BC40}"/>
              </a:ext>
            </a:extLst>
          </p:cNvPr>
          <p:cNvSpPr txBox="1"/>
          <p:nvPr/>
        </p:nvSpPr>
        <p:spPr>
          <a:xfrm>
            <a:off x="21199964" y="5070018"/>
            <a:ext cx="2017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0000"/>
                </a:solidFill>
                <a:effectLst/>
                <a:uFillTx/>
                <a:latin typeface="Tamil MN" pitchFamily="2" charset="0"/>
                <a:cs typeface="Tamil MN" pitchFamily="2" charset="0"/>
                <a:sym typeface="Helvetica Light"/>
              </a:rPr>
              <a:t>If:</a:t>
            </a:r>
            <a:r>
              <a:rPr kumimoji="0" lang="zh-CN" altLang="en-US" sz="2400" b="0"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kumimoji="0" lang="en-US" altLang="zh-CN" sz="2400" b="0" i="0" u="none" strike="noStrike" cap="none" spc="0" normalizeH="0" baseline="0" dirty="0">
                <a:ln>
                  <a:noFill/>
                </a:ln>
                <a:solidFill>
                  <a:schemeClr val="accent1">
                    <a:lumMod val="60000"/>
                    <a:lumOff val="40000"/>
                  </a:schemeClr>
                </a:solidFill>
                <a:effectLst/>
                <a:uFillTx/>
                <a:latin typeface="Tamil MN" pitchFamily="2" charset="0"/>
                <a:cs typeface="Tamil MN" pitchFamily="2" charset="0"/>
                <a:sym typeface="Helvetica Light"/>
              </a:rPr>
              <a:t>Always</a:t>
            </a:r>
            <a:endParaRPr kumimoji="0" lang="zh-CN" altLang="en-US" sz="2400" b="1" i="0" u="none" strike="noStrike" cap="none" spc="0" normalizeH="0" baseline="0" dirty="0">
              <a:ln>
                <a:noFill/>
              </a:ln>
              <a:solidFill>
                <a:schemeClr val="accent1">
                  <a:lumMod val="60000"/>
                  <a:lumOff val="40000"/>
                </a:schemeClr>
              </a:solidFill>
              <a:effectLst/>
              <a:uFillTx/>
              <a:latin typeface="Tamil MN" pitchFamily="2" charset="0"/>
              <a:cs typeface="Tamil MN" pitchFamily="2" charset="0"/>
              <a:sym typeface="Helvetica Light"/>
            </a:endParaRPr>
          </a:p>
        </p:txBody>
      </p:sp>
      <p:pic>
        <p:nvPicPr>
          <p:cNvPr id="738" name="图片 737">
            <a:extLst>
              <a:ext uri="{FF2B5EF4-FFF2-40B4-BE49-F238E27FC236}">
                <a16:creationId xmlns:a16="http://schemas.microsoft.com/office/drawing/2014/main" id="{2FBB5C8B-49CC-1D8E-4DE3-E64D4A1DA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3477" y="5526073"/>
            <a:ext cx="379887" cy="416502"/>
          </a:xfrm>
          <a:prstGeom prst="rect">
            <a:avLst/>
          </a:prstGeom>
        </p:spPr>
      </p:pic>
      <p:pic>
        <p:nvPicPr>
          <p:cNvPr id="739" name="图片 738">
            <a:extLst>
              <a:ext uri="{FF2B5EF4-FFF2-40B4-BE49-F238E27FC236}">
                <a16:creationId xmlns:a16="http://schemas.microsoft.com/office/drawing/2014/main" id="{7F498390-CB00-F0A5-973F-635C78345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2987" y="5517450"/>
            <a:ext cx="379887" cy="416502"/>
          </a:xfrm>
          <a:prstGeom prst="rect">
            <a:avLst/>
          </a:prstGeom>
        </p:spPr>
      </p:pic>
      <p:pic>
        <p:nvPicPr>
          <p:cNvPr id="741" name="图片 740">
            <a:extLst>
              <a:ext uri="{FF2B5EF4-FFF2-40B4-BE49-F238E27FC236}">
                <a16:creationId xmlns:a16="http://schemas.microsoft.com/office/drawing/2014/main" id="{A2C2F63E-0C9B-A708-6568-226AF65BD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0235" y="5504627"/>
            <a:ext cx="379887" cy="416502"/>
          </a:xfrm>
          <a:prstGeom prst="rect">
            <a:avLst/>
          </a:prstGeom>
        </p:spPr>
      </p:pic>
      <p:sp>
        <p:nvSpPr>
          <p:cNvPr id="774" name="文本框 773">
            <a:extLst>
              <a:ext uri="{FF2B5EF4-FFF2-40B4-BE49-F238E27FC236}">
                <a16:creationId xmlns:a16="http://schemas.microsoft.com/office/drawing/2014/main" id="{C521B4CF-2955-92C4-A90E-2143B703E542}"/>
              </a:ext>
            </a:extLst>
          </p:cNvPr>
          <p:cNvSpPr txBox="1"/>
          <p:nvPr/>
        </p:nvSpPr>
        <p:spPr>
          <a:xfrm>
            <a:off x="13512005" y="6594284"/>
            <a:ext cx="201714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Declined</a:t>
            </a:r>
          </a:p>
          <a:p>
            <a:pPr marL="0" marR="0" indent="0" algn="ctr" defTabSz="825500" rtl="0" fontAlgn="auto" latinLnBrk="0" hangingPunct="0">
              <a:lnSpc>
                <a:spcPct val="100000"/>
              </a:lnSpc>
              <a:spcBef>
                <a:spcPts val="0"/>
              </a:spcBef>
              <a:spcAft>
                <a:spcPts val="0"/>
              </a:spcAft>
              <a:buClrTx/>
              <a:buSzTx/>
              <a:buFontTx/>
              <a:buNone/>
              <a:tabLst/>
            </a:pPr>
            <a:r>
              <a:rPr lang="en-US" altLang="zh-CN" sz="2000" b="1" dirty="0">
                <a:latin typeface="Tamil MN" pitchFamily="2" charset="0"/>
                <a:ea typeface="BM KIRANGHAERANG OTF" panose="020B0600000101010101" pitchFamily="34" charset="-127"/>
                <a:cs typeface="Tamil MN" pitchFamily="2" charset="0"/>
              </a:rPr>
              <a:t>Or</a:t>
            </a:r>
            <a:endParaRPr kumimoji="0" lang="en-US" altLang="zh-CN" sz="20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2000" b="1" dirty="0">
                <a:latin typeface="Tamil MN" pitchFamily="2" charset="0"/>
                <a:ea typeface="BM KIRANGHAERANG OTF" panose="020B0600000101010101" pitchFamily="34" charset="-127"/>
                <a:cs typeface="Tamil MN" pitchFamily="2" charset="0"/>
              </a:rPr>
              <a:t>Timeout</a:t>
            </a:r>
            <a:endParaRPr kumimoji="0" lang="zh-CN" altLang="en-US" sz="20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pic>
        <p:nvPicPr>
          <p:cNvPr id="818" name="Picture 57">
            <a:extLst>
              <a:ext uri="{FF2B5EF4-FFF2-40B4-BE49-F238E27FC236}">
                <a16:creationId xmlns:a16="http://schemas.microsoft.com/office/drawing/2014/main" id="{A935EF31-43B9-6775-9E11-61372415C71A}"/>
              </a:ext>
            </a:extLst>
          </p:cNvPr>
          <p:cNvPicPr>
            <a:picLocks noChangeAspect="1"/>
          </p:cNvPicPr>
          <p:nvPr/>
        </p:nvPicPr>
        <p:blipFill rotWithShape="1">
          <a:blip r:embed="rId4"/>
          <a:srcRect t="1" r="-19394" b="-19967"/>
          <a:stretch/>
        </p:blipFill>
        <p:spPr>
          <a:xfrm>
            <a:off x="627012" y="8157256"/>
            <a:ext cx="834821" cy="838816"/>
          </a:xfrm>
          <a:prstGeom prst="rect">
            <a:avLst/>
          </a:prstGeom>
        </p:spPr>
      </p:pic>
      <p:pic>
        <p:nvPicPr>
          <p:cNvPr id="851" name="Google Shape;235;p23">
            <a:extLst>
              <a:ext uri="{FF2B5EF4-FFF2-40B4-BE49-F238E27FC236}">
                <a16:creationId xmlns:a16="http://schemas.microsoft.com/office/drawing/2014/main" id="{0C66A826-07EA-C1FF-A6AC-4219C50EB146}"/>
              </a:ext>
            </a:extLst>
          </p:cNvPr>
          <p:cNvPicPr preferRelativeResize="0"/>
          <p:nvPr/>
        </p:nvPicPr>
        <p:blipFill rotWithShape="1">
          <a:blip r:embed="rId5">
            <a:alphaModFix/>
          </a:blip>
          <a:srcRect/>
          <a:stretch/>
        </p:blipFill>
        <p:spPr>
          <a:xfrm>
            <a:off x="1026229" y="11683083"/>
            <a:ext cx="582050" cy="754700"/>
          </a:xfrm>
          <a:prstGeom prst="rect">
            <a:avLst/>
          </a:prstGeom>
          <a:noFill/>
          <a:ln>
            <a:noFill/>
          </a:ln>
        </p:spPr>
      </p:pic>
      <p:grpSp>
        <p:nvGrpSpPr>
          <p:cNvPr id="852" name="组合 851">
            <a:extLst>
              <a:ext uri="{FF2B5EF4-FFF2-40B4-BE49-F238E27FC236}">
                <a16:creationId xmlns:a16="http://schemas.microsoft.com/office/drawing/2014/main" id="{ACF34B41-AE21-29AA-265D-9F3CD3FF5F3B}"/>
              </a:ext>
            </a:extLst>
          </p:cNvPr>
          <p:cNvGrpSpPr/>
          <p:nvPr/>
        </p:nvGrpSpPr>
        <p:grpSpPr>
          <a:xfrm>
            <a:off x="438461" y="10647651"/>
            <a:ext cx="5904391" cy="2056051"/>
            <a:chOff x="2088226" y="5168627"/>
            <a:chExt cx="2699132" cy="1232173"/>
          </a:xfrm>
          <a:noFill/>
        </p:grpSpPr>
        <p:sp>
          <p:nvSpPr>
            <p:cNvPr id="853" name="圆角矩形 852">
              <a:extLst>
                <a:ext uri="{FF2B5EF4-FFF2-40B4-BE49-F238E27FC236}">
                  <a16:creationId xmlns:a16="http://schemas.microsoft.com/office/drawing/2014/main" id="{8A5A4259-B173-615D-91D2-31EF4E10B115}"/>
                </a:ext>
              </a:extLst>
            </p:cNvPr>
            <p:cNvSpPr/>
            <p:nvPr/>
          </p:nvSpPr>
          <p:spPr>
            <a:xfrm>
              <a:off x="2233246" y="5310554"/>
              <a:ext cx="2409092" cy="1090246"/>
            </a:xfrm>
            <a:prstGeom prst="roundRect">
              <a:avLst/>
            </a:prstGeom>
            <a:grpFill/>
            <a:ln w="25400" cap="flat">
              <a:solidFill>
                <a:srgbClr val="92D050"/>
              </a:solidFill>
              <a:prstDash val="lgDash"/>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54" name="文本框 853">
              <a:extLst>
                <a:ext uri="{FF2B5EF4-FFF2-40B4-BE49-F238E27FC236}">
                  <a16:creationId xmlns:a16="http://schemas.microsoft.com/office/drawing/2014/main" id="{AFDF8978-4163-BA5C-8748-87F56330087E}"/>
                </a:ext>
              </a:extLst>
            </p:cNvPr>
            <p:cNvSpPr txBox="1"/>
            <p:nvPr/>
          </p:nvSpPr>
          <p:spPr>
            <a:xfrm>
              <a:off x="2088226" y="5168627"/>
              <a:ext cx="2699132" cy="737836"/>
            </a:xfrm>
            <a:prstGeom prst="rect">
              <a:avLst/>
            </a:prstGeom>
            <a:grpFill/>
            <a:ln w="25400" cap="flat">
              <a:no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Integrate</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With</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CI</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p>
          </p:txBody>
        </p:sp>
      </p:grpSp>
      <p:pic>
        <p:nvPicPr>
          <p:cNvPr id="855" name="Google Shape;241;p23" descr="GitHub Logos and Usage · GitHub">
            <a:extLst>
              <a:ext uri="{FF2B5EF4-FFF2-40B4-BE49-F238E27FC236}">
                <a16:creationId xmlns:a16="http://schemas.microsoft.com/office/drawing/2014/main" id="{A58609E6-E39A-F5E0-A7FB-6F5FFF8F2E39}"/>
              </a:ext>
            </a:extLst>
          </p:cNvPr>
          <p:cNvPicPr preferRelativeResize="0"/>
          <p:nvPr/>
        </p:nvPicPr>
        <p:blipFill rotWithShape="1">
          <a:blip r:embed="rId6">
            <a:alphaModFix/>
          </a:blip>
          <a:srcRect/>
          <a:stretch/>
        </p:blipFill>
        <p:spPr>
          <a:xfrm>
            <a:off x="1870070" y="11537216"/>
            <a:ext cx="928838" cy="966472"/>
          </a:xfrm>
          <a:prstGeom prst="rect">
            <a:avLst/>
          </a:prstGeom>
          <a:noFill/>
          <a:ln>
            <a:noFill/>
          </a:ln>
        </p:spPr>
      </p:pic>
      <p:pic>
        <p:nvPicPr>
          <p:cNvPr id="856" name="Google Shape;238;p23" descr="Press kit | GitLab">
            <a:extLst>
              <a:ext uri="{FF2B5EF4-FFF2-40B4-BE49-F238E27FC236}">
                <a16:creationId xmlns:a16="http://schemas.microsoft.com/office/drawing/2014/main" id="{DA2CFAD0-9738-A093-B0CA-89C0FA5CBA3B}"/>
              </a:ext>
            </a:extLst>
          </p:cNvPr>
          <p:cNvPicPr preferRelativeResize="0"/>
          <p:nvPr/>
        </p:nvPicPr>
        <p:blipFill rotWithShape="1">
          <a:blip r:embed="rId7">
            <a:alphaModFix/>
          </a:blip>
          <a:srcRect/>
          <a:stretch/>
        </p:blipFill>
        <p:spPr>
          <a:xfrm>
            <a:off x="2890846" y="11636057"/>
            <a:ext cx="928838" cy="848752"/>
          </a:xfrm>
          <a:prstGeom prst="rect">
            <a:avLst/>
          </a:prstGeom>
          <a:noFill/>
          <a:ln>
            <a:noFill/>
          </a:ln>
        </p:spPr>
      </p:pic>
      <p:pic>
        <p:nvPicPr>
          <p:cNvPr id="857" name="图片 856">
            <a:extLst>
              <a:ext uri="{FF2B5EF4-FFF2-40B4-BE49-F238E27FC236}">
                <a16:creationId xmlns:a16="http://schemas.microsoft.com/office/drawing/2014/main" id="{34BBDDA8-800F-B108-0214-93464C7DE127}"/>
              </a:ext>
            </a:extLst>
          </p:cNvPr>
          <p:cNvPicPr>
            <a:picLocks noChangeAspect="1"/>
          </p:cNvPicPr>
          <p:nvPr/>
        </p:nvPicPr>
        <p:blipFill>
          <a:blip r:embed="rId8"/>
          <a:stretch>
            <a:fillRect/>
          </a:stretch>
        </p:blipFill>
        <p:spPr>
          <a:xfrm>
            <a:off x="3787948" y="11704781"/>
            <a:ext cx="1895734" cy="603188"/>
          </a:xfrm>
          <a:prstGeom prst="rect">
            <a:avLst/>
          </a:prstGeom>
        </p:spPr>
      </p:pic>
      <p:grpSp>
        <p:nvGrpSpPr>
          <p:cNvPr id="866" name="组合 865">
            <a:extLst>
              <a:ext uri="{FF2B5EF4-FFF2-40B4-BE49-F238E27FC236}">
                <a16:creationId xmlns:a16="http://schemas.microsoft.com/office/drawing/2014/main" id="{26F73121-B437-9CA7-AFB3-7460FD599AE4}"/>
              </a:ext>
            </a:extLst>
          </p:cNvPr>
          <p:cNvGrpSpPr/>
          <p:nvPr/>
        </p:nvGrpSpPr>
        <p:grpSpPr>
          <a:xfrm>
            <a:off x="6290116" y="10914475"/>
            <a:ext cx="3036636" cy="1819226"/>
            <a:chOff x="2088226" y="5310554"/>
            <a:chExt cx="2699132" cy="1090246"/>
          </a:xfrm>
          <a:noFill/>
        </p:grpSpPr>
        <p:sp>
          <p:nvSpPr>
            <p:cNvPr id="867" name="圆角矩形 866">
              <a:extLst>
                <a:ext uri="{FF2B5EF4-FFF2-40B4-BE49-F238E27FC236}">
                  <a16:creationId xmlns:a16="http://schemas.microsoft.com/office/drawing/2014/main" id="{F2495EF2-D932-C619-661D-342CB5F04ED1}"/>
                </a:ext>
              </a:extLst>
            </p:cNvPr>
            <p:cNvSpPr/>
            <p:nvPr/>
          </p:nvSpPr>
          <p:spPr>
            <a:xfrm>
              <a:off x="2233246" y="5310554"/>
              <a:ext cx="2409092" cy="1090246"/>
            </a:xfrm>
            <a:prstGeom prst="roundRect">
              <a:avLst/>
            </a:prstGeom>
            <a:grpFill/>
            <a:ln w="25400" cap="flat">
              <a:solidFill>
                <a:srgbClr val="92D050"/>
              </a:solidFill>
              <a:prstDash val="lgDash"/>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68" name="文本框 867">
              <a:extLst>
                <a:ext uri="{FF2B5EF4-FFF2-40B4-BE49-F238E27FC236}">
                  <a16:creationId xmlns:a16="http://schemas.microsoft.com/office/drawing/2014/main" id="{05BCC42F-1B92-A88D-AEF8-4CEB7AF5463A}"/>
                </a:ext>
              </a:extLst>
            </p:cNvPr>
            <p:cNvSpPr txBox="1"/>
            <p:nvPr/>
          </p:nvSpPr>
          <p:spPr>
            <a:xfrm>
              <a:off x="2088226" y="5396135"/>
              <a:ext cx="2699132" cy="282820"/>
            </a:xfrm>
            <a:prstGeom prst="rect">
              <a:avLst/>
            </a:prstGeom>
            <a:grpFill/>
            <a:ln w="25400" cap="flat">
              <a:no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Scan</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Addon</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pic>
        <p:nvPicPr>
          <p:cNvPr id="869" name="图片 868">
            <a:extLst>
              <a:ext uri="{FF2B5EF4-FFF2-40B4-BE49-F238E27FC236}">
                <a16:creationId xmlns:a16="http://schemas.microsoft.com/office/drawing/2014/main" id="{5B37D011-878C-520B-D71C-E3FE76DC9F61}"/>
              </a:ext>
            </a:extLst>
          </p:cNvPr>
          <p:cNvPicPr>
            <a:picLocks noChangeAspect="1"/>
          </p:cNvPicPr>
          <p:nvPr/>
        </p:nvPicPr>
        <p:blipFill>
          <a:blip r:embed="rId9"/>
          <a:stretch>
            <a:fillRect/>
          </a:stretch>
        </p:blipFill>
        <p:spPr>
          <a:xfrm>
            <a:off x="7185159" y="11425304"/>
            <a:ext cx="1270258" cy="1270258"/>
          </a:xfrm>
          <a:prstGeom prst="rect">
            <a:avLst/>
          </a:prstGeom>
        </p:spPr>
      </p:pic>
      <p:grpSp>
        <p:nvGrpSpPr>
          <p:cNvPr id="870" name="组合 869">
            <a:extLst>
              <a:ext uri="{FF2B5EF4-FFF2-40B4-BE49-F238E27FC236}">
                <a16:creationId xmlns:a16="http://schemas.microsoft.com/office/drawing/2014/main" id="{4E88F2EC-CF1C-ACCD-F5E2-B412786BBF8F}"/>
              </a:ext>
            </a:extLst>
          </p:cNvPr>
          <p:cNvGrpSpPr/>
          <p:nvPr/>
        </p:nvGrpSpPr>
        <p:grpSpPr>
          <a:xfrm>
            <a:off x="8699523" y="10869866"/>
            <a:ext cx="12284647" cy="1848644"/>
            <a:chOff x="2056886" y="5292924"/>
            <a:chExt cx="2699132" cy="1107876"/>
          </a:xfrm>
          <a:noFill/>
        </p:grpSpPr>
        <p:sp>
          <p:nvSpPr>
            <p:cNvPr id="871" name="圆角矩形 870">
              <a:extLst>
                <a:ext uri="{FF2B5EF4-FFF2-40B4-BE49-F238E27FC236}">
                  <a16:creationId xmlns:a16="http://schemas.microsoft.com/office/drawing/2014/main" id="{0C2AE547-D764-575C-5CA6-748CABCC292D}"/>
                </a:ext>
              </a:extLst>
            </p:cNvPr>
            <p:cNvSpPr/>
            <p:nvPr/>
          </p:nvSpPr>
          <p:spPr>
            <a:xfrm>
              <a:off x="2233246" y="5310554"/>
              <a:ext cx="2409092" cy="1090246"/>
            </a:xfrm>
            <a:prstGeom prst="roundRect">
              <a:avLst/>
            </a:prstGeom>
            <a:grpFill/>
            <a:ln w="25400" cap="flat">
              <a:solidFill>
                <a:srgbClr val="92D050"/>
              </a:solidFill>
              <a:prstDash val="lgDash"/>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72" name="文本框 871">
              <a:extLst>
                <a:ext uri="{FF2B5EF4-FFF2-40B4-BE49-F238E27FC236}">
                  <a16:creationId xmlns:a16="http://schemas.microsoft.com/office/drawing/2014/main" id="{FD1C5478-6CD5-3583-6CCE-9E9B790F5985}"/>
                </a:ext>
              </a:extLst>
            </p:cNvPr>
            <p:cNvSpPr txBox="1"/>
            <p:nvPr/>
          </p:nvSpPr>
          <p:spPr>
            <a:xfrm>
              <a:off x="2056886" y="5292924"/>
              <a:ext cx="2699132" cy="282820"/>
            </a:xfrm>
            <a:prstGeom prst="rect">
              <a:avLst/>
            </a:prstGeom>
            <a:grpFill/>
            <a:ln w="25400" cap="flat">
              <a:no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Multi-Env</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Deploy</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sp>
        <p:nvSpPr>
          <p:cNvPr id="876" name="圆角矩形 875">
            <a:extLst>
              <a:ext uri="{FF2B5EF4-FFF2-40B4-BE49-F238E27FC236}">
                <a16:creationId xmlns:a16="http://schemas.microsoft.com/office/drawing/2014/main" id="{DB39F315-D364-3263-08D0-F0F7D44C643D}"/>
              </a:ext>
            </a:extLst>
          </p:cNvPr>
          <p:cNvSpPr/>
          <p:nvPr/>
        </p:nvSpPr>
        <p:spPr>
          <a:xfrm>
            <a:off x="9891714" y="11628210"/>
            <a:ext cx="3051582" cy="796149"/>
          </a:xfrm>
          <a:prstGeom prst="roundRect">
            <a:avLst/>
          </a:prstGeom>
          <a:solidFill>
            <a:srgbClr val="92D050">
              <a:alpha val="28029"/>
            </a:srgbClr>
          </a:solidFill>
          <a:ln w="22225" cap="flat">
            <a:noFill/>
            <a:prstDash val="solid"/>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877" name="Google Shape;312;p25">
            <a:extLst>
              <a:ext uri="{FF2B5EF4-FFF2-40B4-BE49-F238E27FC236}">
                <a16:creationId xmlns:a16="http://schemas.microsoft.com/office/drawing/2014/main" id="{E7BCFA91-EA25-8785-8CEC-A46C04923407}"/>
              </a:ext>
            </a:extLst>
          </p:cNvPr>
          <p:cNvPicPr preferRelativeResize="0"/>
          <p:nvPr/>
        </p:nvPicPr>
        <p:blipFill rotWithShape="1">
          <a:blip r:embed="rId10">
            <a:alphaModFix/>
          </a:blip>
          <a:srcRect/>
          <a:stretch/>
        </p:blipFill>
        <p:spPr>
          <a:xfrm>
            <a:off x="9943087" y="11738500"/>
            <a:ext cx="601408" cy="580440"/>
          </a:xfrm>
          <a:prstGeom prst="rect">
            <a:avLst/>
          </a:prstGeom>
          <a:noFill/>
          <a:ln>
            <a:noFill/>
          </a:ln>
        </p:spPr>
      </p:pic>
      <p:sp>
        <p:nvSpPr>
          <p:cNvPr id="878" name="文本框 877">
            <a:extLst>
              <a:ext uri="{FF2B5EF4-FFF2-40B4-BE49-F238E27FC236}">
                <a16:creationId xmlns:a16="http://schemas.microsoft.com/office/drawing/2014/main" id="{9493D9EA-F86C-38ED-2C2B-36C8AD35C0D1}"/>
              </a:ext>
            </a:extLst>
          </p:cNvPr>
          <p:cNvSpPr txBox="1"/>
          <p:nvPr/>
        </p:nvSpPr>
        <p:spPr>
          <a:xfrm>
            <a:off x="10144737" y="11830911"/>
            <a:ext cx="3036636" cy="471924"/>
          </a:xfrm>
          <a:prstGeom prst="rect">
            <a:avLst/>
          </a:prstGeom>
          <a:noFill/>
          <a:ln w="25400" cap="flat">
            <a:no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Multi-Clusters</a:t>
            </a:r>
            <a:endParaRPr kumimoji="0" lang="zh-CN" altLang="en-US" sz="24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sp>
        <p:nvSpPr>
          <p:cNvPr id="880" name="文本框 879">
            <a:extLst>
              <a:ext uri="{FF2B5EF4-FFF2-40B4-BE49-F238E27FC236}">
                <a16:creationId xmlns:a16="http://schemas.microsoft.com/office/drawing/2014/main" id="{0A4E9EA9-4862-D7A8-DF25-F3D2574AF583}"/>
              </a:ext>
            </a:extLst>
          </p:cNvPr>
          <p:cNvSpPr txBox="1"/>
          <p:nvPr/>
        </p:nvSpPr>
        <p:spPr>
          <a:xfrm>
            <a:off x="10715729" y="11290782"/>
            <a:ext cx="174391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kumimoji="1" lang="en-US" altLang="zh-CN" sz="1400" b="1" dirty="0">
                <a:solidFill>
                  <a:schemeClr val="tx1"/>
                </a:solidFill>
                <a:latin typeface="Arial" panose="020B0604020202020204" pitchFamily="34" charset="0"/>
                <a:cs typeface="Arial" panose="020B0604020202020204" pitchFamily="34" charset="0"/>
              </a:rPr>
              <a:t>Open</a:t>
            </a:r>
            <a:r>
              <a:rPr kumimoji="1" lang="zh-CN" altLang="en-US" sz="1400" b="1" dirty="0">
                <a:solidFill>
                  <a:schemeClr val="tx1"/>
                </a:solidFill>
                <a:latin typeface="Arial" panose="020B0604020202020204" pitchFamily="34" charset="0"/>
                <a:cs typeface="Arial" panose="020B0604020202020204" pitchFamily="34" charset="0"/>
              </a:rPr>
              <a:t> </a:t>
            </a:r>
            <a:r>
              <a:rPr kumimoji="1" lang="en-US" altLang="zh-CN" sz="1400" b="1" dirty="0">
                <a:solidFill>
                  <a:schemeClr val="tx1"/>
                </a:solidFill>
                <a:latin typeface="Arial" panose="020B0604020202020204" pitchFamily="34" charset="0"/>
                <a:cs typeface="Arial" panose="020B0604020202020204" pitchFamily="34" charset="0"/>
              </a:rPr>
              <a:t>Cluster</a:t>
            </a:r>
            <a:r>
              <a:rPr kumimoji="1" lang="zh-CN" altLang="en-US" sz="1400" b="1" dirty="0">
                <a:solidFill>
                  <a:schemeClr val="tx1"/>
                </a:solidFill>
                <a:latin typeface="Arial" panose="020B0604020202020204" pitchFamily="34" charset="0"/>
                <a:cs typeface="Arial" panose="020B0604020202020204" pitchFamily="34" charset="0"/>
              </a:rPr>
              <a:t> </a:t>
            </a:r>
            <a:endParaRPr kumimoji="1" lang="en-US" altLang="zh-CN" sz="1400" b="1" dirty="0">
              <a:solidFill>
                <a:schemeClr val="tx1"/>
              </a:solidFill>
              <a:latin typeface="Arial" panose="020B0604020202020204" pitchFamily="34" charset="0"/>
              <a:cs typeface="Arial" panose="020B0604020202020204" pitchFamily="34" charset="0"/>
            </a:endParaRPr>
          </a:p>
          <a:p>
            <a:r>
              <a:rPr kumimoji="1" lang="en-US" altLang="zh-CN" sz="1400" b="1" dirty="0">
                <a:solidFill>
                  <a:schemeClr val="tx1"/>
                </a:solidFill>
                <a:latin typeface="Arial" panose="020B0604020202020204" pitchFamily="34" charset="0"/>
                <a:cs typeface="Arial" panose="020B0604020202020204" pitchFamily="34" charset="0"/>
              </a:rPr>
              <a:t>Management</a:t>
            </a:r>
            <a:endParaRPr kumimoji="1" lang="zh-CN" altLang="en-US" sz="1400" b="1" dirty="0">
              <a:solidFill>
                <a:schemeClr val="tx1"/>
              </a:solidFill>
              <a:latin typeface="Arial" panose="020B0604020202020204" pitchFamily="34" charset="0"/>
              <a:cs typeface="Arial" panose="020B0604020202020204" pitchFamily="34" charset="0"/>
            </a:endParaRPr>
          </a:p>
        </p:txBody>
      </p:sp>
      <p:pic>
        <p:nvPicPr>
          <p:cNvPr id="881" name="图片 880">
            <a:extLst>
              <a:ext uri="{FF2B5EF4-FFF2-40B4-BE49-F238E27FC236}">
                <a16:creationId xmlns:a16="http://schemas.microsoft.com/office/drawing/2014/main" id="{AFA21D48-4EA8-079C-2EDD-CA14B1143373}"/>
              </a:ext>
            </a:extLst>
          </p:cNvPr>
          <p:cNvPicPr>
            <a:picLocks noChangeAspect="1"/>
          </p:cNvPicPr>
          <p:nvPr/>
        </p:nvPicPr>
        <p:blipFill>
          <a:blip r:embed="rId11"/>
          <a:stretch>
            <a:fillRect/>
          </a:stretch>
        </p:blipFill>
        <p:spPr>
          <a:xfrm>
            <a:off x="10633564" y="11394704"/>
            <a:ext cx="343796" cy="343796"/>
          </a:xfrm>
          <a:prstGeom prst="rect">
            <a:avLst/>
          </a:prstGeom>
        </p:spPr>
      </p:pic>
      <p:sp>
        <p:nvSpPr>
          <p:cNvPr id="882" name="圆角矩形 881">
            <a:extLst>
              <a:ext uri="{FF2B5EF4-FFF2-40B4-BE49-F238E27FC236}">
                <a16:creationId xmlns:a16="http://schemas.microsoft.com/office/drawing/2014/main" id="{6AC37C34-FFA6-3428-9B55-CF6A2C14AAF9}"/>
              </a:ext>
            </a:extLst>
          </p:cNvPr>
          <p:cNvSpPr/>
          <p:nvPr/>
        </p:nvSpPr>
        <p:spPr>
          <a:xfrm>
            <a:off x="13428010" y="11640893"/>
            <a:ext cx="3051582" cy="796149"/>
          </a:xfrm>
          <a:prstGeom prst="roundRect">
            <a:avLst/>
          </a:prstGeom>
          <a:solidFill>
            <a:srgbClr val="92D050">
              <a:alpha val="28029"/>
            </a:srgbClr>
          </a:solidFill>
          <a:ln w="22225" cap="flat">
            <a:noFill/>
            <a:prstDash val="solid"/>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83" name="圆角矩形 882">
            <a:extLst>
              <a:ext uri="{FF2B5EF4-FFF2-40B4-BE49-F238E27FC236}">
                <a16:creationId xmlns:a16="http://schemas.microsoft.com/office/drawing/2014/main" id="{47E82F10-5664-6FC0-0EE7-AD1C76AA7242}"/>
              </a:ext>
            </a:extLst>
          </p:cNvPr>
          <p:cNvSpPr/>
          <p:nvPr/>
        </p:nvSpPr>
        <p:spPr>
          <a:xfrm>
            <a:off x="17005071" y="11596862"/>
            <a:ext cx="3051582" cy="796149"/>
          </a:xfrm>
          <a:prstGeom prst="roundRect">
            <a:avLst/>
          </a:prstGeom>
          <a:solidFill>
            <a:srgbClr val="92D050">
              <a:alpha val="28029"/>
            </a:srgbClr>
          </a:solidFill>
          <a:ln w="22225" cap="flat">
            <a:noFill/>
            <a:prstDash val="solid"/>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884" name="图片 883">
            <a:extLst>
              <a:ext uri="{FF2B5EF4-FFF2-40B4-BE49-F238E27FC236}">
                <a16:creationId xmlns:a16="http://schemas.microsoft.com/office/drawing/2014/main" id="{964CA9D3-91F4-DADB-18EE-5EFA16B32056}"/>
              </a:ext>
            </a:extLst>
          </p:cNvPr>
          <p:cNvPicPr>
            <a:picLocks noChangeAspect="1"/>
          </p:cNvPicPr>
          <p:nvPr/>
        </p:nvPicPr>
        <p:blipFill>
          <a:blip r:embed="rId12"/>
          <a:stretch>
            <a:fillRect/>
          </a:stretch>
        </p:blipFill>
        <p:spPr>
          <a:xfrm>
            <a:off x="13584699" y="11916208"/>
            <a:ext cx="1306303" cy="312288"/>
          </a:xfrm>
          <a:prstGeom prst="rect">
            <a:avLst/>
          </a:prstGeom>
        </p:spPr>
      </p:pic>
      <p:pic>
        <p:nvPicPr>
          <p:cNvPr id="885" name="图片 884">
            <a:extLst>
              <a:ext uri="{FF2B5EF4-FFF2-40B4-BE49-F238E27FC236}">
                <a16:creationId xmlns:a16="http://schemas.microsoft.com/office/drawing/2014/main" id="{AEFE64F0-0BA1-B781-BAAD-127202DDA851}"/>
              </a:ext>
            </a:extLst>
          </p:cNvPr>
          <p:cNvPicPr>
            <a:picLocks noChangeAspect="1"/>
          </p:cNvPicPr>
          <p:nvPr/>
        </p:nvPicPr>
        <p:blipFill>
          <a:blip r:embed="rId13"/>
          <a:stretch>
            <a:fillRect/>
          </a:stretch>
        </p:blipFill>
        <p:spPr>
          <a:xfrm>
            <a:off x="14981730" y="11934611"/>
            <a:ext cx="1444404" cy="307156"/>
          </a:xfrm>
          <a:prstGeom prst="rect">
            <a:avLst/>
          </a:prstGeom>
        </p:spPr>
      </p:pic>
      <p:sp>
        <p:nvSpPr>
          <p:cNvPr id="886" name="文本框 885">
            <a:extLst>
              <a:ext uri="{FF2B5EF4-FFF2-40B4-BE49-F238E27FC236}">
                <a16:creationId xmlns:a16="http://schemas.microsoft.com/office/drawing/2014/main" id="{2D78F2C2-0C97-1246-8B9D-5BF944D29FC7}"/>
              </a:ext>
            </a:extLst>
          </p:cNvPr>
          <p:cNvSpPr txBox="1"/>
          <p:nvPr/>
        </p:nvSpPr>
        <p:spPr>
          <a:xfrm>
            <a:off x="13424579" y="11321060"/>
            <a:ext cx="3036636" cy="379591"/>
          </a:xfrm>
          <a:prstGeom prst="rect">
            <a:avLst/>
          </a:prstGeom>
          <a:noFill/>
          <a:ln w="25400" cap="flat">
            <a:no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Cloud</a:t>
            </a:r>
            <a:r>
              <a:rPr kumimoji="0" lang="zh-CN" altLang="en-US" sz="18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18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Providers</a:t>
            </a:r>
            <a:endParaRPr kumimoji="0" lang="zh-CN" altLang="en-US" sz="18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sp>
        <p:nvSpPr>
          <p:cNvPr id="887" name="文本框 886">
            <a:extLst>
              <a:ext uri="{FF2B5EF4-FFF2-40B4-BE49-F238E27FC236}">
                <a16:creationId xmlns:a16="http://schemas.microsoft.com/office/drawing/2014/main" id="{47BACC98-9BF6-7DBD-A399-0BCE042AACA2}"/>
              </a:ext>
            </a:extLst>
          </p:cNvPr>
          <p:cNvSpPr txBox="1"/>
          <p:nvPr/>
        </p:nvSpPr>
        <p:spPr>
          <a:xfrm>
            <a:off x="17023098" y="11247878"/>
            <a:ext cx="3036636" cy="379591"/>
          </a:xfrm>
          <a:prstGeom prst="rect">
            <a:avLst/>
          </a:prstGeom>
          <a:noFill/>
          <a:ln w="25400" cap="flat">
            <a:no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IOT</a:t>
            </a:r>
            <a:r>
              <a:rPr kumimoji="0" lang="zh-CN" altLang="en-US" sz="18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18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a:t>
            </a:r>
            <a:r>
              <a:rPr kumimoji="0" lang="zh-CN" altLang="en-US" sz="18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18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Edge</a:t>
            </a:r>
            <a:endParaRPr kumimoji="0" lang="zh-CN" altLang="en-US" sz="1800"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pic>
        <p:nvPicPr>
          <p:cNvPr id="888" name="图片 887">
            <a:extLst>
              <a:ext uri="{FF2B5EF4-FFF2-40B4-BE49-F238E27FC236}">
                <a16:creationId xmlns:a16="http://schemas.microsoft.com/office/drawing/2014/main" id="{F422DEB9-744A-72A2-7CA9-B3F209768E9F}"/>
              </a:ext>
            </a:extLst>
          </p:cNvPr>
          <p:cNvPicPr>
            <a:picLocks noChangeAspect="1"/>
          </p:cNvPicPr>
          <p:nvPr/>
        </p:nvPicPr>
        <p:blipFill>
          <a:blip r:embed="rId14"/>
          <a:stretch>
            <a:fillRect/>
          </a:stretch>
        </p:blipFill>
        <p:spPr>
          <a:xfrm>
            <a:off x="17147720" y="11555693"/>
            <a:ext cx="1015243" cy="1015243"/>
          </a:xfrm>
          <a:prstGeom prst="rect">
            <a:avLst/>
          </a:prstGeom>
        </p:spPr>
      </p:pic>
      <p:pic>
        <p:nvPicPr>
          <p:cNvPr id="889" name="Google Shape;325;p25">
            <a:extLst>
              <a:ext uri="{FF2B5EF4-FFF2-40B4-BE49-F238E27FC236}">
                <a16:creationId xmlns:a16="http://schemas.microsoft.com/office/drawing/2014/main" id="{092AE0CF-5BC6-9B43-FDC5-3D004E8B4C60}"/>
              </a:ext>
            </a:extLst>
          </p:cNvPr>
          <p:cNvPicPr preferRelativeResize="0"/>
          <p:nvPr/>
        </p:nvPicPr>
        <p:blipFill rotWithShape="1">
          <a:blip r:embed="rId15">
            <a:alphaModFix/>
          </a:blip>
          <a:srcRect/>
          <a:stretch/>
        </p:blipFill>
        <p:spPr>
          <a:xfrm>
            <a:off x="18305612" y="11900995"/>
            <a:ext cx="1001373" cy="336993"/>
          </a:xfrm>
          <a:prstGeom prst="rect">
            <a:avLst/>
          </a:prstGeom>
          <a:noFill/>
          <a:ln>
            <a:noFill/>
          </a:ln>
        </p:spPr>
      </p:pic>
      <p:pic>
        <p:nvPicPr>
          <p:cNvPr id="890" name="Google Shape;326;p25">
            <a:extLst>
              <a:ext uri="{FF2B5EF4-FFF2-40B4-BE49-F238E27FC236}">
                <a16:creationId xmlns:a16="http://schemas.microsoft.com/office/drawing/2014/main" id="{10A580FD-D30D-AB15-E210-8422860BA5CC}"/>
              </a:ext>
            </a:extLst>
          </p:cNvPr>
          <p:cNvPicPr preferRelativeResize="0"/>
          <p:nvPr/>
        </p:nvPicPr>
        <p:blipFill rotWithShape="1">
          <a:blip r:embed="rId16">
            <a:alphaModFix/>
          </a:blip>
          <a:srcRect/>
          <a:stretch/>
        </p:blipFill>
        <p:spPr>
          <a:xfrm>
            <a:off x="19422490" y="11901310"/>
            <a:ext cx="416456" cy="336678"/>
          </a:xfrm>
          <a:prstGeom prst="rect">
            <a:avLst/>
          </a:prstGeom>
          <a:noFill/>
          <a:ln>
            <a:noFill/>
          </a:ln>
        </p:spPr>
      </p:pic>
      <p:grpSp>
        <p:nvGrpSpPr>
          <p:cNvPr id="891" name="组合 890">
            <a:extLst>
              <a:ext uri="{FF2B5EF4-FFF2-40B4-BE49-F238E27FC236}">
                <a16:creationId xmlns:a16="http://schemas.microsoft.com/office/drawing/2014/main" id="{AE98B338-149F-0DFD-F484-E8DE99C9CA90}"/>
              </a:ext>
            </a:extLst>
          </p:cNvPr>
          <p:cNvGrpSpPr/>
          <p:nvPr/>
        </p:nvGrpSpPr>
        <p:grpSpPr>
          <a:xfrm>
            <a:off x="20727742" y="10884476"/>
            <a:ext cx="3036636" cy="1819226"/>
            <a:chOff x="2088226" y="5310554"/>
            <a:chExt cx="2699132" cy="1090246"/>
          </a:xfrm>
          <a:noFill/>
        </p:grpSpPr>
        <p:sp>
          <p:nvSpPr>
            <p:cNvPr id="892" name="圆角矩形 891">
              <a:extLst>
                <a:ext uri="{FF2B5EF4-FFF2-40B4-BE49-F238E27FC236}">
                  <a16:creationId xmlns:a16="http://schemas.microsoft.com/office/drawing/2014/main" id="{015AD143-AFD2-1F45-E13D-1E2D837DC311}"/>
                </a:ext>
              </a:extLst>
            </p:cNvPr>
            <p:cNvSpPr/>
            <p:nvPr/>
          </p:nvSpPr>
          <p:spPr>
            <a:xfrm>
              <a:off x="2233246" y="5310554"/>
              <a:ext cx="2409092" cy="1090246"/>
            </a:xfrm>
            <a:prstGeom prst="roundRect">
              <a:avLst/>
            </a:prstGeom>
            <a:grpFill/>
            <a:ln w="25400" cap="flat">
              <a:solidFill>
                <a:srgbClr val="92D050"/>
              </a:solidFill>
              <a:prstDash val="lgDash"/>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93" name="文本框 892">
              <a:extLst>
                <a:ext uri="{FF2B5EF4-FFF2-40B4-BE49-F238E27FC236}">
                  <a16:creationId xmlns:a16="http://schemas.microsoft.com/office/drawing/2014/main" id="{AC02862C-4407-0975-240B-7909F4ED4CA9}"/>
                </a:ext>
              </a:extLst>
            </p:cNvPr>
            <p:cNvSpPr txBox="1"/>
            <p:nvPr/>
          </p:nvSpPr>
          <p:spPr>
            <a:xfrm>
              <a:off x="2088226" y="5396135"/>
              <a:ext cx="2699132" cy="282820"/>
            </a:xfrm>
            <a:prstGeom prst="rect">
              <a:avLst/>
            </a:prstGeom>
            <a:grpFill/>
            <a:ln w="25400" cap="flat">
              <a:no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HTTP</a:t>
              </a:r>
              <a:r>
                <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 </a:t>
              </a:r>
              <a:r>
                <a:rPr kumimoji="0" lang="en-US" altLang="zh-CN"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rPr>
                <a:t>Request</a:t>
              </a:r>
              <a:endParaRPr kumimoji="0" lang="zh-CN" altLang="en-US" sz="2400" b="1" u="none" strike="noStrike" cap="none" spc="0" normalizeH="0" baseline="0" dirty="0">
                <a:ln>
                  <a:noFill/>
                </a:ln>
                <a:solidFill>
                  <a:srgbClr val="000000"/>
                </a:solidFill>
                <a:effectLst/>
                <a:uFillTx/>
                <a:latin typeface="Tamil MN" pitchFamily="2" charset="0"/>
                <a:ea typeface="BM KIRANGHAERANG OTF" panose="020B0600000101010101" pitchFamily="34" charset="-127"/>
                <a:cs typeface="Tamil MN" pitchFamily="2" charset="0"/>
                <a:sym typeface="Helvetica Light"/>
              </a:endParaRPr>
            </a:p>
          </p:txBody>
        </p:sp>
      </p:grpSp>
      <p:pic>
        <p:nvPicPr>
          <p:cNvPr id="894" name="图片 893">
            <a:extLst>
              <a:ext uri="{FF2B5EF4-FFF2-40B4-BE49-F238E27FC236}">
                <a16:creationId xmlns:a16="http://schemas.microsoft.com/office/drawing/2014/main" id="{73FB2CC5-0017-D3A5-2C94-CE8B8D915AAC}"/>
              </a:ext>
            </a:extLst>
          </p:cNvPr>
          <p:cNvPicPr>
            <a:picLocks noChangeAspect="1"/>
          </p:cNvPicPr>
          <p:nvPr/>
        </p:nvPicPr>
        <p:blipFill>
          <a:blip r:embed="rId17"/>
          <a:stretch>
            <a:fillRect/>
          </a:stretch>
        </p:blipFill>
        <p:spPr>
          <a:xfrm>
            <a:off x="21286845" y="11505566"/>
            <a:ext cx="1947586" cy="496026"/>
          </a:xfrm>
          <a:prstGeom prst="rect">
            <a:avLst/>
          </a:prstGeom>
        </p:spPr>
      </p:pic>
      <p:pic>
        <p:nvPicPr>
          <p:cNvPr id="896" name="图片 895">
            <a:extLst>
              <a:ext uri="{FF2B5EF4-FFF2-40B4-BE49-F238E27FC236}">
                <a16:creationId xmlns:a16="http://schemas.microsoft.com/office/drawing/2014/main" id="{30E995C8-34F7-E090-3B25-F02F0CF9AB45}"/>
              </a:ext>
            </a:extLst>
          </p:cNvPr>
          <p:cNvPicPr>
            <a:picLocks noChangeAspect="1"/>
          </p:cNvPicPr>
          <p:nvPr/>
        </p:nvPicPr>
        <p:blipFill>
          <a:blip r:embed="rId18"/>
          <a:stretch>
            <a:fillRect/>
          </a:stretch>
        </p:blipFill>
        <p:spPr>
          <a:xfrm>
            <a:off x="21593543" y="12032819"/>
            <a:ext cx="670883" cy="670883"/>
          </a:xfrm>
          <a:prstGeom prst="rect">
            <a:avLst/>
          </a:prstGeom>
        </p:spPr>
      </p:pic>
      <p:pic>
        <p:nvPicPr>
          <p:cNvPr id="897" name="图片 896">
            <a:extLst>
              <a:ext uri="{FF2B5EF4-FFF2-40B4-BE49-F238E27FC236}">
                <a16:creationId xmlns:a16="http://schemas.microsoft.com/office/drawing/2014/main" id="{8DD21815-44F1-B6FD-7277-C035BF55DAFD}"/>
              </a:ext>
            </a:extLst>
          </p:cNvPr>
          <p:cNvPicPr>
            <a:picLocks noChangeAspect="1"/>
          </p:cNvPicPr>
          <p:nvPr/>
        </p:nvPicPr>
        <p:blipFill>
          <a:blip r:embed="rId19"/>
          <a:stretch>
            <a:fillRect/>
          </a:stretch>
        </p:blipFill>
        <p:spPr>
          <a:xfrm>
            <a:off x="22352866" y="12099268"/>
            <a:ext cx="537983" cy="537983"/>
          </a:xfrm>
          <a:prstGeom prst="rect">
            <a:avLst/>
          </a:prstGeom>
        </p:spPr>
      </p:pic>
      <p:sp>
        <p:nvSpPr>
          <p:cNvPr id="960" name="圆角矩形 959">
            <a:extLst>
              <a:ext uri="{FF2B5EF4-FFF2-40B4-BE49-F238E27FC236}">
                <a16:creationId xmlns:a16="http://schemas.microsoft.com/office/drawing/2014/main" id="{AF39946E-AC7E-0D82-8F51-7C6D3027D1AF}"/>
              </a:ext>
            </a:extLst>
          </p:cNvPr>
          <p:cNvSpPr/>
          <p:nvPr/>
        </p:nvSpPr>
        <p:spPr>
          <a:xfrm>
            <a:off x="694348" y="9105376"/>
            <a:ext cx="23084928" cy="1216169"/>
          </a:xfrm>
          <a:prstGeom prst="roundRect">
            <a:avLst/>
          </a:prstGeom>
          <a:solidFill>
            <a:srgbClr val="C1E2FF"/>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950" name="图片 949">
            <a:extLst>
              <a:ext uri="{FF2B5EF4-FFF2-40B4-BE49-F238E27FC236}">
                <a16:creationId xmlns:a16="http://schemas.microsoft.com/office/drawing/2014/main" id="{58116C6B-F3A7-4E81-C97D-631A26F53188}"/>
              </a:ext>
            </a:extLst>
          </p:cNvPr>
          <p:cNvPicPr>
            <a:picLocks noChangeAspect="1"/>
          </p:cNvPicPr>
          <p:nvPr/>
        </p:nvPicPr>
        <p:blipFill>
          <a:blip r:embed="rId20"/>
          <a:stretch>
            <a:fillRect/>
          </a:stretch>
        </p:blipFill>
        <p:spPr>
          <a:xfrm>
            <a:off x="3006493" y="9346389"/>
            <a:ext cx="971874" cy="442479"/>
          </a:xfrm>
          <a:prstGeom prst="rect">
            <a:avLst/>
          </a:prstGeom>
        </p:spPr>
      </p:pic>
      <p:sp>
        <p:nvSpPr>
          <p:cNvPr id="951" name="文本框 950">
            <a:extLst>
              <a:ext uri="{FF2B5EF4-FFF2-40B4-BE49-F238E27FC236}">
                <a16:creationId xmlns:a16="http://schemas.microsoft.com/office/drawing/2014/main" id="{9EA2F167-2EC3-6553-A0A5-3CDBA4FA5641}"/>
              </a:ext>
            </a:extLst>
          </p:cNvPr>
          <p:cNvSpPr txBox="1"/>
          <p:nvPr/>
        </p:nvSpPr>
        <p:spPr>
          <a:xfrm>
            <a:off x="1041785" y="9824846"/>
            <a:ext cx="831883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000000"/>
                </a:solidFill>
                <a:effectLst/>
                <a:uFillTx/>
                <a:latin typeface="Tamil MN" pitchFamily="2" charset="0"/>
                <a:cs typeface="Tamil MN" pitchFamily="2" charset="0"/>
                <a:sym typeface="Helvetica Light"/>
              </a:rPr>
              <a:t>HTTP</a:t>
            </a:r>
            <a:r>
              <a:rPr kumimoji="0" lang="zh-CN" altLang="en-US" sz="2000" b="0"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kumimoji="0" lang="en-US" altLang="zh-CN" sz="2000" b="0" i="0" u="none" strike="noStrike" cap="none" spc="0" normalizeH="0" baseline="0" dirty="0">
                <a:ln>
                  <a:noFill/>
                </a:ln>
                <a:solidFill>
                  <a:srgbClr val="000000"/>
                </a:solidFill>
                <a:effectLst/>
                <a:uFillTx/>
                <a:latin typeface="Tamil MN" pitchFamily="2" charset="0"/>
                <a:cs typeface="Tamil MN" pitchFamily="2" charset="0"/>
                <a:sym typeface="Helvetica Light"/>
              </a:rPr>
              <a:t>Requests,</a:t>
            </a:r>
            <a:r>
              <a:rPr kumimoji="0" lang="zh-CN" altLang="en-US" sz="2000" b="0"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kumimoji="0" lang="en-US" altLang="zh-CN" sz="2000" b="0" i="0" u="none" strike="noStrike" cap="none" spc="0" normalizeH="0" baseline="0" dirty="0">
                <a:ln>
                  <a:noFill/>
                </a:ln>
                <a:solidFill>
                  <a:srgbClr val="000000"/>
                </a:solidFill>
                <a:effectLst/>
                <a:uFillTx/>
                <a:latin typeface="Tamil MN" pitchFamily="2" charset="0"/>
                <a:cs typeface="Tamil MN" pitchFamily="2" charset="0"/>
                <a:sym typeface="Helvetica Light"/>
              </a:rPr>
              <a:t>Multi-Cluster</a:t>
            </a:r>
            <a:r>
              <a:rPr kumimoji="0" lang="zh-CN" altLang="en-US" sz="2000" b="0"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kumimoji="0" lang="en-US" altLang="zh-CN" sz="2000" b="0" i="0" u="none" strike="noStrike" cap="none" spc="0" normalizeH="0" baseline="0" dirty="0">
                <a:ln>
                  <a:noFill/>
                </a:ln>
                <a:solidFill>
                  <a:srgbClr val="000000"/>
                </a:solidFill>
                <a:effectLst/>
                <a:uFillTx/>
                <a:latin typeface="Tamil MN" pitchFamily="2" charset="0"/>
                <a:cs typeface="Tamil MN" pitchFamily="2" charset="0"/>
                <a:sym typeface="Helvetica Light"/>
              </a:rPr>
              <a:t>Deploy,</a:t>
            </a:r>
            <a:r>
              <a:rPr kumimoji="0" lang="zh-CN" altLang="en-US" sz="2000" b="0"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kumimoji="0" lang="en-US" altLang="zh-CN" sz="2000" b="0" i="0" u="none" strike="noStrike" cap="none" spc="0" normalizeH="0" baseline="0" dirty="0">
                <a:ln>
                  <a:noFill/>
                </a:ln>
                <a:solidFill>
                  <a:srgbClr val="000000"/>
                </a:solidFill>
                <a:effectLst/>
                <a:uFillTx/>
                <a:latin typeface="Tamil MN" pitchFamily="2" charset="0"/>
                <a:cs typeface="Tamil MN" pitchFamily="2" charset="0"/>
                <a:sym typeface="Helvetica Light"/>
              </a:rPr>
              <a:t>Process</a:t>
            </a:r>
            <a:r>
              <a:rPr lang="zh-CN" altLang="en-US" sz="2000" dirty="0">
                <a:latin typeface="Tamil MN" pitchFamily="2" charset="0"/>
                <a:cs typeface="Tamil MN" pitchFamily="2" charset="0"/>
              </a:rPr>
              <a:t> </a:t>
            </a:r>
            <a:r>
              <a:rPr kumimoji="0" lang="en-US" altLang="zh-CN" sz="2000" b="0" i="0" u="none" strike="noStrike" cap="none" spc="0" normalizeH="0" baseline="0" dirty="0">
                <a:ln>
                  <a:noFill/>
                </a:ln>
                <a:solidFill>
                  <a:srgbClr val="000000"/>
                </a:solidFill>
                <a:effectLst/>
                <a:uFillTx/>
                <a:latin typeface="Tamil MN" pitchFamily="2" charset="0"/>
                <a:cs typeface="Tamil MN" pitchFamily="2" charset="0"/>
                <a:sym typeface="Helvetica Light"/>
              </a:rPr>
              <a:t>Control,</a:t>
            </a:r>
            <a:r>
              <a:rPr kumimoji="0" lang="zh-CN" altLang="en-US" sz="2000" b="0"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kumimoji="0" lang="en-US" altLang="zh-CN" sz="2000" b="0" i="0" u="none" strike="noStrike" cap="none" spc="0" normalizeH="0" baseline="0" dirty="0" err="1">
                <a:ln>
                  <a:noFill/>
                </a:ln>
                <a:solidFill>
                  <a:srgbClr val="000000"/>
                </a:solidFill>
                <a:effectLst/>
                <a:uFillTx/>
                <a:latin typeface="Tamil MN" pitchFamily="2" charset="0"/>
                <a:cs typeface="Tamil MN" pitchFamily="2" charset="0"/>
                <a:sym typeface="Helvetica Light"/>
              </a:rPr>
              <a:t>etc</a:t>
            </a:r>
            <a:r>
              <a:rPr kumimoji="0" lang="en-US" altLang="zh-CN" sz="2000" b="0" i="0" u="none" strike="noStrike" cap="none" spc="0" normalizeH="0" baseline="0" dirty="0">
                <a:ln>
                  <a:noFill/>
                </a:ln>
                <a:solidFill>
                  <a:srgbClr val="000000"/>
                </a:solidFill>
                <a:effectLst/>
                <a:uFillTx/>
                <a:latin typeface="Tamil MN" pitchFamily="2" charset="0"/>
                <a:cs typeface="Tamil MN" pitchFamily="2" charset="0"/>
                <a:sym typeface="Helvetica Light"/>
              </a:rPr>
              <a:t>…</a:t>
            </a:r>
            <a:endParaRPr kumimoji="0" lang="zh-CN" altLang="en-US" sz="2000" b="0" i="0" u="none" strike="noStrike" cap="none" spc="0" normalizeH="0" baseline="0" dirty="0">
              <a:ln>
                <a:noFill/>
              </a:ln>
              <a:solidFill>
                <a:srgbClr val="000000"/>
              </a:solidFill>
              <a:effectLst/>
              <a:uFillTx/>
              <a:latin typeface="Tamil MN" pitchFamily="2" charset="0"/>
              <a:cs typeface="Tamil MN" pitchFamily="2" charset="0"/>
              <a:sym typeface="Helvetica Light"/>
            </a:endParaRPr>
          </a:p>
        </p:txBody>
      </p:sp>
      <p:sp>
        <p:nvSpPr>
          <p:cNvPr id="952" name="文本框 951">
            <a:extLst>
              <a:ext uri="{FF2B5EF4-FFF2-40B4-BE49-F238E27FC236}">
                <a16:creationId xmlns:a16="http://schemas.microsoft.com/office/drawing/2014/main" id="{823702A9-DB15-00A2-5E0D-8C52D94E9991}"/>
              </a:ext>
            </a:extLst>
          </p:cNvPr>
          <p:cNvSpPr txBox="1"/>
          <p:nvPr/>
        </p:nvSpPr>
        <p:spPr>
          <a:xfrm>
            <a:off x="8932520" y="9186247"/>
            <a:ext cx="546361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0000"/>
                </a:solidFill>
                <a:effectLst/>
                <a:uFillTx/>
                <a:latin typeface="Tamil MN" pitchFamily="2" charset="0"/>
                <a:cs typeface="Tamil MN" pitchFamily="2" charset="0"/>
                <a:sym typeface="Helvetica Light"/>
              </a:rPr>
              <a:t>Install</a:t>
            </a:r>
            <a:r>
              <a:rPr kumimoji="0" lang="zh-CN" altLang="en-US" sz="2400" b="0"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kumimoji="0" lang="en-US" altLang="zh-CN" sz="2400" b="1" i="0" u="none" strike="noStrike" cap="none" spc="0" normalizeH="0" baseline="0" dirty="0">
                <a:ln>
                  <a:noFill/>
                </a:ln>
                <a:solidFill>
                  <a:srgbClr val="000000"/>
                </a:solidFill>
                <a:effectLst/>
                <a:uFillTx/>
                <a:latin typeface="Tamil MN" pitchFamily="2" charset="0"/>
                <a:cs typeface="Tamil MN" pitchFamily="2" charset="0"/>
                <a:sym typeface="Helvetica Light"/>
              </a:rPr>
              <a:t>Built-in/Custom</a:t>
            </a:r>
            <a:r>
              <a:rPr kumimoji="0" lang="zh-CN" altLang="en-US" sz="2400" b="1"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kumimoji="0" lang="en-US" altLang="zh-CN" sz="2400" b="0" i="0" u="none" strike="noStrike" cap="none" spc="0" normalizeH="0" baseline="0" dirty="0">
                <a:ln>
                  <a:noFill/>
                </a:ln>
                <a:solidFill>
                  <a:srgbClr val="000000"/>
                </a:solidFill>
                <a:effectLst/>
                <a:uFillTx/>
                <a:latin typeface="Tamil MN" pitchFamily="2" charset="0"/>
                <a:cs typeface="Tamil MN" pitchFamily="2" charset="0"/>
                <a:sym typeface="Helvetica Light"/>
              </a:rPr>
              <a:t>Functions</a:t>
            </a:r>
            <a:endParaRPr kumimoji="0" lang="zh-CN" altLang="en-US" sz="2400" b="0" i="0" u="none" strike="noStrike" cap="none" spc="0" normalizeH="0" baseline="0" dirty="0">
              <a:ln>
                <a:noFill/>
              </a:ln>
              <a:solidFill>
                <a:srgbClr val="000000"/>
              </a:solidFill>
              <a:effectLst/>
              <a:uFillTx/>
              <a:latin typeface="Tamil MN" pitchFamily="2" charset="0"/>
              <a:cs typeface="Tamil MN" pitchFamily="2" charset="0"/>
              <a:sym typeface="Helvetica Light"/>
            </a:endParaRPr>
          </a:p>
        </p:txBody>
      </p:sp>
      <p:pic>
        <p:nvPicPr>
          <p:cNvPr id="954" name="图片 953">
            <a:extLst>
              <a:ext uri="{FF2B5EF4-FFF2-40B4-BE49-F238E27FC236}">
                <a16:creationId xmlns:a16="http://schemas.microsoft.com/office/drawing/2014/main" id="{6496CAA4-8BEE-0F91-6E67-439A7F043B5C}"/>
              </a:ext>
            </a:extLst>
          </p:cNvPr>
          <p:cNvPicPr>
            <a:picLocks noChangeAspect="1"/>
          </p:cNvPicPr>
          <p:nvPr/>
        </p:nvPicPr>
        <p:blipFill>
          <a:blip r:embed="rId21"/>
          <a:stretch>
            <a:fillRect/>
          </a:stretch>
        </p:blipFill>
        <p:spPr>
          <a:xfrm>
            <a:off x="14983380" y="9555098"/>
            <a:ext cx="1222303" cy="675571"/>
          </a:xfrm>
          <a:prstGeom prst="rect">
            <a:avLst/>
          </a:prstGeom>
        </p:spPr>
      </p:pic>
      <p:pic>
        <p:nvPicPr>
          <p:cNvPr id="955" name="图片 954">
            <a:extLst>
              <a:ext uri="{FF2B5EF4-FFF2-40B4-BE49-F238E27FC236}">
                <a16:creationId xmlns:a16="http://schemas.microsoft.com/office/drawing/2014/main" id="{33EEF111-88A3-AE38-C213-34D937B54A61}"/>
              </a:ext>
            </a:extLst>
          </p:cNvPr>
          <p:cNvPicPr>
            <a:picLocks noChangeAspect="1"/>
          </p:cNvPicPr>
          <p:nvPr/>
        </p:nvPicPr>
        <p:blipFill>
          <a:blip r:embed="rId22"/>
          <a:stretch>
            <a:fillRect/>
          </a:stretch>
        </p:blipFill>
        <p:spPr>
          <a:xfrm>
            <a:off x="16211946" y="9672880"/>
            <a:ext cx="1094302" cy="579844"/>
          </a:xfrm>
          <a:prstGeom prst="rect">
            <a:avLst/>
          </a:prstGeom>
        </p:spPr>
      </p:pic>
      <p:pic>
        <p:nvPicPr>
          <p:cNvPr id="956" name="图片 955">
            <a:extLst>
              <a:ext uri="{FF2B5EF4-FFF2-40B4-BE49-F238E27FC236}">
                <a16:creationId xmlns:a16="http://schemas.microsoft.com/office/drawing/2014/main" id="{4939665A-7609-51D6-7EA3-FF540E95497D}"/>
              </a:ext>
            </a:extLst>
          </p:cNvPr>
          <p:cNvPicPr>
            <a:picLocks noChangeAspect="1"/>
          </p:cNvPicPr>
          <p:nvPr/>
        </p:nvPicPr>
        <p:blipFill>
          <a:blip r:embed="rId23"/>
          <a:stretch>
            <a:fillRect/>
          </a:stretch>
        </p:blipFill>
        <p:spPr>
          <a:xfrm>
            <a:off x="17161606" y="9238550"/>
            <a:ext cx="2245462" cy="1499546"/>
          </a:xfrm>
          <a:prstGeom prst="rect">
            <a:avLst/>
          </a:prstGeom>
        </p:spPr>
      </p:pic>
      <p:pic>
        <p:nvPicPr>
          <p:cNvPr id="957" name="图片 956">
            <a:extLst>
              <a:ext uri="{FF2B5EF4-FFF2-40B4-BE49-F238E27FC236}">
                <a16:creationId xmlns:a16="http://schemas.microsoft.com/office/drawing/2014/main" id="{847625AE-63B4-FE39-E4EA-B17C34ACBA44}"/>
              </a:ext>
            </a:extLst>
          </p:cNvPr>
          <p:cNvPicPr>
            <a:picLocks noChangeAspect="1"/>
          </p:cNvPicPr>
          <p:nvPr/>
        </p:nvPicPr>
        <p:blipFill>
          <a:blip r:embed="rId24"/>
          <a:stretch>
            <a:fillRect/>
          </a:stretch>
        </p:blipFill>
        <p:spPr>
          <a:xfrm>
            <a:off x="19366220" y="9665301"/>
            <a:ext cx="579102" cy="564154"/>
          </a:xfrm>
          <a:prstGeom prst="rect">
            <a:avLst/>
          </a:prstGeom>
        </p:spPr>
      </p:pic>
      <p:sp>
        <p:nvSpPr>
          <p:cNvPr id="958" name="文本框 957">
            <a:extLst>
              <a:ext uri="{FF2B5EF4-FFF2-40B4-BE49-F238E27FC236}">
                <a16:creationId xmlns:a16="http://schemas.microsoft.com/office/drawing/2014/main" id="{AF37704A-9D02-32DC-7715-369C2AC9864C}"/>
              </a:ext>
            </a:extLst>
          </p:cNvPr>
          <p:cNvSpPr txBox="1"/>
          <p:nvPr/>
        </p:nvSpPr>
        <p:spPr>
          <a:xfrm>
            <a:off x="22047162" y="9567628"/>
            <a:ext cx="61555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4000" b="0" i="0" u="none" strike="noStrike" cap="none" spc="0" normalizeH="0" baseline="0" dirty="0">
                <a:ln>
                  <a:noFill/>
                </a:ln>
                <a:solidFill>
                  <a:srgbClr val="000000"/>
                </a:solidFill>
                <a:effectLst/>
                <a:uFillTx/>
                <a:latin typeface="+mn-lt"/>
                <a:ea typeface="+mn-ea"/>
                <a:cs typeface="+mn-cs"/>
                <a:sym typeface="Helvetica Light"/>
              </a:rPr>
              <a:t>…</a:t>
            </a:r>
            <a:endParaRPr kumimoji="0" lang="zh-CN" altLang="en-US" sz="4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962" name="文本框 961">
            <a:extLst>
              <a:ext uri="{FF2B5EF4-FFF2-40B4-BE49-F238E27FC236}">
                <a16:creationId xmlns:a16="http://schemas.microsoft.com/office/drawing/2014/main" id="{E818B87B-2E9E-5E1E-CE5C-3817F342A745}"/>
              </a:ext>
            </a:extLst>
          </p:cNvPr>
          <p:cNvSpPr txBox="1"/>
          <p:nvPr/>
        </p:nvSpPr>
        <p:spPr>
          <a:xfrm>
            <a:off x="3464594" y="9325223"/>
            <a:ext cx="38912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Tamil MN" pitchFamily="2" charset="0"/>
                <a:cs typeface="Tamil MN" pitchFamily="2" charset="0"/>
                <a:sym typeface="Helvetica Light"/>
              </a:rPr>
              <a:t>Built-in</a:t>
            </a:r>
            <a:r>
              <a:rPr kumimoji="0" lang="zh-CN" altLang="en-US" sz="2400" b="1"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kumimoji="0" lang="en-US" altLang="zh-CN" sz="2400" b="0" i="0" u="none" strike="noStrike" cap="none" spc="0" normalizeH="0" baseline="0" dirty="0">
                <a:ln>
                  <a:noFill/>
                </a:ln>
                <a:solidFill>
                  <a:srgbClr val="000000"/>
                </a:solidFill>
                <a:effectLst/>
                <a:uFillTx/>
                <a:latin typeface="Tamil MN" pitchFamily="2" charset="0"/>
                <a:cs typeface="Tamil MN" pitchFamily="2" charset="0"/>
                <a:sym typeface="Helvetica Light"/>
              </a:rPr>
              <a:t>Functions</a:t>
            </a:r>
            <a:endParaRPr kumimoji="0" lang="zh-CN" altLang="en-US" sz="2400" b="0" i="0" u="none" strike="noStrike" cap="none" spc="0" normalizeH="0" baseline="0" dirty="0">
              <a:ln>
                <a:noFill/>
              </a:ln>
              <a:solidFill>
                <a:srgbClr val="000000"/>
              </a:solidFill>
              <a:effectLst/>
              <a:uFillTx/>
              <a:latin typeface="Tamil MN" pitchFamily="2" charset="0"/>
              <a:cs typeface="Tamil MN" pitchFamily="2" charset="0"/>
              <a:sym typeface="Helvetica Light"/>
            </a:endParaRPr>
          </a:p>
        </p:txBody>
      </p:sp>
      <p:sp>
        <p:nvSpPr>
          <p:cNvPr id="963" name="文本框 962">
            <a:extLst>
              <a:ext uri="{FF2B5EF4-FFF2-40B4-BE49-F238E27FC236}">
                <a16:creationId xmlns:a16="http://schemas.microsoft.com/office/drawing/2014/main" id="{23ADEB2A-4802-14C2-9E2B-FC97E07E3B10}"/>
              </a:ext>
            </a:extLst>
          </p:cNvPr>
          <p:cNvSpPr txBox="1"/>
          <p:nvPr/>
        </p:nvSpPr>
        <p:spPr>
          <a:xfrm>
            <a:off x="15685555" y="9236661"/>
            <a:ext cx="546361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000000"/>
                </a:solidFill>
                <a:effectLst/>
                <a:uFillTx/>
                <a:latin typeface="Tamil MN" pitchFamily="2" charset="0"/>
                <a:cs typeface="Tamil MN" pitchFamily="2" charset="0"/>
                <a:sym typeface="Helvetica Light"/>
              </a:rPr>
              <a:t>Your</a:t>
            </a:r>
            <a:r>
              <a:rPr kumimoji="0" lang="zh-CN" altLang="en-US" sz="2400" b="1"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lang="en-US" altLang="zh-CN" sz="2400" b="1" dirty="0">
                <a:latin typeface="Tamil MN" pitchFamily="2" charset="0"/>
                <a:cs typeface="Tamil MN" pitchFamily="2" charset="0"/>
              </a:rPr>
              <a:t>Custom</a:t>
            </a:r>
            <a:r>
              <a:rPr kumimoji="0" lang="zh-CN" altLang="en-US" sz="2400" b="1" i="0" u="none" strike="noStrike" cap="none" spc="0" normalizeH="0" baseline="0" dirty="0">
                <a:ln>
                  <a:noFill/>
                </a:ln>
                <a:solidFill>
                  <a:srgbClr val="000000"/>
                </a:solidFill>
                <a:effectLst/>
                <a:uFillTx/>
                <a:latin typeface="Tamil MN" pitchFamily="2" charset="0"/>
                <a:cs typeface="Tamil MN" pitchFamily="2" charset="0"/>
                <a:sym typeface="Helvetica Light"/>
              </a:rPr>
              <a:t> </a:t>
            </a:r>
            <a:r>
              <a:rPr kumimoji="0" lang="en-US" altLang="zh-CN" sz="2400" b="0" i="0" u="none" strike="noStrike" cap="none" spc="0" normalizeH="0" baseline="0" dirty="0">
                <a:ln>
                  <a:noFill/>
                </a:ln>
                <a:solidFill>
                  <a:srgbClr val="000000"/>
                </a:solidFill>
                <a:effectLst/>
                <a:uFillTx/>
                <a:latin typeface="Tamil MN" pitchFamily="2" charset="0"/>
                <a:cs typeface="Tamil MN" pitchFamily="2" charset="0"/>
                <a:sym typeface="Helvetica Light"/>
              </a:rPr>
              <a:t>Functions</a:t>
            </a:r>
            <a:endParaRPr kumimoji="0" lang="zh-CN" altLang="en-US" sz="2400" b="0" i="0" u="none" strike="noStrike" cap="none" spc="0" normalizeH="0" baseline="0" dirty="0">
              <a:ln>
                <a:noFill/>
              </a:ln>
              <a:solidFill>
                <a:srgbClr val="000000"/>
              </a:solidFill>
              <a:effectLst/>
              <a:uFillTx/>
              <a:latin typeface="Tamil MN" pitchFamily="2" charset="0"/>
              <a:cs typeface="Tamil MN" pitchFamily="2" charset="0"/>
              <a:sym typeface="Helvetica Light"/>
            </a:endParaRPr>
          </a:p>
        </p:txBody>
      </p:sp>
      <p:pic>
        <p:nvPicPr>
          <p:cNvPr id="977" name="图片 976">
            <a:extLst>
              <a:ext uri="{FF2B5EF4-FFF2-40B4-BE49-F238E27FC236}">
                <a16:creationId xmlns:a16="http://schemas.microsoft.com/office/drawing/2014/main" id="{7F4D381C-5C2A-C12D-26E7-DE7237DD2F38}"/>
              </a:ext>
            </a:extLst>
          </p:cNvPr>
          <p:cNvPicPr>
            <a:picLocks noChangeAspect="1"/>
          </p:cNvPicPr>
          <p:nvPr/>
        </p:nvPicPr>
        <p:blipFill>
          <a:blip r:embed="rId25"/>
          <a:stretch>
            <a:fillRect/>
          </a:stretch>
        </p:blipFill>
        <p:spPr>
          <a:xfrm>
            <a:off x="20245978" y="9599698"/>
            <a:ext cx="1606974" cy="677607"/>
          </a:xfrm>
          <a:prstGeom prst="rect">
            <a:avLst/>
          </a:prstGeom>
        </p:spPr>
      </p:pic>
      <p:pic>
        <p:nvPicPr>
          <p:cNvPr id="993" name="图片 992">
            <a:extLst>
              <a:ext uri="{FF2B5EF4-FFF2-40B4-BE49-F238E27FC236}">
                <a16:creationId xmlns:a16="http://schemas.microsoft.com/office/drawing/2014/main" id="{EA1E8A08-5C5A-C259-4460-9CCE04D9248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075012" y="6485839"/>
            <a:ext cx="371932" cy="371932"/>
          </a:xfrm>
          <a:prstGeom prst="rect">
            <a:avLst/>
          </a:prstGeom>
        </p:spPr>
      </p:pic>
      <p:pic>
        <p:nvPicPr>
          <p:cNvPr id="994" name="图片 993">
            <a:extLst>
              <a:ext uri="{FF2B5EF4-FFF2-40B4-BE49-F238E27FC236}">
                <a16:creationId xmlns:a16="http://schemas.microsoft.com/office/drawing/2014/main" id="{B91437D6-A156-4523-C61E-87A36C67BC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896131" y="6916107"/>
            <a:ext cx="371932" cy="371932"/>
          </a:xfrm>
          <a:prstGeom prst="rect">
            <a:avLst/>
          </a:prstGeom>
        </p:spPr>
      </p:pic>
      <p:pic>
        <p:nvPicPr>
          <p:cNvPr id="996" name="图片 995">
            <a:extLst>
              <a:ext uri="{FF2B5EF4-FFF2-40B4-BE49-F238E27FC236}">
                <a16:creationId xmlns:a16="http://schemas.microsoft.com/office/drawing/2014/main" id="{A46225D3-0F25-0BF4-80DF-56B19B9F1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729" y="5466200"/>
            <a:ext cx="418612" cy="418612"/>
          </a:xfrm>
          <a:prstGeom prst="rect">
            <a:avLst/>
          </a:prstGeom>
        </p:spPr>
      </p:pic>
      <p:pic>
        <p:nvPicPr>
          <p:cNvPr id="997" name="图片 996">
            <a:extLst>
              <a:ext uri="{FF2B5EF4-FFF2-40B4-BE49-F238E27FC236}">
                <a16:creationId xmlns:a16="http://schemas.microsoft.com/office/drawing/2014/main" id="{3080E50B-8768-055C-5782-CA2E22C28D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098" y="5492998"/>
            <a:ext cx="418612" cy="418612"/>
          </a:xfrm>
          <a:prstGeom prst="rect">
            <a:avLst/>
          </a:prstGeom>
        </p:spPr>
      </p:pic>
      <p:sp>
        <p:nvSpPr>
          <p:cNvPr id="7" name="Tittle">
            <a:extLst>
              <a:ext uri="{FF2B5EF4-FFF2-40B4-BE49-F238E27FC236}">
                <a16:creationId xmlns:a16="http://schemas.microsoft.com/office/drawing/2014/main" id="{12BE3A70-5E8C-1778-E086-651AA404F88F}"/>
              </a:ext>
            </a:extLst>
          </p:cNvPr>
          <p:cNvSpPr txBox="1"/>
          <p:nvPr/>
        </p:nvSpPr>
        <p:spPr>
          <a:xfrm>
            <a:off x="924932" y="982299"/>
            <a:ext cx="20689453" cy="17645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no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pPr algn="ctr">
              <a:lnSpc>
                <a:spcPct val="100000"/>
              </a:lnSpc>
            </a:pPr>
            <a:r>
              <a:rPr lang="en-US" altLang="zh-CN" sz="5400" dirty="0"/>
              <a:t>The</a:t>
            </a:r>
            <a:r>
              <a:rPr lang="zh-CN" altLang="en-US" sz="5400" dirty="0"/>
              <a:t> </a:t>
            </a:r>
            <a:r>
              <a:rPr lang="en-US" altLang="zh-CN" sz="5400" dirty="0"/>
              <a:t>Application</a:t>
            </a:r>
            <a:r>
              <a:rPr lang="zh-CN" altLang="en-US" sz="5400" dirty="0"/>
              <a:t> </a:t>
            </a:r>
            <a:r>
              <a:rPr lang="en-US" altLang="zh-CN" sz="5400" dirty="0"/>
              <a:t>Delivery</a:t>
            </a:r>
            <a:r>
              <a:rPr lang="zh-CN" altLang="en-US" sz="5400" dirty="0"/>
              <a:t> </a:t>
            </a:r>
            <a:r>
              <a:rPr lang="en-US" altLang="zh-CN" sz="5400" dirty="0"/>
              <a:t>behind</a:t>
            </a:r>
            <a:r>
              <a:rPr lang="zh-CN" altLang="en-US" sz="5400" dirty="0"/>
              <a:t> </a:t>
            </a:r>
            <a:r>
              <a:rPr lang="en-US" altLang="zh-CN" sz="5400" dirty="0" err="1"/>
              <a:t>KubeVela</a:t>
            </a:r>
            <a:r>
              <a:rPr lang="zh-CN" altLang="en-US" sz="5400" dirty="0"/>
              <a:t> </a:t>
            </a:r>
            <a:r>
              <a:rPr lang="en-US" altLang="zh-CN" sz="5400" dirty="0"/>
              <a:t>a </a:t>
            </a:r>
            <a:r>
              <a:rPr lang="en-US" altLang="zh-CN" sz="5400" b="1" dirty="0">
                <a:solidFill>
                  <a:srgbClr val="C00000"/>
                </a:solidFill>
              </a:rPr>
              <a:t>consistent, programmable, declarative</a:t>
            </a:r>
            <a:r>
              <a:rPr lang="en-US" altLang="zh-CN" sz="5400" dirty="0"/>
              <a:t> workflow!</a:t>
            </a:r>
            <a:endParaRPr lang="en-US" sz="5400" dirty="0"/>
          </a:p>
        </p:txBody>
      </p:sp>
    </p:spTree>
    <p:extLst>
      <p:ext uri="{BB962C8B-B14F-4D97-AF65-F5344CB8AC3E}">
        <p14:creationId xmlns:p14="http://schemas.microsoft.com/office/powerpoint/2010/main" val="19880917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le">
            <a:extLst>
              <a:ext uri="{FF2B5EF4-FFF2-40B4-BE49-F238E27FC236}">
                <a16:creationId xmlns:a16="http://schemas.microsoft.com/office/drawing/2014/main" id="{F1239189-8D3D-BE65-B807-CA53EC585904}"/>
              </a:ext>
            </a:extLst>
          </p:cNvPr>
          <p:cNvSpPr txBox="1"/>
          <p:nvPr/>
        </p:nvSpPr>
        <p:spPr>
          <a:xfrm>
            <a:off x="772820" y="709386"/>
            <a:ext cx="11663129"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altLang="zh-CN" dirty="0"/>
              <a:t>Example:</a:t>
            </a:r>
            <a:r>
              <a:rPr lang="zh-CN" altLang="en-US" dirty="0"/>
              <a:t> </a:t>
            </a:r>
            <a:r>
              <a:rPr lang="en-US" altLang="zh-CN" dirty="0"/>
              <a:t>addons</a:t>
            </a:r>
            <a:r>
              <a:rPr lang="zh-CN" altLang="en-US" dirty="0"/>
              <a:t> </a:t>
            </a:r>
            <a:r>
              <a:rPr lang="en-US" altLang="zh-CN" dirty="0"/>
              <a:t>for</a:t>
            </a:r>
            <a:r>
              <a:rPr lang="zh-CN" altLang="en-US" dirty="0"/>
              <a:t> </a:t>
            </a:r>
            <a:r>
              <a:rPr lang="en-US" altLang="zh-CN" dirty="0" err="1"/>
              <a:t>GitOps</a:t>
            </a:r>
            <a:r>
              <a:rPr lang="zh-CN" altLang="en-US" dirty="0"/>
              <a:t> </a:t>
            </a:r>
            <a:r>
              <a:rPr lang="en-US" altLang="zh-CN" dirty="0"/>
              <a:t>solution</a:t>
            </a:r>
            <a:endParaRPr lang="en-US" dirty="0"/>
          </a:p>
        </p:txBody>
      </p:sp>
      <p:sp>
        <p:nvSpPr>
          <p:cNvPr id="3" name="Google Shape;233;p23">
            <a:extLst>
              <a:ext uri="{FF2B5EF4-FFF2-40B4-BE49-F238E27FC236}">
                <a16:creationId xmlns:a16="http://schemas.microsoft.com/office/drawing/2014/main" id="{D9F898EE-012B-2E33-B455-5DE0B497E7D6}"/>
              </a:ext>
            </a:extLst>
          </p:cNvPr>
          <p:cNvSpPr/>
          <p:nvPr/>
        </p:nvSpPr>
        <p:spPr>
          <a:xfrm>
            <a:off x="7611888" y="4281952"/>
            <a:ext cx="1721600" cy="968000"/>
          </a:xfrm>
          <a:prstGeom prst="rect">
            <a:avLst/>
          </a:prstGeom>
          <a:noFill/>
          <a:ln w="12700" cap="flat" cmpd="sng">
            <a:solidFill>
              <a:srgbClr val="31538F"/>
            </a:solidFill>
            <a:prstDash val="solid"/>
            <a:miter lim="800000"/>
            <a:headEnd type="none" w="sm" len="sm"/>
            <a:tailEnd type="none" w="sm" len="sm"/>
          </a:ln>
        </p:spPr>
        <p:txBody>
          <a:bodyPr spcFirstLastPara="1" wrap="square" lIns="182866" tIns="91400" rIns="182866" bIns="91400" anchor="ctr" anchorCtr="0">
            <a:noAutofit/>
          </a:bodyPr>
          <a:lstStyle/>
          <a:p>
            <a:pPr algn="ctr"/>
            <a:r>
              <a:rPr lang="en" sz="2400">
                <a:solidFill>
                  <a:srgbClr val="000000"/>
                </a:solidFill>
                <a:latin typeface="Calibri"/>
                <a:ea typeface="Calibri"/>
                <a:cs typeface="Calibri"/>
                <a:sym typeface="Calibri"/>
              </a:rPr>
              <a:t>CI Pipeline</a:t>
            </a:r>
            <a:endParaRPr sz="2400">
              <a:solidFill>
                <a:srgbClr val="000000"/>
              </a:solidFill>
              <a:latin typeface="Calibri"/>
              <a:ea typeface="Calibri"/>
              <a:cs typeface="Calibri"/>
              <a:sym typeface="Calibri"/>
            </a:endParaRPr>
          </a:p>
        </p:txBody>
      </p:sp>
      <p:sp>
        <p:nvSpPr>
          <p:cNvPr id="4" name="Google Shape;234;p23">
            <a:extLst>
              <a:ext uri="{FF2B5EF4-FFF2-40B4-BE49-F238E27FC236}">
                <a16:creationId xmlns:a16="http://schemas.microsoft.com/office/drawing/2014/main" id="{558F46B5-FF0B-125E-54D8-80C9E3C9C1B9}"/>
              </a:ext>
            </a:extLst>
          </p:cNvPr>
          <p:cNvSpPr/>
          <p:nvPr/>
        </p:nvSpPr>
        <p:spPr>
          <a:xfrm>
            <a:off x="9729594" y="4274758"/>
            <a:ext cx="1721600" cy="968000"/>
          </a:xfrm>
          <a:prstGeom prst="rect">
            <a:avLst/>
          </a:prstGeom>
          <a:noFill/>
          <a:ln w="12700" cap="flat" cmpd="sng">
            <a:solidFill>
              <a:srgbClr val="31538F"/>
            </a:solidFill>
            <a:prstDash val="solid"/>
            <a:miter lim="800000"/>
            <a:headEnd type="none" w="sm" len="sm"/>
            <a:tailEnd type="none" w="sm" len="sm"/>
          </a:ln>
        </p:spPr>
        <p:txBody>
          <a:bodyPr spcFirstLastPara="1" wrap="square" lIns="182866" tIns="91400" rIns="182866" bIns="91400" anchor="ctr" anchorCtr="0">
            <a:noAutofit/>
          </a:bodyPr>
          <a:lstStyle/>
          <a:p>
            <a:pPr algn="ctr"/>
            <a:r>
              <a:rPr lang="en" sz="2400">
                <a:solidFill>
                  <a:srgbClr val="000000"/>
                </a:solidFill>
                <a:latin typeface="Calibri"/>
                <a:ea typeface="Calibri"/>
                <a:cs typeface="Calibri"/>
                <a:sym typeface="Calibri"/>
              </a:rPr>
              <a:t>Jenkins</a:t>
            </a:r>
            <a:endParaRPr sz="2934"/>
          </a:p>
        </p:txBody>
      </p:sp>
      <p:pic>
        <p:nvPicPr>
          <p:cNvPr id="5" name="Google Shape;235;p23">
            <a:extLst>
              <a:ext uri="{FF2B5EF4-FFF2-40B4-BE49-F238E27FC236}">
                <a16:creationId xmlns:a16="http://schemas.microsoft.com/office/drawing/2014/main" id="{A072D5A4-9DFA-4A16-D092-9E53BB544FF4}"/>
              </a:ext>
            </a:extLst>
          </p:cNvPr>
          <p:cNvPicPr preferRelativeResize="0"/>
          <p:nvPr/>
        </p:nvPicPr>
        <p:blipFill rotWithShape="1">
          <a:blip r:embed="rId2">
            <a:alphaModFix/>
          </a:blip>
          <a:srcRect/>
          <a:stretch/>
        </p:blipFill>
        <p:spPr>
          <a:xfrm>
            <a:off x="10685610" y="3477643"/>
            <a:ext cx="708216" cy="978094"/>
          </a:xfrm>
          <a:prstGeom prst="rect">
            <a:avLst/>
          </a:prstGeom>
          <a:noFill/>
          <a:ln>
            <a:noFill/>
          </a:ln>
        </p:spPr>
      </p:pic>
      <p:grpSp>
        <p:nvGrpSpPr>
          <p:cNvPr id="6" name="Google Shape;236;p23">
            <a:extLst>
              <a:ext uri="{FF2B5EF4-FFF2-40B4-BE49-F238E27FC236}">
                <a16:creationId xmlns:a16="http://schemas.microsoft.com/office/drawing/2014/main" id="{9BC9D42E-9F77-30C8-D28F-5BB29CD7AFAE}"/>
              </a:ext>
            </a:extLst>
          </p:cNvPr>
          <p:cNvGrpSpPr/>
          <p:nvPr/>
        </p:nvGrpSpPr>
        <p:grpSpPr>
          <a:xfrm>
            <a:off x="11961876" y="4263656"/>
            <a:ext cx="1721400" cy="968400"/>
            <a:chOff x="6794572" y="2255572"/>
            <a:chExt cx="860700" cy="484200"/>
          </a:xfrm>
        </p:grpSpPr>
        <p:sp>
          <p:nvSpPr>
            <p:cNvPr id="7" name="Google Shape;237;p23">
              <a:extLst>
                <a:ext uri="{FF2B5EF4-FFF2-40B4-BE49-F238E27FC236}">
                  <a16:creationId xmlns:a16="http://schemas.microsoft.com/office/drawing/2014/main" id="{DB2EA58F-16BF-1776-2BE1-256894D4253A}"/>
                </a:ext>
              </a:extLst>
            </p:cNvPr>
            <p:cNvSpPr/>
            <p:nvPr/>
          </p:nvSpPr>
          <p:spPr>
            <a:xfrm>
              <a:off x="6794572" y="2255572"/>
              <a:ext cx="860700" cy="484200"/>
            </a:xfrm>
            <a:prstGeom prst="rect">
              <a:avLst/>
            </a:prstGeom>
            <a:solidFill>
              <a:srgbClr val="FFFFFF"/>
            </a:solidFill>
            <a:ln w="12700" cap="flat" cmpd="sng">
              <a:solidFill>
                <a:srgbClr val="31538F"/>
              </a:solidFill>
              <a:prstDash val="solid"/>
              <a:miter lim="800000"/>
              <a:headEnd type="none" w="sm" len="sm"/>
              <a:tailEnd type="none" w="sm" len="sm"/>
            </a:ln>
          </p:spPr>
          <p:txBody>
            <a:bodyPr spcFirstLastPara="1" wrap="square" lIns="182866" tIns="91400" rIns="182866" bIns="91400" anchor="ctr" anchorCtr="0">
              <a:noAutofit/>
            </a:bodyPr>
            <a:lstStyle/>
            <a:p>
              <a:pPr algn="ctr"/>
              <a:endParaRPr sz="3734">
                <a:solidFill>
                  <a:srgbClr val="FFFFFF"/>
                </a:solidFill>
                <a:latin typeface="Calibri"/>
                <a:ea typeface="Calibri"/>
                <a:cs typeface="Calibri"/>
                <a:sym typeface="Calibri"/>
              </a:endParaRPr>
            </a:p>
          </p:txBody>
        </p:sp>
        <p:pic>
          <p:nvPicPr>
            <p:cNvPr id="8" name="Google Shape;238;p23" descr="Press kit | GitLab">
              <a:extLst>
                <a:ext uri="{FF2B5EF4-FFF2-40B4-BE49-F238E27FC236}">
                  <a16:creationId xmlns:a16="http://schemas.microsoft.com/office/drawing/2014/main" id="{6CF101EC-B8F6-720E-B868-BC5B2DFACCDA}"/>
                </a:ext>
              </a:extLst>
            </p:cNvPr>
            <p:cNvPicPr preferRelativeResize="0"/>
            <p:nvPr/>
          </p:nvPicPr>
          <p:blipFill rotWithShape="1">
            <a:blip r:embed="rId3">
              <a:alphaModFix/>
            </a:blip>
            <a:srcRect/>
            <a:stretch/>
          </p:blipFill>
          <p:spPr>
            <a:xfrm>
              <a:off x="6971758" y="2276844"/>
              <a:ext cx="487065" cy="441547"/>
            </a:xfrm>
            <a:prstGeom prst="rect">
              <a:avLst/>
            </a:prstGeom>
            <a:noFill/>
            <a:ln>
              <a:noFill/>
            </a:ln>
          </p:spPr>
        </p:pic>
      </p:grpSp>
      <p:sp>
        <p:nvSpPr>
          <p:cNvPr id="9" name="Google Shape;239;p23">
            <a:extLst>
              <a:ext uri="{FF2B5EF4-FFF2-40B4-BE49-F238E27FC236}">
                <a16:creationId xmlns:a16="http://schemas.microsoft.com/office/drawing/2014/main" id="{FD41F3D8-817F-961A-62B3-CF6561112B2D}"/>
              </a:ext>
            </a:extLst>
          </p:cNvPr>
          <p:cNvSpPr/>
          <p:nvPr/>
        </p:nvSpPr>
        <p:spPr>
          <a:xfrm>
            <a:off x="15167054" y="5468912"/>
            <a:ext cx="2366400" cy="573600"/>
          </a:xfrm>
          <a:prstGeom prst="rect">
            <a:avLst/>
          </a:prstGeom>
          <a:solidFill>
            <a:srgbClr val="A5A5A5"/>
          </a:solidFill>
          <a:ln w="12700" cap="flat" cmpd="sng">
            <a:solidFill>
              <a:srgbClr val="31538F"/>
            </a:solidFill>
            <a:prstDash val="solid"/>
            <a:miter lim="800000"/>
            <a:headEnd type="none" w="sm" len="sm"/>
            <a:tailEnd type="none" w="sm" len="sm"/>
          </a:ln>
        </p:spPr>
        <p:txBody>
          <a:bodyPr spcFirstLastPara="1" wrap="square" lIns="182866" tIns="91400" rIns="182866" bIns="91400" anchor="ctr" anchorCtr="0">
            <a:noAutofit/>
          </a:bodyPr>
          <a:lstStyle/>
          <a:p>
            <a:pPr algn="ctr"/>
            <a:r>
              <a:rPr lang="en" sz="2134">
                <a:solidFill>
                  <a:srgbClr val="FFFFFF"/>
                </a:solidFill>
                <a:latin typeface="Calibri"/>
                <a:ea typeface="Calibri"/>
                <a:cs typeface="Calibri"/>
                <a:sym typeface="Calibri"/>
              </a:rPr>
              <a:t>Artifact Registry</a:t>
            </a:r>
            <a:endParaRPr sz="2134">
              <a:solidFill>
                <a:srgbClr val="FFFFFF"/>
              </a:solidFill>
              <a:latin typeface="Calibri"/>
              <a:ea typeface="Calibri"/>
              <a:cs typeface="Calibri"/>
              <a:sym typeface="Calibri"/>
            </a:endParaRPr>
          </a:p>
        </p:txBody>
      </p:sp>
      <p:sp>
        <p:nvSpPr>
          <p:cNvPr id="10" name="Google Shape;240;p23">
            <a:extLst>
              <a:ext uri="{FF2B5EF4-FFF2-40B4-BE49-F238E27FC236}">
                <a16:creationId xmlns:a16="http://schemas.microsoft.com/office/drawing/2014/main" id="{2567B8F9-691A-112C-F5F4-4FF3EE07DF8C}"/>
              </a:ext>
            </a:extLst>
          </p:cNvPr>
          <p:cNvSpPr/>
          <p:nvPr/>
        </p:nvSpPr>
        <p:spPr>
          <a:xfrm>
            <a:off x="4489424" y="5468912"/>
            <a:ext cx="2366400" cy="573600"/>
          </a:xfrm>
          <a:prstGeom prst="rect">
            <a:avLst/>
          </a:prstGeom>
          <a:solidFill>
            <a:srgbClr val="A5A5A5"/>
          </a:solidFill>
          <a:ln w="12700" cap="flat" cmpd="sng">
            <a:solidFill>
              <a:srgbClr val="31538F"/>
            </a:solidFill>
            <a:prstDash val="solid"/>
            <a:miter lim="800000"/>
            <a:headEnd type="none" w="sm" len="sm"/>
            <a:tailEnd type="none" w="sm" len="sm"/>
          </a:ln>
        </p:spPr>
        <p:txBody>
          <a:bodyPr spcFirstLastPara="1" wrap="square" lIns="182866" tIns="91400" rIns="182866" bIns="91400" anchor="ctr" anchorCtr="0">
            <a:noAutofit/>
          </a:bodyPr>
          <a:lstStyle/>
          <a:p>
            <a:pPr algn="ctr"/>
            <a:r>
              <a:rPr lang="en" sz="2134">
                <a:solidFill>
                  <a:srgbClr val="FFFFFF"/>
                </a:solidFill>
                <a:latin typeface="Calibri"/>
                <a:ea typeface="Calibri"/>
                <a:cs typeface="Calibri"/>
                <a:sym typeface="Calibri"/>
              </a:rPr>
              <a:t>Src  Code Repo</a:t>
            </a:r>
            <a:endParaRPr sz="2134">
              <a:solidFill>
                <a:srgbClr val="FFFFFF"/>
              </a:solidFill>
              <a:latin typeface="Calibri"/>
              <a:ea typeface="Calibri"/>
              <a:cs typeface="Calibri"/>
              <a:sym typeface="Calibri"/>
            </a:endParaRPr>
          </a:p>
        </p:txBody>
      </p:sp>
      <p:pic>
        <p:nvPicPr>
          <p:cNvPr id="11" name="Google Shape;241;p23" descr="GitHub Logos and Usage · GitHub">
            <a:extLst>
              <a:ext uri="{FF2B5EF4-FFF2-40B4-BE49-F238E27FC236}">
                <a16:creationId xmlns:a16="http://schemas.microsoft.com/office/drawing/2014/main" id="{BD0DC647-2BB7-6FFC-DDCF-0F117E2145DC}"/>
              </a:ext>
            </a:extLst>
          </p:cNvPr>
          <p:cNvPicPr preferRelativeResize="0"/>
          <p:nvPr/>
        </p:nvPicPr>
        <p:blipFill rotWithShape="1">
          <a:blip r:embed="rId4">
            <a:alphaModFix/>
          </a:blip>
          <a:srcRect/>
          <a:stretch/>
        </p:blipFill>
        <p:spPr>
          <a:xfrm>
            <a:off x="5099943" y="4269689"/>
            <a:ext cx="1145658" cy="1145658"/>
          </a:xfrm>
          <a:prstGeom prst="rect">
            <a:avLst/>
          </a:prstGeom>
          <a:noFill/>
          <a:ln>
            <a:noFill/>
          </a:ln>
        </p:spPr>
      </p:pic>
      <p:cxnSp>
        <p:nvCxnSpPr>
          <p:cNvPr id="12" name="Google Shape;242;p23">
            <a:extLst>
              <a:ext uri="{FF2B5EF4-FFF2-40B4-BE49-F238E27FC236}">
                <a16:creationId xmlns:a16="http://schemas.microsoft.com/office/drawing/2014/main" id="{269BF547-DCC8-25D4-BBAD-CA36AC9B19B5}"/>
              </a:ext>
            </a:extLst>
          </p:cNvPr>
          <p:cNvCxnSpPr>
            <a:cxnSpLocks/>
            <a:stCxn id="10" idx="3"/>
            <a:endCxn id="9" idx="1"/>
          </p:cNvCxnSpPr>
          <p:nvPr/>
        </p:nvCxnSpPr>
        <p:spPr>
          <a:xfrm>
            <a:off x="6855824" y="5755712"/>
            <a:ext cx="8311200" cy="0"/>
          </a:xfrm>
          <a:prstGeom prst="straightConnector1">
            <a:avLst/>
          </a:prstGeom>
          <a:noFill/>
          <a:ln w="9525" cap="flat" cmpd="sng">
            <a:solidFill>
              <a:schemeClr val="accent2"/>
            </a:solidFill>
            <a:prstDash val="solid"/>
            <a:miter lim="800000"/>
            <a:headEnd type="none" w="sm" len="sm"/>
            <a:tailEnd type="triangle" w="med" len="med"/>
          </a:ln>
        </p:spPr>
      </p:cxnSp>
      <p:sp>
        <p:nvSpPr>
          <p:cNvPr id="13" name="Google Shape;243;p23">
            <a:extLst>
              <a:ext uri="{FF2B5EF4-FFF2-40B4-BE49-F238E27FC236}">
                <a16:creationId xmlns:a16="http://schemas.microsoft.com/office/drawing/2014/main" id="{75DD1574-7EA9-4CA8-C688-4C3F0EFAC4C6}"/>
              </a:ext>
            </a:extLst>
          </p:cNvPr>
          <p:cNvSpPr/>
          <p:nvPr/>
        </p:nvSpPr>
        <p:spPr>
          <a:xfrm>
            <a:off x="8885832" y="9332156"/>
            <a:ext cx="3142400" cy="968000"/>
          </a:xfrm>
          <a:prstGeom prst="rect">
            <a:avLst/>
          </a:prstGeom>
          <a:solidFill>
            <a:srgbClr val="FBE4D4"/>
          </a:solidFill>
          <a:ln w="12700" cap="flat" cmpd="sng">
            <a:solidFill>
              <a:srgbClr val="000000"/>
            </a:solidFill>
            <a:prstDash val="solid"/>
            <a:miter lim="800000"/>
            <a:headEnd type="none" w="sm" len="sm"/>
            <a:tailEnd type="none" w="sm" len="sm"/>
          </a:ln>
        </p:spPr>
        <p:txBody>
          <a:bodyPr spcFirstLastPara="1" wrap="square" lIns="182866" tIns="91400" rIns="182866" bIns="91400" anchor="ctr" anchorCtr="0">
            <a:noAutofit/>
          </a:bodyPr>
          <a:lstStyle/>
          <a:p>
            <a:pPr algn="ctr"/>
            <a:r>
              <a:rPr lang="en" sz="2400">
                <a:solidFill>
                  <a:srgbClr val="000000"/>
                </a:solidFill>
                <a:latin typeface="Calibri"/>
                <a:ea typeface="Calibri"/>
                <a:cs typeface="Calibri"/>
                <a:sym typeface="Calibri"/>
              </a:rPr>
              <a:t>KubeVela</a:t>
            </a:r>
            <a:endParaRPr sz="2400">
              <a:solidFill>
                <a:srgbClr val="000000"/>
              </a:solidFill>
              <a:latin typeface="Calibri"/>
              <a:ea typeface="Calibri"/>
              <a:cs typeface="Calibri"/>
              <a:sym typeface="Calibri"/>
            </a:endParaRPr>
          </a:p>
        </p:txBody>
      </p:sp>
      <p:cxnSp>
        <p:nvCxnSpPr>
          <p:cNvPr id="14" name="Google Shape;244;p23">
            <a:extLst>
              <a:ext uri="{FF2B5EF4-FFF2-40B4-BE49-F238E27FC236}">
                <a16:creationId xmlns:a16="http://schemas.microsoft.com/office/drawing/2014/main" id="{16C4A5BB-D709-A0F0-075F-BE7FFB5E5B74}"/>
              </a:ext>
            </a:extLst>
          </p:cNvPr>
          <p:cNvCxnSpPr>
            <a:cxnSpLocks/>
            <a:stCxn id="9" idx="2"/>
            <a:endCxn id="22" idx="0"/>
          </p:cNvCxnSpPr>
          <p:nvPr/>
        </p:nvCxnSpPr>
        <p:spPr>
          <a:xfrm rot="5400000">
            <a:off x="9565054" y="1434912"/>
            <a:ext cx="2177600" cy="11392800"/>
          </a:xfrm>
          <a:prstGeom prst="bentConnector3">
            <a:avLst>
              <a:gd name="adj1" fmla="val 50003"/>
            </a:avLst>
          </a:prstGeom>
          <a:noFill/>
          <a:ln w="9525" cap="flat" cmpd="sng">
            <a:solidFill>
              <a:srgbClr val="FFAB40"/>
            </a:solidFill>
            <a:prstDash val="dot"/>
            <a:miter lim="800000"/>
            <a:headEnd type="none" w="sm" len="sm"/>
            <a:tailEnd type="triangle" w="med" len="med"/>
          </a:ln>
        </p:spPr>
      </p:cxnSp>
      <p:sp>
        <p:nvSpPr>
          <p:cNvPr id="15" name="Google Shape;246;p23">
            <a:extLst>
              <a:ext uri="{FF2B5EF4-FFF2-40B4-BE49-F238E27FC236}">
                <a16:creationId xmlns:a16="http://schemas.microsoft.com/office/drawing/2014/main" id="{48A05979-C8BE-2DF1-E6BD-500597AD4CFC}"/>
              </a:ext>
            </a:extLst>
          </p:cNvPr>
          <p:cNvSpPr/>
          <p:nvPr/>
        </p:nvSpPr>
        <p:spPr>
          <a:xfrm>
            <a:off x="18940802" y="8370816"/>
            <a:ext cx="4388000" cy="678400"/>
          </a:xfrm>
          <a:prstGeom prst="rect">
            <a:avLst/>
          </a:prstGeom>
          <a:solidFill>
            <a:srgbClr val="FFAB40"/>
          </a:solidFill>
          <a:ln w="12700" cap="flat" cmpd="sng">
            <a:solidFill>
              <a:srgbClr val="31538F"/>
            </a:solidFill>
            <a:prstDash val="solid"/>
            <a:miter lim="800000"/>
            <a:headEnd type="none" w="sm" len="sm"/>
            <a:tailEnd type="none" w="sm" len="sm"/>
          </a:ln>
        </p:spPr>
        <p:txBody>
          <a:bodyPr spcFirstLastPara="1" wrap="square" lIns="182866" tIns="91400" rIns="182866" bIns="91400" anchor="ctr" anchorCtr="0">
            <a:noAutofit/>
          </a:bodyPr>
          <a:lstStyle/>
          <a:p>
            <a:pPr algn="ctr"/>
            <a:r>
              <a:rPr lang="en" sz="2400">
                <a:solidFill>
                  <a:srgbClr val="FFFFFF"/>
                </a:solidFill>
                <a:latin typeface="Calibri"/>
                <a:ea typeface="Calibri"/>
                <a:cs typeface="Calibri"/>
                <a:sym typeface="Calibri"/>
              </a:rPr>
              <a:t>Runtime K8s Cluster A</a:t>
            </a:r>
            <a:endParaRPr sz="2400">
              <a:solidFill>
                <a:srgbClr val="FFFFFF"/>
              </a:solidFill>
              <a:latin typeface="Calibri"/>
              <a:ea typeface="Calibri"/>
              <a:cs typeface="Calibri"/>
              <a:sym typeface="Calibri"/>
            </a:endParaRPr>
          </a:p>
        </p:txBody>
      </p:sp>
      <p:sp>
        <p:nvSpPr>
          <p:cNvPr id="16" name="Google Shape;247;p23">
            <a:extLst>
              <a:ext uri="{FF2B5EF4-FFF2-40B4-BE49-F238E27FC236}">
                <a16:creationId xmlns:a16="http://schemas.microsoft.com/office/drawing/2014/main" id="{8B18436D-10C3-953E-4385-1B83B3CB3B84}"/>
              </a:ext>
            </a:extLst>
          </p:cNvPr>
          <p:cNvSpPr/>
          <p:nvPr/>
        </p:nvSpPr>
        <p:spPr>
          <a:xfrm>
            <a:off x="18940802" y="9407046"/>
            <a:ext cx="4388000" cy="678400"/>
          </a:xfrm>
          <a:prstGeom prst="rect">
            <a:avLst/>
          </a:prstGeom>
          <a:solidFill>
            <a:srgbClr val="FFAB40"/>
          </a:solidFill>
          <a:ln w="12700" cap="flat" cmpd="sng">
            <a:solidFill>
              <a:srgbClr val="31538F"/>
            </a:solidFill>
            <a:prstDash val="solid"/>
            <a:miter lim="800000"/>
            <a:headEnd type="none" w="sm" len="sm"/>
            <a:tailEnd type="none" w="sm" len="sm"/>
          </a:ln>
        </p:spPr>
        <p:txBody>
          <a:bodyPr spcFirstLastPara="1" wrap="square" lIns="182866" tIns="91400" rIns="182866" bIns="91400" anchor="ctr" anchorCtr="0">
            <a:noAutofit/>
          </a:bodyPr>
          <a:lstStyle/>
          <a:p>
            <a:pPr algn="ctr"/>
            <a:r>
              <a:rPr lang="en" sz="2400">
                <a:solidFill>
                  <a:srgbClr val="FFFFFF"/>
                </a:solidFill>
                <a:latin typeface="Calibri"/>
                <a:ea typeface="Calibri"/>
                <a:cs typeface="Calibri"/>
                <a:sym typeface="Calibri"/>
              </a:rPr>
              <a:t>Cloud Services</a:t>
            </a:r>
            <a:endParaRPr sz="2400">
              <a:solidFill>
                <a:srgbClr val="FFFFFF"/>
              </a:solidFill>
              <a:latin typeface="Calibri"/>
              <a:ea typeface="Calibri"/>
              <a:cs typeface="Calibri"/>
              <a:sym typeface="Calibri"/>
            </a:endParaRPr>
          </a:p>
        </p:txBody>
      </p:sp>
      <p:sp>
        <p:nvSpPr>
          <p:cNvPr id="17" name="Google Shape;249;p23">
            <a:extLst>
              <a:ext uri="{FF2B5EF4-FFF2-40B4-BE49-F238E27FC236}">
                <a16:creationId xmlns:a16="http://schemas.microsoft.com/office/drawing/2014/main" id="{9415C358-5C89-1F44-F386-8B7109292CD5}"/>
              </a:ext>
            </a:extLst>
          </p:cNvPr>
          <p:cNvSpPr/>
          <p:nvPr/>
        </p:nvSpPr>
        <p:spPr>
          <a:xfrm>
            <a:off x="8885834" y="10448518"/>
            <a:ext cx="3142400" cy="678400"/>
          </a:xfrm>
          <a:prstGeom prst="rect">
            <a:avLst/>
          </a:prstGeom>
          <a:solidFill>
            <a:srgbClr val="FFAB40"/>
          </a:solidFill>
          <a:ln w="12700" cap="flat" cmpd="sng">
            <a:solidFill>
              <a:srgbClr val="31538F"/>
            </a:solidFill>
            <a:prstDash val="solid"/>
            <a:miter lim="800000"/>
            <a:headEnd type="none" w="sm" len="sm"/>
            <a:tailEnd type="none" w="sm" len="sm"/>
          </a:ln>
        </p:spPr>
        <p:txBody>
          <a:bodyPr spcFirstLastPara="1" wrap="square" lIns="182866" tIns="91400" rIns="182866" bIns="91400" anchor="ctr" anchorCtr="0">
            <a:noAutofit/>
          </a:bodyPr>
          <a:lstStyle/>
          <a:p>
            <a:pPr algn="ctr"/>
            <a:r>
              <a:rPr lang="en" sz="2400">
                <a:solidFill>
                  <a:srgbClr val="FFFFFF"/>
                </a:solidFill>
                <a:latin typeface="Calibri"/>
                <a:ea typeface="Calibri"/>
                <a:cs typeface="Calibri"/>
                <a:sym typeface="Calibri"/>
              </a:rPr>
              <a:t>Control Plane K8s</a:t>
            </a:r>
            <a:endParaRPr sz="2400">
              <a:solidFill>
                <a:srgbClr val="FFFFFF"/>
              </a:solidFill>
              <a:latin typeface="Calibri"/>
              <a:ea typeface="Calibri"/>
              <a:cs typeface="Calibri"/>
              <a:sym typeface="Calibri"/>
            </a:endParaRPr>
          </a:p>
        </p:txBody>
      </p:sp>
      <p:cxnSp>
        <p:nvCxnSpPr>
          <p:cNvPr id="18" name="Google Shape;250;p23">
            <a:extLst>
              <a:ext uri="{FF2B5EF4-FFF2-40B4-BE49-F238E27FC236}">
                <a16:creationId xmlns:a16="http://schemas.microsoft.com/office/drawing/2014/main" id="{D035ACBA-31D1-4443-2F5D-C8276612A2EE}"/>
              </a:ext>
            </a:extLst>
          </p:cNvPr>
          <p:cNvCxnSpPr>
            <a:cxnSpLocks/>
            <a:stCxn id="13" idx="3"/>
            <a:endCxn id="15" idx="1"/>
          </p:cNvCxnSpPr>
          <p:nvPr/>
        </p:nvCxnSpPr>
        <p:spPr>
          <a:xfrm rot="10800000" flipH="1">
            <a:off x="12028232" y="8709756"/>
            <a:ext cx="6912800" cy="1106400"/>
          </a:xfrm>
          <a:prstGeom prst="straightConnector1">
            <a:avLst/>
          </a:prstGeom>
          <a:noFill/>
          <a:ln w="9525" cap="flat" cmpd="sng">
            <a:solidFill>
              <a:srgbClr val="7030A0"/>
            </a:solidFill>
            <a:prstDash val="solid"/>
            <a:miter lim="800000"/>
            <a:headEnd type="none" w="sm" len="sm"/>
            <a:tailEnd type="triangle" w="med" len="med"/>
          </a:ln>
        </p:spPr>
      </p:cxnSp>
      <p:cxnSp>
        <p:nvCxnSpPr>
          <p:cNvPr id="19" name="Google Shape;251;p23">
            <a:extLst>
              <a:ext uri="{FF2B5EF4-FFF2-40B4-BE49-F238E27FC236}">
                <a16:creationId xmlns:a16="http://schemas.microsoft.com/office/drawing/2014/main" id="{C5E218B8-D669-C035-1F6D-8BD47EE3EA1E}"/>
              </a:ext>
            </a:extLst>
          </p:cNvPr>
          <p:cNvCxnSpPr>
            <a:cxnSpLocks/>
            <a:stCxn id="13" idx="3"/>
            <a:endCxn id="16" idx="1"/>
          </p:cNvCxnSpPr>
          <p:nvPr/>
        </p:nvCxnSpPr>
        <p:spPr>
          <a:xfrm rot="10800000" flipH="1">
            <a:off x="12028232" y="9746556"/>
            <a:ext cx="6912800" cy="69600"/>
          </a:xfrm>
          <a:prstGeom prst="straightConnector1">
            <a:avLst/>
          </a:prstGeom>
          <a:noFill/>
          <a:ln w="9525" cap="flat" cmpd="sng">
            <a:solidFill>
              <a:srgbClr val="7030A0"/>
            </a:solidFill>
            <a:prstDash val="solid"/>
            <a:miter lim="800000"/>
            <a:headEnd type="none" w="sm" len="sm"/>
            <a:tailEnd type="triangle" w="med" len="med"/>
          </a:ln>
        </p:spPr>
      </p:cxnSp>
      <p:cxnSp>
        <p:nvCxnSpPr>
          <p:cNvPr id="20" name="Google Shape;252;p23">
            <a:extLst>
              <a:ext uri="{FF2B5EF4-FFF2-40B4-BE49-F238E27FC236}">
                <a16:creationId xmlns:a16="http://schemas.microsoft.com/office/drawing/2014/main" id="{4076A4B8-4870-12CD-4317-97B34BE4B21E}"/>
              </a:ext>
            </a:extLst>
          </p:cNvPr>
          <p:cNvCxnSpPr>
            <a:cxnSpLocks/>
            <a:stCxn id="13" idx="3"/>
          </p:cNvCxnSpPr>
          <p:nvPr/>
        </p:nvCxnSpPr>
        <p:spPr>
          <a:xfrm>
            <a:off x="12028232" y="9816156"/>
            <a:ext cx="6912800" cy="971200"/>
          </a:xfrm>
          <a:prstGeom prst="straightConnector1">
            <a:avLst/>
          </a:prstGeom>
          <a:noFill/>
          <a:ln w="9525" cap="flat" cmpd="sng">
            <a:solidFill>
              <a:srgbClr val="7030A0"/>
            </a:solidFill>
            <a:prstDash val="solid"/>
            <a:miter lim="800000"/>
            <a:headEnd type="none" w="sm" len="sm"/>
            <a:tailEnd type="triangle" w="med" len="med"/>
          </a:ln>
        </p:spPr>
      </p:cxnSp>
      <p:sp>
        <p:nvSpPr>
          <p:cNvPr id="21" name="Google Shape;253;p23">
            <a:extLst>
              <a:ext uri="{FF2B5EF4-FFF2-40B4-BE49-F238E27FC236}">
                <a16:creationId xmlns:a16="http://schemas.microsoft.com/office/drawing/2014/main" id="{ACBB09E9-BCCA-938D-E2F3-E9025D73881C}"/>
              </a:ext>
            </a:extLst>
          </p:cNvPr>
          <p:cNvSpPr/>
          <p:nvPr/>
        </p:nvSpPr>
        <p:spPr>
          <a:xfrm>
            <a:off x="3774024" y="9529382"/>
            <a:ext cx="2366400" cy="573600"/>
          </a:xfrm>
          <a:prstGeom prst="rect">
            <a:avLst/>
          </a:prstGeom>
          <a:solidFill>
            <a:srgbClr val="A5A5A5"/>
          </a:solidFill>
          <a:ln w="12700" cap="flat" cmpd="sng">
            <a:solidFill>
              <a:srgbClr val="31538F"/>
            </a:solidFill>
            <a:prstDash val="solid"/>
            <a:miter lim="800000"/>
            <a:headEnd type="none" w="sm" len="sm"/>
            <a:tailEnd type="none" w="sm" len="sm"/>
          </a:ln>
        </p:spPr>
        <p:txBody>
          <a:bodyPr spcFirstLastPara="1" wrap="square" lIns="182866" tIns="91400" rIns="182866" bIns="91400" anchor="ctr" anchorCtr="0">
            <a:noAutofit/>
          </a:bodyPr>
          <a:lstStyle/>
          <a:p>
            <a:pPr algn="ctr"/>
            <a:r>
              <a:rPr lang="en" sz="2134">
                <a:solidFill>
                  <a:srgbClr val="FFFFFF"/>
                </a:solidFill>
                <a:latin typeface="Calibri"/>
                <a:ea typeface="Calibri"/>
                <a:cs typeface="Calibri"/>
                <a:sym typeface="Calibri"/>
              </a:rPr>
              <a:t>Config Repo</a:t>
            </a:r>
            <a:endParaRPr sz="2134">
              <a:solidFill>
                <a:srgbClr val="FFFFFF"/>
              </a:solidFill>
              <a:latin typeface="Calibri"/>
              <a:ea typeface="Calibri"/>
              <a:cs typeface="Calibri"/>
              <a:sym typeface="Calibri"/>
            </a:endParaRPr>
          </a:p>
        </p:txBody>
      </p:sp>
      <p:pic>
        <p:nvPicPr>
          <p:cNvPr id="22" name="Google Shape;245;p23" descr="GitHub Logos and Usage · GitHub">
            <a:extLst>
              <a:ext uri="{FF2B5EF4-FFF2-40B4-BE49-F238E27FC236}">
                <a16:creationId xmlns:a16="http://schemas.microsoft.com/office/drawing/2014/main" id="{61AAE2BA-0629-F8E3-E58E-529865360D21}"/>
              </a:ext>
            </a:extLst>
          </p:cNvPr>
          <p:cNvPicPr preferRelativeResize="0"/>
          <p:nvPr/>
        </p:nvPicPr>
        <p:blipFill rotWithShape="1">
          <a:blip r:embed="rId4">
            <a:alphaModFix/>
          </a:blip>
          <a:srcRect/>
          <a:stretch/>
        </p:blipFill>
        <p:spPr>
          <a:xfrm>
            <a:off x="4384377" y="8220257"/>
            <a:ext cx="1145658" cy="1145658"/>
          </a:xfrm>
          <a:prstGeom prst="rect">
            <a:avLst/>
          </a:prstGeom>
          <a:noFill/>
          <a:ln>
            <a:noFill/>
          </a:ln>
        </p:spPr>
      </p:pic>
      <p:cxnSp>
        <p:nvCxnSpPr>
          <p:cNvPr id="23" name="Google Shape;254;p23">
            <a:extLst>
              <a:ext uri="{FF2B5EF4-FFF2-40B4-BE49-F238E27FC236}">
                <a16:creationId xmlns:a16="http://schemas.microsoft.com/office/drawing/2014/main" id="{05A3E911-11F2-31CF-BD47-E18EA70378F3}"/>
              </a:ext>
            </a:extLst>
          </p:cNvPr>
          <p:cNvCxnSpPr>
            <a:cxnSpLocks/>
            <a:stCxn id="21" idx="3"/>
            <a:endCxn id="13" idx="1"/>
          </p:cNvCxnSpPr>
          <p:nvPr/>
        </p:nvCxnSpPr>
        <p:spPr>
          <a:xfrm>
            <a:off x="6140424" y="9816182"/>
            <a:ext cx="2745600" cy="0"/>
          </a:xfrm>
          <a:prstGeom prst="straightConnector1">
            <a:avLst/>
          </a:prstGeom>
          <a:noFill/>
          <a:ln w="9525" cap="flat" cmpd="sng">
            <a:solidFill>
              <a:srgbClr val="FFAB40"/>
            </a:solidFill>
            <a:prstDash val="sysDot"/>
            <a:miter lim="800000"/>
            <a:headEnd type="triangle" w="sm" len="sm"/>
            <a:tailEnd type="triangle" w="med" len="med"/>
          </a:ln>
        </p:spPr>
      </p:cxnSp>
      <p:sp>
        <p:nvSpPr>
          <p:cNvPr id="24" name="Google Shape;255;p23">
            <a:extLst>
              <a:ext uri="{FF2B5EF4-FFF2-40B4-BE49-F238E27FC236}">
                <a16:creationId xmlns:a16="http://schemas.microsoft.com/office/drawing/2014/main" id="{9ED3081D-CE88-D49A-FD8C-679CADB166E0}"/>
              </a:ext>
            </a:extLst>
          </p:cNvPr>
          <p:cNvSpPr txBox="1"/>
          <p:nvPr/>
        </p:nvSpPr>
        <p:spPr>
          <a:xfrm>
            <a:off x="6351208" y="7196464"/>
            <a:ext cx="3142400" cy="923249"/>
          </a:xfrm>
          <a:prstGeom prst="rect">
            <a:avLst/>
          </a:prstGeom>
          <a:noFill/>
          <a:ln>
            <a:noFill/>
          </a:ln>
        </p:spPr>
        <p:txBody>
          <a:bodyPr spcFirstLastPara="1" wrap="square" lIns="182866" tIns="91400" rIns="182866" bIns="91400" anchor="t" anchorCtr="0">
            <a:spAutoFit/>
          </a:bodyPr>
          <a:lstStyle/>
          <a:p>
            <a:pPr algn="ctr"/>
            <a:r>
              <a:rPr lang="en" sz="2400" dirty="0">
                <a:solidFill>
                  <a:srgbClr val="ED7D31"/>
                </a:solidFill>
                <a:latin typeface="Calibri"/>
                <a:ea typeface="Calibri"/>
                <a:cs typeface="Calibri"/>
                <a:sym typeface="Calibri"/>
              </a:rPr>
              <a:t>Auto or manually configure</a:t>
            </a:r>
            <a:endParaRPr sz="2934" dirty="0">
              <a:solidFill>
                <a:srgbClr val="ED7D31"/>
              </a:solidFill>
            </a:endParaRPr>
          </a:p>
        </p:txBody>
      </p:sp>
      <p:cxnSp>
        <p:nvCxnSpPr>
          <p:cNvPr id="25" name="Google Shape;256;p23">
            <a:extLst>
              <a:ext uri="{FF2B5EF4-FFF2-40B4-BE49-F238E27FC236}">
                <a16:creationId xmlns:a16="http://schemas.microsoft.com/office/drawing/2014/main" id="{25B8E0DF-3413-2045-8F8D-17388C84116D}"/>
              </a:ext>
            </a:extLst>
          </p:cNvPr>
          <p:cNvCxnSpPr>
            <a:cxnSpLocks/>
            <a:stCxn id="9" idx="3"/>
            <a:endCxn id="15" idx="0"/>
          </p:cNvCxnSpPr>
          <p:nvPr/>
        </p:nvCxnSpPr>
        <p:spPr>
          <a:xfrm>
            <a:off x="17533454" y="5755712"/>
            <a:ext cx="3601600" cy="2615200"/>
          </a:xfrm>
          <a:prstGeom prst="bentConnector2">
            <a:avLst/>
          </a:prstGeom>
          <a:noFill/>
          <a:ln w="9525" cap="flat" cmpd="sng">
            <a:solidFill>
              <a:srgbClr val="FFAB40"/>
            </a:solidFill>
            <a:prstDash val="dot"/>
            <a:miter lim="800000"/>
            <a:headEnd type="none" w="sm" len="sm"/>
            <a:tailEnd type="triangle" w="med" len="med"/>
          </a:ln>
        </p:spPr>
      </p:cxnSp>
      <p:sp>
        <p:nvSpPr>
          <p:cNvPr id="26" name="Google Shape;257;p23">
            <a:extLst>
              <a:ext uri="{FF2B5EF4-FFF2-40B4-BE49-F238E27FC236}">
                <a16:creationId xmlns:a16="http://schemas.microsoft.com/office/drawing/2014/main" id="{18A5FC8C-23BA-696E-040A-18D547116811}"/>
              </a:ext>
            </a:extLst>
          </p:cNvPr>
          <p:cNvSpPr txBox="1"/>
          <p:nvPr/>
        </p:nvSpPr>
        <p:spPr>
          <a:xfrm>
            <a:off x="21259138" y="5821562"/>
            <a:ext cx="2910678" cy="553917"/>
          </a:xfrm>
          <a:prstGeom prst="rect">
            <a:avLst/>
          </a:prstGeom>
          <a:noFill/>
          <a:ln>
            <a:noFill/>
          </a:ln>
        </p:spPr>
        <p:txBody>
          <a:bodyPr spcFirstLastPara="1" wrap="square" lIns="182866" tIns="91400" rIns="182866" bIns="91400" anchor="t" anchorCtr="0">
            <a:spAutoFit/>
          </a:bodyPr>
          <a:lstStyle/>
          <a:p>
            <a:r>
              <a:rPr lang="en" sz="2400" dirty="0">
                <a:solidFill>
                  <a:srgbClr val="000000"/>
                </a:solidFill>
                <a:latin typeface="Calibri"/>
                <a:ea typeface="Calibri"/>
                <a:cs typeface="Calibri"/>
                <a:sym typeface="Calibri"/>
              </a:rPr>
              <a:t>Download Artifacts</a:t>
            </a:r>
            <a:endParaRPr sz="2400" dirty="0">
              <a:solidFill>
                <a:srgbClr val="000000"/>
              </a:solidFill>
              <a:latin typeface="Calibri"/>
              <a:ea typeface="Calibri"/>
              <a:cs typeface="Calibri"/>
              <a:sym typeface="Calibri"/>
            </a:endParaRPr>
          </a:p>
        </p:txBody>
      </p:sp>
      <p:cxnSp>
        <p:nvCxnSpPr>
          <p:cNvPr id="27" name="Google Shape;258;p23">
            <a:extLst>
              <a:ext uri="{FF2B5EF4-FFF2-40B4-BE49-F238E27FC236}">
                <a16:creationId xmlns:a16="http://schemas.microsoft.com/office/drawing/2014/main" id="{D5279D56-B86E-A36A-5302-7091BB9E53D7}"/>
              </a:ext>
            </a:extLst>
          </p:cNvPr>
          <p:cNvCxnSpPr/>
          <p:nvPr/>
        </p:nvCxnSpPr>
        <p:spPr>
          <a:xfrm>
            <a:off x="1826850" y="6646164"/>
            <a:ext cx="21991200" cy="39200"/>
          </a:xfrm>
          <a:prstGeom prst="straightConnector1">
            <a:avLst/>
          </a:prstGeom>
          <a:noFill/>
          <a:ln w="9525" cap="flat" cmpd="sng">
            <a:solidFill>
              <a:srgbClr val="000000"/>
            </a:solidFill>
            <a:prstDash val="dot"/>
            <a:miter lim="800000"/>
            <a:headEnd type="none" w="sm" len="sm"/>
            <a:tailEnd type="none" w="sm" len="sm"/>
          </a:ln>
        </p:spPr>
      </p:cxnSp>
      <p:sp>
        <p:nvSpPr>
          <p:cNvPr id="28" name="Google Shape;259;p23">
            <a:extLst>
              <a:ext uri="{FF2B5EF4-FFF2-40B4-BE49-F238E27FC236}">
                <a16:creationId xmlns:a16="http://schemas.microsoft.com/office/drawing/2014/main" id="{45C1344A-2DDC-8AD8-B11A-DC059603A5B2}"/>
              </a:ext>
            </a:extLst>
          </p:cNvPr>
          <p:cNvSpPr txBox="1"/>
          <p:nvPr/>
        </p:nvSpPr>
        <p:spPr>
          <a:xfrm>
            <a:off x="1979280" y="4643199"/>
            <a:ext cx="1297600" cy="759230"/>
          </a:xfrm>
          <a:prstGeom prst="rect">
            <a:avLst/>
          </a:prstGeom>
          <a:noFill/>
          <a:ln>
            <a:noFill/>
          </a:ln>
        </p:spPr>
        <p:txBody>
          <a:bodyPr spcFirstLastPara="1" wrap="square" lIns="182866" tIns="91400" rIns="182866" bIns="91400" anchor="t" anchorCtr="0">
            <a:spAutoFit/>
          </a:bodyPr>
          <a:lstStyle/>
          <a:p>
            <a:r>
              <a:rPr lang="en" sz="3734">
                <a:solidFill>
                  <a:srgbClr val="000000"/>
                </a:solidFill>
                <a:latin typeface="Calibri"/>
                <a:ea typeface="Calibri"/>
                <a:cs typeface="Calibri"/>
                <a:sym typeface="Calibri"/>
              </a:rPr>
              <a:t>CI</a:t>
            </a:r>
            <a:endParaRPr sz="2934"/>
          </a:p>
        </p:txBody>
      </p:sp>
      <p:sp>
        <p:nvSpPr>
          <p:cNvPr id="29" name="Google Shape;260;p23">
            <a:extLst>
              <a:ext uri="{FF2B5EF4-FFF2-40B4-BE49-F238E27FC236}">
                <a16:creationId xmlns:a16="http://schemas.microsoft.com/office/drawing/2014/main" id="{27E95186-BDC8-CBFD-22C9-951CE6487503}"/>
              </a:ext>
            </a:extLst>
          </p:cNvPr>
          <p:cNvSpPr txBox="1"/>
          <p:nvPr/>
        </p:nvSpPr>
        <p:spPr>
          <a:xfrm>
            <a:off x="1964706" y="9902999"/>
            <a:ext cx="1721600" cy="759230"/>
          </a:xfrm>
          <a:prstGeom prst="rect">
            <a:avLst/>
          </a:prstGeom>
          <a:noFill/>
          <a:ln>
            <a:noFill/>
          </a:ln>
        </p:spPr>
        <p:txBody>
          <a:bodyPr spcFirstLastPara="1" wrap="square" lIns="182866" tIns="91400" rIns="182866" bIns="91400" anchor="t" anchorCtr="0">
            <a:spAutoFit/>
          </a:bodyPr>
          <a:lstStyle/>
          <a:p>
            <a:r>
              <a:rPr lang="en" sz="3734">
                <a:solidFill>
                  <a:srgbClr val="000000"/>
                </a:solidFill>
                <a:latin typeface="Calibri"/>
                <a:ea typeface="Calibri"/>
                <a:cs typeface="Calibri"/>
                <a:sym typeface="Calibri"/>
              </a:rPr>
              <a:t>CD</a:t>
            </a:r>
            <a:endParaRPr sz="2934"/>
          </a:p>
        </p:txBody>
      </p:sp>
      <p:sp>
        <p:nvSpPr>
          <p:cNvPr id="30" name="Google Shape;261;p23">
            <a:extLst>
              <a:ext uri="{FF2B5EF4-FFF2-40B4-BE49-F238E27FC236}">
                <a16:creationId xmlns:a16="http://schemas.microsoft.com/office/drawing/2014/main" id="{8DCA00B6-CD41-1ADB-4D2B-49D042F96E91}"/>
              </a:ext>
            </a:extLst>
          </p:cNvPr>
          <p:cNvSpPr txBox="1"/>
          <p:nvPr/>
        </p:nvSpPr>
        <p:spPr>
          <a:xfrm>
            <a:off x="3563230" y="10300130"/>
            <a:ext cx="2788000" cy="553917"/>
          </a:xfrm>
          <a:prstGeom prst="rect">
            <a:avLst/>
          </a:prstGeom>
          <a:noFill/>
          <a:ln>
            <a:noFill/>
          </a:ln>
        </p:spPr>
        <p:txBody>
          <a:bodyPr spcFirstLastPara="1" wrap="square" lIns="182866" tIns="91400" rIns="182866" bIns="91400" anchor="t" anchorCtr="0">
            <a:spAutoFit/>
          </a:bodyPr>
          <a:lstStyle/>
          <a:p>
            <a:pPr algn="ctr"/>
            <a:r>
              <a:rPr lang="en" sz="2400" i="1">
                <a:solidFill>
                  <a:srgbClr val="000000"/>
                </a:solidFill>
                <a:latin typeface="Calibri"/>
                <a:ea typeface="Calibri"/>
                <a:cs typeface="Calibri"/>
                <a:sym typeface="Calibri"/>
              </a:rPr>
              <a:t>Application YAML</a:t>
            </a:r>
            <a:endParaRPr sz="2400" i="1">
              <a:solidFill>
                <a:srgbClr val="000000"/>
              </a:solidFill>
              <a:latin typeface="Calibri"/>
              <a:ea typeface="Calibri"/>
              <a:cs typeface="Calibri"/>
              <a:sym typeface="Calibri"/>
            </a:endParaRPr>
          </a:p>
        </p:txBody>
      </p:sp>
      <p:cxnSp>
        <p:nvCxnSpPr>
          <p:cNvPr id="31" name="Google Shape;262;p23">
            <a:extLst>
              <a:ext uri="{FF2B5EF4-FFF2-40B4-BE49-F238E27FC236}">
                <a16:creationId xmlns:a16="http://schemas.microsoft.com/office/drawing/2014/main" id="{38D4D6E7-9AA2-7151-0A72-473C66231763}"/>
              </a:ext>
            </a:extLst>
          </p:cNvPr>
          <p:cNvCxnSpPr/>
          <p:nvPr/>
        </p:nvCxnSpPr>
        <p:spPr>
          <a:xfrm flipH="1">
            <a:off x="15484134" y="8315760"/>
            <a:ext cx="800" cy="3000800"/>
          </a:xfrm>
          <a:prstGeom prst="straightConnector1">
            <a:avLst/>
          </a:prstGeom>
          <a:noFill/>
          <a:ln w="9525" cap="flat" cmpd="sng">
            <a:solidFill>
              <a:srgbClr val="000000"/>
            </a:solidFill>
            <a:prstDash val="dot"/>
            <a:miter lim="800000"/>
            <a:headEnd type="none" w="sm" len="sm"/>
            <a:tailEnd type="none" w="sm" len="sm"/>
          </a:ln>
        </p:spPr>
      </p:cxnSp>
      <p:sp>
        <p:nvSpPr>
          <p:cNvPr id="33" name="Google Shape;264;p23">
            <a:extLst>
              <a:ext uri="{FF2B5EF4-FFF2-40B4-BE49-F238E27FC236}">
                <a16:creationId xmlns:a16="http://schemas.microsoft.com/office/drawing/2014/main" id="{626E52B5-D7DC-1249-359D-8250786F22BA}"/>
              </a:ext>
            </a:extLst>
          </p:cNvPr>
          <p:cNvSpPr txBox="1"/>
          <p:nvPr/>
        </p:nvSpPr>
        <p:spPr>
          <a:xfrm>
            <a:off x="6623606" y="9191696"/>
            <a:ext cx="1365600" cy="553917"/>
          </a:xfrm>
          <a:prstGeom prst="rect">
            <a:avLst/>
          </a:prstGeom>
          <a:noFill/>
          <a:ln>
            <a:noFill/>
          </a:ln>
        </p:spPr>
        <p:txBody>
          <a:bodyPr spcFirstLastPara="1" wrap="square" lIns="182866" tIns="91400" rIns="182866" bIns="91400" anchor="t" anchorCtr="0">
            <a:spAutoFit/>
          </a:bodyPr>
          <a:lstStyle/>
          <a:p>
            <a:pPr algn="ctr"/>
            <a:r>
              <a:rPr lang="en" sz="2400">
                <a:solidFill>
                  <a:srgbClr val="000000"/>
                </a:solidFill>
                <a:latin typeface="Calibri"/>
                <a:ea typeface="Calibri"/>
                <a:cs typeface="Calibri"/>
                <a:sym typeface="Calibri"/>
              </a:rPr>
              <a:t>Sync</a:t>
            </a:r>
            <a:endParaRPr sz="2400">
              <a:solidFill>
                <a:srgbClr val="000000"/>
              </a:solidFill>
              <a:latin typeface="Calibri"/>
              <a:ea typeface="Calibri"/>
              <a:cs typeface="Calibri"/>
              <a:sym typeface="Calibri"/>
            </a:endParaRPr>
          </a:p>
        </p:txBody>
      </p:sp>
      <p:cxnSp>
        <p:nvCxnSpPr>
          <p:cNvPr id="34" name="Google Shape;265;p23">
            <a:extLst>
              <a:ext uri="{FF2B5EF4-FFF2-40B4-BE49-F238E27FC236}">
                <a16:creationId xmlns:a16="http://schemas.microsoft.com/office/drawing/2014/main" id="{4C30690B-9217-9F66-5140-E6BE610D8ACF}"/>
              </a:ext>
            </a:extLst>
          </p:cNvPr>
          <p:cNvCxnSpPr>
            <a:cxnSpLocks/>
            <a:endCxn id="13" idx="0"/>
          </p:cNvCxnSpPr>
          <p:nvPr/>
        </p:nvCxnSpPr>
        <p:spPr>
          <a:xfrm>
            <a:off x="10453032" y="5782556"/>
            <a:ext cx="4000" cy="3549600"/>
          </a:xfrm>
          <a:prstGeom prst="straightConnector1">
            <a:avLst/>
          </a:prstGeom>
          <a:noFill/>
          <a:ln w="9525" cap="flat" cmpd="sng">
            <a:solidFill>
              <a:schemeClr val="accent2"/>
            </a:solidFill>
            <a:prstDash val="solid"/>
            <a:round/>
            <a:headEnd type="none" w="med" len="med"/>
            <a:tailEnd type="triangle" w="med" len="med"/>
          </a:ln>
        </p:spPr>
      </p:cxnSp>
      <p:sp>
        <p:nvSpPr>
          <p:cNvPr id="35" name="Google Shape;266;p23">
            <a:extLst>
              <a:ext uri="{FF2B5EF4-FFF2-40B4-BE49-F238E27FC236}">
                <a16:creationId xmlns:a16="http://schemas.microsoft.com/office/drawing/2014/main" id="{DED4A2F6-1F8E-2A88-F557-8FA62E7210E5}"/>
              </a:ext>
            </a:extLst>
          </p:cNvPr>
          <p:cNvSpPr txBox="1"/>
          <p:nvPr/>
        </p:nvSpPr>
        <p:spPr>
          <a:xfrm>
            <a:off x="9653728" y="6950431"/>
            <a:ext cx="3776800" cy="923249"/>
          </a:xfrm>
          <a:prstGeom prst="rect">
            <a:avLst/>
          </a:prstGeom>
          <a:noFill/>
          <a:ln>
            <a:noFill/>
          </a:ln>
        </p:spPr>
        <p:txBody>
          <a:bodyPr spcFirstLastPara="1" wrap="square" lIns="182866" tIns="91400" rIns="182866" bIns="91400" anchor="t" anchorCtr="0">
            <a:spAutoFit/>
          </a:bodyPr>
          <a:lstStyle/>
          <a:p>
            <a:pPr algn="ctr"/>
            <a:r>
              <a:rPr lang="en" sz="2400" dirty="0">
                <a:solidFill>
                  <a:srgbClr val="000000"/>
                </a:solidFill>
                <a:latin typeface="Calibri"/>
                <a:ea typeface="Calibri"/>
                <a:cs typeface="Calibri"/>
                <a:sym typeface="Calibri"/>
              </a:rPr>
              <a:t>Push </a:t>
            </a:r>
            <a:r>
              <a:rPr lang="en" sz="2400" i="1" dirty="0" err="1">
                <a:latin typeface="Calibri"/>
                <a:ea typeface="Calibri"/>
                <a:cs typeface="Calibri"/>
                <a:sym typeface="Calibri"/>
              </a:rPr>
              <a:t>app.yaml</a:t>
            </a:r>
            <a:endParaRPr sz="2400" i="1" dirty="0">
              <a:latin typeface="Calibri"/>
              <a:ea typeface="Calibri"/>
              <a:cs typeface="Calibri"/>
              <a:sym typeface="Calibri"/>
            </a:endParaRPr>
          </a:p>
          <a:p>
            <a:pPr algn="ctr"/>
            <a:r>
              <a:rPr lang="en" sz="2400" i="1" dirty="0">
                <a:solidFill>
                  <a:srgbClr val="000000"/>
                </a:solidFill>
                <a:latin typeface="Calibri"/>
                <a:ea typeface="Calibri"/>
                <a:cs typeface="Calibri"/>
                <a:sym typeface="Calibri"/>
              </a:rPr>
              <a:t> </a:t>
            </a:r>
            <a:r>
              <a:rPr lang="en" sz="2400" dirty="0">
                <a:solidFill>
                  <a:srgbClr val="000000"/>
                </a:solidFill>
                <a:latin typeface="Calibri"/>
                <a:ea typeface="Calibri"/>
                <a:cs typeface="Calibri"/>
                <a:sym typeface="Calibri"/>
              </a:rPr>
              <a:t>(legacy mode)</a:t>
            </a:r>
            <a:endParaRPr sz="2934" dirty="0"/>
          </a:p>
        </p:txBody>
      </p:sp>
      <p:sp>
        <p:nvSpPr>
          <p:cNvPr id="36" name="Rectangle 35">
            <a:extLst>
              <a:ext uri="{FF2B5EF4-FFF2-40B4-BE49-F238E27FC236}">
                <a16:creationId xmlns:a16="http://schemas.microsoft.com/office/drawing/2014/main" id="{8E02EF2A-46F5-CA81-1C0F-15720DA5BCC4}"/>
              </a:ext>
            </a:extLst>
          </p:cNvPr>
          <p:cNvSpPr/>
          <p:nvPr/>
        </p:nvSpPr>
        <p:spPr>
          <a:xfrm>
            <a:off x="21749019" y="6765798"/>
            <a:ext cx="2204450" cy="523220"/>
          </a:xfrm>
          <a:prstGeom prst="rect">
            <a:avLst/>
          </a:prstGeom>
        </p:spPr>
        <p:txBody>
          <a:bodyPr wrap="none">
            <a:spAutoFit/>
          </a:bodyPr>
          <a:lstStyle/>
          <a:p>
            <a:pPr algn="ctr"/>
            <a:r>
              <a:rPr lang="en-US" sz="2800" b="1" dirty="0">
                <a:solidFill>
                  <a:srgbClr val="212121"/>
                </a:solidFill>
                <a:cs typeface="Calibri"/>
                <a:sym typeface="Calibri"/>
              </a:rPr>
              <a:t>Subscription</a:t>
            </a:r>
            <a:endParaRPr lang="en-CN" sz="2800" dirty="0"/>
          </a:p>
        </p:txBody>
      </p:sp>
      <p:sp>
        <p:nvSpPr>
          <p:cNvPr id="37" name="Google Shape;311;p25">
            <a:extLst>
              <a:ext uri="{FF2B5EF4-FFF2-40B4-BE49-F238E27FC236}">
                <a16:creationId xmlns:a16="http://schemas.microsoft.com/office/drawing/2014/main" id="{1611FE68-8F7F-C6F1-F07C-DC489F6D4A39}"/>
              </a:ext>
            </a:extLst>
          </p:cNvPr>
          <p:cNvSpPr/>
          <p:nvPr/>
        </p:nvSpPr>
        <p:spPr>
          <a:xfrm>
            <a:off x="18978279" y="10443277"/>
            <a:ext cx="4313554" cy="1404650"/>
          </a:xfrm>
          <a:prstGeom prst="rect">
            <a:avLst/>
          </a:prstGeom>
          <a:noFill/>
          <a:ln w="12700" cap="flat" cmpd="sng">
            <a:solidFill>
              <a:srgbClr val="A5A5A5"/>
            </a:solidFill>
            <a:prstDash val="solid"/>
            <a:miter lim="800000"/>
            <a:headEnd type="none" w="sm" len="sm"/>
            <a:tailEnd type="none" w="sm" len="sm"/>
          </a:ln>
        </p:spPr>
        <p:txBody>
          <a:bodyPr spcFirstLastPara="1" wrap="square" lIns="182866" tIns="91400" rIns="182866" bIns="91400" anchor="ctr" anchorCtr="0">
            <a:noAutofit/>
          </a:bodyPr>
          <a:lstStyle/>
          <a:p>
            <a:pPr algn="ctr"/>
            <a:endParaRPr sz="2400">
              <a:solidFill>
                <a:srgbClr val="000000"/>
              </a:solidFill>
              <a:latin typeface="Calibri"/>
              <a:ea typeface="Calibri"/>
              <a:cs typeface="Calibri"/>
              <a:sym typeface="Calibri"/>
            </a:endParaRPr>
          </a:p>
        </p:txBody>
      </p:sp>
      <p:sp>
        <p:nvSpPr>
          <p:cNvPr id="38" name="Google Shape;319;p25">
            <a:extLst>
              <a:ext uri="{FF2B5EF4-FFF2-40B4-BE49-F238E27FC236}">
                <a16:creationId xmlns:a16="http://schemas.microsoft.com/office/drawing/2014/main" id="{9E992DBA-7E3E-5245-4318-9CF1682899DA}"/>
              </a:ext>
            </a:extLst>
          </p:cNvPr>
          <p:cNvSpPr txBox="1"/>
          <p:nvPr/>
        </p:nvSpPr>
        <p:spPr>
          <a:xfrm>
            <a:off x="19324448" y="12157813"/>
            <a:ext cx="4321600" cy="861694"/>
          </a:xfrm>
          <a:prstGeom prst="rect">
            <a:avLst/>
          </a:prstGeom>
          <a:noFill/>
          <a:ln>
            <a:noFill/>
          </a:ln>
        </p:spPr>
        <p:txBody>
          <a:bodyPr spcFirstLastPara="1" wrap="square" lIns="243800" tIns="243800" rIns="243800" bIns="243800" anchor="t" anchorCtr="0">
            <a:spAutoFit/>
          </a:bodyPr>
          <a:lstStyle/>
          <a:p>
            <a:pPr algn="ctr"/>
            <a:r>
              <a:rPr lang="en" sz="2400">
                <a:solidFill>
                  <a:srgbClr val="000000"/>
                </a:solidFill>
                <a:latin typeface="Calibri"/>
                <a:ea typeface="Calibri"/>
                <a:cs typeface="Calibri"/>
                <a:sym typeface="Calibri"/>
              </a:rPr>
              <a:t>IoT/Edge</a:t>
            </a:r>
            <a:endParaRPr sz="2400">
              <a:solidFill>
                <a:srgbClr val="000000"/>
              </a:solidFill>
              <a:latin typeface="Calibri"/>
              <a:ea typeface="Calibri"/>
              <a:cs typeface="Calibri"/>
              <a:sym typeface="Calibri"/>
            </a:endParaRPr>
          </a:p>
        </p:txBody>
      </p:sp>
      <p:pic>
        <p:nvPicPr>
          <p:cNvPr id="39" name="Google Shape;325;p25">
            <a:extLst>
              <a:ext uri="{FF2B5EF4-FFF2-40B4-BE49-F238E27FC236}">
                <a16:creationId xmlns:a16="http://schemas.microsoft.com/office/drawing/2014/main" id="{825AEB0B-EA82-D859-A460-33E4ABB28CAA}"/>
              </a:ext>
            </a:extLst>
          </p:cNvPr>
          <p:cNvPicPr preferRelativeResize="0"/>
          <p:nvPr/>
        </p:nvPicPr>
        <p:blipFill rotWithShape="1">
          <a:blip r:embed="rId5">
            <a:alphaModFix/>
          </a:blip>
          <a:srcRect/>
          <a:stretch/>
        </p:blipFill>
        <p:spPr>
          <a:xfrm>
            <a:off x="19722369" y="10923663"/>
            <a:ext cx="1377314" cy="471590"/>
          </a:xfrm>
          <a:prstGeom prst="rect">
            <a:avLst/>
          </a:prstGeom>
          <a:noFill/>
          <a:ln>
            <a:noFill/>
          </a:ln>
        </p:spPr>
      </p:pic>
      <p:pic>
        <p:nvPicPr>
          <p:cNvPr id="40" name="Google Shape;326;p25">
            <a:extLst>
              <a:ext uri="{FF2B5EF4-FFF2-40B4-BE49-F238E27FC236}">
                <a16:creationId xmlns:a16="http://schemas.microsoft.com/office/drawing/2014/main" id="{0D57DEC8-2121-9F35-67D5-C8D6FAEC9E8F}"/>
              </a:ext>
            </a:extLst>
          </p:cNvPr>
          <p:cNvPicPr preferRelativeResize="0"/>
          <p:nvPr/>
        </p:nvPicPr>
        <p:blipFill rotWithShape="1">
          <a:blip r:embed="rId6">
            <a:alphaModFix/>
          </a:blip>
          <a:srcRect/>
          <a:stretch/>
        </p:blipFill>
        <p:spPr>
          <a:xfrm>
            <a:off x="21368273" y="10905893"/>
            <a:ext cx="723746" cy="507110"/>
          </a:xfrm>
          <a:prstGeom prst="rect">
            <a:avLst/>
          </a:prstGeom>
          <a:noFill/>
          <a:ln>
            <a:noFill/>
          </a:ln>
        </p:spPr>
      </p:pic>
      <p:sp>
        <p:nvSpPr>
          <p:cNvPr id="41" name="TextBox 40">
            <a:extLst>
              <a:ext uri="{FF2B5EF4-FFF2-40B4-BE49-F238E27FC236}">
                <a16:creationId xmlns:a16="http://schemas.microsoft.com/office/drawing/2014/main" id="{AF6D5215-C651-18D9-85FB-425812C72536}"/>
              </a:ext>
            </a:extLst>
          </p:cNvPr>
          <p:cNvSpPr txBox="1"/>
          <p:nvPr/>
        </p:nvSpPr>
        <p:spPr>
          <a:xfrm rot="20886818">
            <a:off x="15825984" y="8712793"/>
            <a:ext cx="663964" cy="338554"/>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r>
              <a:rPr lang="en-US" altLang="zh-CN" sz="1600" dirty="0"/>
              <a:t>OCM</a:t>
            </a:r>
            <a:endParaRPr lang="en-CN" sz="1600" dirty="0"/>
          </a:p>
        </p:txBody>
      </p:sp>
      <p:sp>
        <p:nvSpPr>
          <p:cNvPr id="42" name="TextBox 41">
            <a:extLst>
              <a:ext uri="{FF2B5EF4-FFF2-40B4-BE49-F238E27FC236}">
                <a16:creationId xmlns:a16="http://schemas.microsoft.com/office/drawing/2014/main" id="{7F4394BA-80B4-C4C2-A8C3-5D616DA345ED}"/>
              </a:ext>
            </a:extLst>
          </p:cNvPr>
          <p:cNvSpPr txBox="1"/>
          <p:nvPr/>
        </p:nvSpPr>
        <p:spPr>
          <a:xfrm>
            <a:off x="15644577" y="9336979"/>
            <a:ext cx="1988045" cy="338554"/>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r>
              <a:rPr lang="en-US" altLang="zh-CN" sz="1600" dirty="0"/>
              <a:t>Terraform</a:t>
            </a:r>
            <a:r>
              <a:rPr lang="zh-CN" altLang="en-US" sz="1600" dirty="0"/>
              <a:t> </a:t>
            </a:r>
            <a:r>
              <a:rPr lang="en-US" altLang="zh-CN" sz="1600" dirty="0"/>
              <a:t>controller</a:t>
            </a:r>
            <a:endParaRPr lang="en-CN" sz="1600" dirty="0"/>
          </a:p>
        </p:txBody>
      </p:sp>
      <p:sp>
        <p:nvSpPr>
          <p:cNvPr id="43" name="TextBox 42">
            <a:extLst>
              <a:ext uri="{FF2B5EF4-FFF2-40B4-BE49-F238E27FC236}">
                <a16:creationId xmlns:a16="http://schemas.microsoft.com/office/drawing/2014/main" id="{59AC3047-ED57-3731-8267-4D9DC3579FE9}"/>
              </a:ext>
            </a:extLst>
          </p:cNvPr>
          <p:cNvSpPr txBox="1"/>
          <p:nvPr/>
        </p:nvSpPr>
        <p:spPr>
          <a:xfrm rot="488948">
            <a:off x="15818697" y="9994187"/>
            <a:ext cx="1063112" cy="338554"/>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r>
              <a:rPr lang="en-US" altLang="zh-CN" sz="1600" dirty="0" err="1"/>
              <a:t>OpenYurt</a:t>
            </a:r>
            <a:endParaRPr lang="en-CN" sz="1600" dirty="0"/>
          </a:p>
        </p:txBody>
      </p:sp>
      <p:sp>
        <p:nvSpPr>
          <p:cNvPr id="44" name="TextBox 43">
            <a:extLst>
              <a:ext uri="{FF2B5EF4-FFF2-40B4-BE49-F238E27FC236}">
                <a16:creationId xmlns:a16="http://schemas.microsoft.com/office/drawing/2014/main" id="{37246548-5B19-2737-54FC-E07ADF1E607A}"/>
              </a:ext>
            </a:extLst>
          </p:cNvPr>
          <p:cNvSpPr txBox="1"/>
          <p:nvPr/>
        </p:nvSpPr>
        <p:spPr>
          <a:xfrm>
            <a:off x="21270212" y="7712637"/>
            <a:ext cx="854721" cy="338554"/>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r>
              <a:rPr lang="en-US" altLang="zh-CN" sz="1600" dirty="0" err="1"/>
              <a:t>FluxCD</a:t>
            </a:r>
            <a:endParaRPr lang="en-CN" sz="1600" dirty="0"/>
          </a:p>
        </p:txBody>
      </p:sp>
      <p:sp>
        <p:nvSpPr>
          <p:cNvPr id="45" name="TextBox 44">
            <a:extLst>
              <a:ext uri="{FF2B5EF4-FFF2-40B4-BE49-F238E27FC236}">
                <a16:creationId xmlns:a16="http://schemas.microsoft.com/office/drawing/2014/main" id="{9DDEDBBE-5F67-6D39-1E8F-595C81162B20}"/>
              </a:ext>
            </a:extLst>
          </p:cNvPr>
          <p:cNvSpPr txBox="1"/>
          <p:nvPr/>
        </p:nvSpPr>
        <p:spPr>
          <a:xfrm>
            <a:off x="1113890" y="12456556"/>
            <a:ext cx="423909" cy="316164"/>
          </a:xfrm>
          <a:prstGeom prst="rect">
            <a:avLst/>
          </a:prstGeom>
          <a:solidFill>
            <a:schemeClr val="accent6">
              <a:lumMod val="20000"/>
              <a:lumOff val="80000"/>
            </a:schemeClr>
          </a:solidFill>
          <a:ln>
            <a:solidFill>
              <a:schemeClr val="accent6">
                <a:lumMod val="60000"/>
                <a:lumOff val="40000"/>
              </a:schemeClr>
            </a:solidFill>
          </a:ln>
        </p:spPr>
        <p:txBody>
          <a:bodyPr wrap="square" rtlCol="0">
            <a:spAutoFit/>
          </a:bodyPr>
          <a:lstStyle/>
          <a:p>
            <a:endParaRPr lang="en-CN" sz="1600" dirty="0"/>
          </a:p>
        </p:txBody>
      </p:sp>
      <p:sp>
        <p:nvSpPr>
          <p:cNvPr id="46" name="TextBox 45">
            <a:extLst>
              <a:ext uri="{FF2B5EF4-FFF2-40B4-BE49-F238E27FC236}">
                <a16:creationId xmlns:a16="http://schemas.microsoft.com/office/drawing/2014/main" id="{747D8843-3832-4017-1B08-3B78F9D2EEA0}"/>
              </a:ext>
            </a:extLst>
          </p:cNvPr>
          <p:cNvSpPr txBox="1"/>
          <p:nvPr/>
        </p:nvSpPr>
        <p:spPr>
          <a:xfrm>
            <a:off x="1732258" y="12409453"/>
            <a:ext cx="218649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err="1">
                <a:ln>
                  <a:noFill/>
                </a:ln>
                <a:solidFill>
                  <a:srgbClr val="000000"/>
                </a:solidFill>
                <a:effectLst/>
                <a:uFillTx/>
                <a:latin typeface="+mn-lt"/>
                <a:ea typeface="+mn-ea"/>
                <a:cs typeface="+mn-cs"/>
                <a:sym typeface="Helvetica Light"/>
              </a:rPr>
              <a:t>KubeVela</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CN" sz="2000" b="0" i="0" u="none" strike="noStrike" cap="none" spc="0" normalizeH="0" baseline="0" dirty="0">
                <a:ln>
                  <a:noFill/>
                </a:ln>
                <a:solidFill>
                  <a:srgbClr val="000000"/>
                </a:solidFill>
                <a:effectLst/>
                <a:uFillTx/>
                <a:latin typeface="+mn-lt"/>
                <a:ea typeface="+mn-ea"/>
                <a:cs typeface="+mn-cs"/>
                <a:sym typeface="Helvetica Light"/>
              </a:rPr>
              <a:t>Addons</a:t>
            </a:r>
          </a:p>
        </p:txBody>
      </p:sp>
      <p:sp>
        <p:nvSpPr>
          <p:cNvPr id="47" name="TextBox 46">
            <a:extLst>
              <a:ext uri="{FF2B5EF4-FFF2-40B4-BE49-F238E27FC236}">
                <a16:creationId xmlns:a16="http://schemas.microsoft.com/office/drawing/2014/main" id="{145E793F-C3B2-9046-4008-1682FA1CA42A}"/>
              </a:ext>
            </a:extLst>
          </p:cNvPr>
          <p:cNvSpPr txBox="1"/>
          <p:nvPr/>
        </p:nvSpPr>
        <p:spPr>
          <a:xfrm>
            <a:off x="6855824" y="9961576"/>
            <a:ext cx="854721" cy="338554"/>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r>
              <a:rPr lang="en-US" altLang="zh-CN" sz="1600" dirty="0" err="1"/>
              <a:t>FluxCD</a:t>
            </a:r>
            <a:endParaRPr lang="en-CN" sz="1600" dirty="0"/>
          </a:p>
        </p:txBody>
      </p:sp>
      <p:sp>
        <p:nvSpPr>
          <p:cNvPr id="48" name="TextBox 47">
            <a:extLst>
              <a:ext uri="{FF2B5EF4-FFF2-40B4-BE49-F238E27FC236}">
                <a16:creationId xmlns:a16="http://schemas.microsoft.com/office/drawing/2014/main" id="{A7D7A11B-0730-B640-C0F6-69ADD88390CB}"/>
              </a:ext>
            </a:extLst>
          </p:cNvPr>
          <p:cNvSpPr txBox="1"/>
          <p:nvPr/>
        </p:nvSpPr>
        <p:spPr>
          <a:xfrm>
            <a:off x="10025671" y="8336764"/>
            <a:ext cx="854721" cy="338554"/>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r>
              <a:rPr lang="en-US" altLang="zh-CN" sz="1600" dirty="0" err="1"/>
              <a:t>VelaUX</a:t>
            </a:r>
            <a:endParaRPr lang="en-CN" sz="1600" dirty="0"/>
          </a:p>
        </p:txBody>
      </p:sp>
      <p:sp>
        <p:nvSpPr>
          <p:cNvPr id="49" name="TextBox 48">
            <a:extLst>
              <a:ext uri="{FF2B5EF4-FFF2-40B4-BE49-F238E27FC236}">
                <a16:creationId xmlns:a16="http://schemas.microsoft.com/office/drawing/2014/main" id="{46563C94-9B79-6C29-5774-5FE6641A78C3}"/>
              </a:ext>
            </a:extLst>
          </p:cNvPr>
          <p:cNvSpPr txBox="1"/>
          <p:nvPr/>
        </p:nvSpPr>
        <p:spPr>
          <a:xfrm>
            <a:off x="14803932" y="2352548"/>
            <a:ext cx="8487901"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914400" marR="0" indent="-914400" algn="l" defTabSz="825500" rtl="0" fontAlgn="auto" latinLnBrk="0" hangingPunct="0">
              <a:lnSpc>
                <a:spcPct val="100000"/>
              </a:lnSpc>
              <a:spcBef>
                <a:spcPts val="0"/>
              </a:spcBef>
              <a:spcAft>
                <a:spcPts val="0"/>
              </a:spcAft>
              <a:buClrTx/>
              <a:buSzTx/>
              <a:buFont typeface="Wingdings" pitchFamily="2" charset="2"/>
              <a:buChar char="§"/>
              <a:tabLst/>
            </a:pP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Use</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err="1">
                <a:ln>
                  <a:noFill/>
                </a:ln>
                <a:solidFill>
                  <a:srgbClr val="000000"/>
                </a:solidFill>
                <a:effectLst/>
                <a:uFillTx/>
                <a:latin typeface="+mn-lt"/>
                <a:ea typeface="+mn-ea"/>
                <a:cs typeface="+mn-cs"/>
                <a:sym typeface="Helvetica Light"/>
              </a:rPr>
              <a:t>fluxcd</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to</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sync</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lang="en-US" altLang="zh-CN" sz="2000" dirty="0"/>
              <a:t>YAML</a:t>
            </a:r>
            <a:r>
              <a:rPr lang="zh-CN" altLang="en-US" sz="2000" dirty="0"/>
              <a:t> </a:t>
            </a:r>
            <a:r>
              <a:rPr lang="en-US" altLang="zh-CN" sz="2000" dirty="0"/>
              <a:t>Artifacts</a:t>
            </a:r>
            <a:r>
              <a:rPr lang="zh-CN" altLang="en-US" sz="2000" dirty="0"/>
              <a:t> </a:t>
            </a:r>
            <a:r>
              <a:rPr lang="en-US" altLang="zh-CN" sz="2000" dirty="0"/>
              <a:t>from</a:t>
            </a:r>
            <a:r>
              <a:rPr lang="zh-CN" altLang="en-US" sz="2000" dirty="0"/>
              <a:t> </a:t>
            </a:r>
            <a:r>
              <a:rPr lang="en-US" altLang="zh-CN" sz="2000" dirty="0"/>
              <a:t>Repo</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to</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clusters.</a:t>
            </a:r>
          </a:p>
          <a:p>
            <a:pPr marL="914400" marR="0" indent="-914400" algn="l" defTabSz="825500" rtl="0" fontAlgn="auto" latinLnBrk="0" hangingPunct="0">
              <a:lnSpc>
                <a:spcPct val="100000"/>
              </a:lnSpc>
              <a:spcBef>
                <a:spcPts val="0"/>
              </a:spcBef>
              <a:spcAft>
                <a:spcPts val="0"/>
              </a:spcAft>
              <a:buClrTx/>
              <a:buSzTx/>
              <a:buFont typeface="Wingdings" pitchFamily="2" charset="2"/>
              <a:buChar char="§"/>
              <a:tabLst/>
            </a:pPr>
            <a:r>
              <a:rPr lang="en-US" altLang="zh-CN" sz="2000" dirty="0"/>
              <a:t>Use</a:t>
            </a:r>
            <a:r>
              <a:rPr lang="zh-CN" altLang="en-US" sz="2000" dirty="0"/>
              <a:t> </a:t>
            </a:r>
            <a:r>
              <a:rPr lang="en-US" altLang="zh-CN" sz="2000" dirty="0" err="1"/>
              <a:t>VelaUX</a:t>
            </a:r>
            <a:r>
              <a:rPr lang="zh-CN" altLang="en-US" sz="2000" dirty="0"/>
              <a:t> </a:t>
            </a:r>
            <a:r>
              <a:rPr lang="en-US" altLang="zh-CN" sz="2000" dirty="0"/>
              <a:t>to</a:t>
            </a:r>
            <a:r>
              <a:rPr lang="zh-CN" altLang="en-US" sz="2000" dirty="0"/>
              <a:t> </a:t>
            </a:r>
            <a:r>
              <a:rPr lang="en-US" altLang="zh-CN" sz="2000" dirty="0"/>
              <a:t>integrate</a:t>
            </a:r>
            <a:r>
              <a:rPr lang="zh-CN" altLang="en-US" sz="2000" dirty="0"/>
              <a:t> </a:t>
            </a:r>
            <a:r>
              <a:rPr lang="en-US" altLang="zh-CN" sz="2000" dirty="0"/>
              <a:t>with</a:t>
            </a:r>
            <a:r>
              <a:rPr lang="zh-CN" altLang="en-US" sz="2000" dirty="0"/>
              <a:t> </a:t>
            </a:r>
            <a:r>
              <a:rPr lang="en-US" altLang="zh-CN" sz="2000" dirty="0"/>
              <a:t>legacy</a:t>
            </a:r>
            <a:r>
              <a:rPr lang="zh-CN" altLang="en-US" sz="2000" dirty="0"/>
              <a:t> </a:t>
            </a:r>
            <a:r>
              <a:rPr lang="en-US" altLang="zh-CN" sz="2000" dirty="0"/>
              <a:t>push</a:t>
            </a:r>
            <a:r>
              <a:rPr lang="zh-CN" altLang="en-US" sz="2000" dirty="0"/>
              <a:t> </a:t>
            </a:r>
            <a:r>
              <a:rPr lang="en-US" altLang="zh-CN" sz="2000" dirty="0"/>
              <a:t>mode</a:t>
            </a:r>
            <a:r>
              <a:rPr lang="zh-CN" altLang="en-US" sz="2000" dirty="0"/>
              <a:t> </a:t>
            </a:r>
            <a:r>
              <a:rPr lang="en-US" altLang="zh-CN" sz="2000" dirty="0"/>
              <a:t>from</a:t>
            </a:r>
            <a:r>
              <a:rPr lang="zh-CN" altLang="en-US" sz="2000" dirty="0"/>
              <a:t> </a:t>
            </a:r>
            <a:r>
              <a:rPr lang="en-US" altLang="zh-CN" sz="2000" dirty="0"/>
              <a:t>CI</a:t>
            </a:r>
            <a:r>
              <a:rPr lang="zh-CN" altLang="en-US" sz="2000" dirty="0"/>
              <a:t> </a:t>
            </a:r>
            <a:r>
              <a:rPr lang="en-US" altLang="zh-CN" sz="2000" dirty="0"/>
              <a:t>systems.</a:t>
            </a:r>
          </a:p>
          <a:p>
            <a:pPr marL="914400" marR="0" indent="-914400" algn="l" defTabSz="825500" rtl="0" fontAlgn="auto" latinLnBrk="0" hangingPunct="0">
              <a:lnSpc>
                <a:spcPct val="100000"/>
              </a:lnSpc>
              <a:spcBef>
                <a:spcPts val="0"/>
              </a:spcBef>
              <a:spcAft>
                <a:spcPts val="0"/>
              </a:spcAft>
              <a:buClrTx/>
              <a:buSzTx/>
              <a:buFont typeface="Wingdings" pitchFamily="2" charset="2"/>
              <a:buChar char="§"/>
              <a:tabLst/>
            </a:pP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Use</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OCM</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lang="en-US" altLang="zh-CN" sz="2000" dirty="0"/>
              <a:t>to</a:t>
            </a:r>
            <a:r>
              <a:rPr lang="zh-CN" altLang="en-US" sz="2000" dirty="0"/>
              <a:t> </a:t>
            </a:r>
            <a:r>
              <a:rPr lang="en-US" altLang="zh-CN" sz="2000" dirty="0"/>
              <a:t>manage</a:t>
            </a:r>
            <a:r>
              <a:rPr lang="zh-CN" altLang="en-US" sz="2000" dirty="0"/>
              <a:t> </a:t>
            </a:r>
            <a:r>
              <a:rPr lang="en-US" altLang="zh-CN" sz="2000" dirty="0"/>
              <a:t>clusters</a:t>
            </a:r>
            <a:r>
              <a:rPr lang="zh-CN" altLang="en-US" sz="2000" dirty="0"/>
              <a:t> </a:t>
            </a:r>
            <a:r>
              <a:rPr lang="en-US" altLang="zh-CN" sz="2000" dirty="0"/>
              <a:t>in</a:t>
            </a:r>
            <a:r>
              <a:rPr lang="zh-CN" altLang="en-US" sz="2000" dirty="0"/>
              <a:t> </a:t>
            </a:r>
            <a:r>
              <a:rPr lang="en-US" altLang="zh-CN" sz="2000" dirty="0"/>
              <a:t>PULL</a:t>
            </a:r>
            <a:r>
              <a:rPr lang="zh-CN" altLang="en-US" sz="2000" dirty="0"/>
              <a:t> </a:t>
            </a:r>
            <a:r>
              <a:rPr lang="en-US" altLang="zh-CN" sz="2000" dirty="0"/>
              <a:t>mode.</a:t>
            </a:r>
          </a:p>
          <a:p>
            <a:pPr marL="914400" marR="0" indent="-914400" algn="l" defTabSz="825500" rtl="0" fontAlgn="auto" latinLnBrk="0" hangingPunct="0">
              <a:lnSpc>
                <a:spcPct val="100000"/>
              </a:lnSpc>
              <a:spcBef>
                <a:spcPts val="0"/>
              </a:spcBef>
              <a:spcAft>
                <a:spcPts val="0"/>
              </a:spcAft>
              <a:buClrTx/>
              <a:buSzTx/>
              <a:buFont typeface="Wingdings" pitchFamily="2" charset="2"/>
              <a:buChar char="§"/>
              <a:tabLst/>
            </a:pP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Use</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Terraform</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controller</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to</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manage</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cloud</a:t>
            </a:r>
            <a:r>
              <a:rPr kumimoji="0" lang="zh-CN" altLang="en-US" sz="2000" b="0" i="0" u="none" strike="noStrike" cap="none" spc="0" normalizeH="0" baseline="0" dirty="0">
                <a:ln>
                  <a:noFill/>
                </a:ln>
                <a:solidFill>
                  <a:srgbClr val="000000"/>
                </a:solidFill>
                <a:effectLst/>
                <a:uFillTx/>
                <a:latin typeface="+mn-lt"/>
                <a:ea typeface="+mn-ea"/>
                <a:cs typeface="+mn-cs"/>
                <a:sym typeface="Helvetica Light"/>
              </a:rPr>
              <a:t> </a:t>
            </a: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resources.</a:t>
            </a:r>
          </a:p>
          <a:p>
            <a:pPr marL="914400" marR="0" indent="-914400" algn="l" defTabSz="825500" rtl="0" fontAlgn="auto" latinLnBrk="0" hangingPunct="0">
              <a:lnSpc>
                <a:spcPct val="100000"/>
              </a:lnSpc>
              <a:spcBef>
                <a:spcPts val="0"/>
              </a:spcBef>
              <a:spcAft>
                <a:spcPts val="0"/>
              </a:spcAft>
              <a:buClrTx/>
              <a:buSzTx/>
              <a:buFont typeface="Wingdings" pitchFamily="2" charset="2"/>
              <a:buChar char="§"/>
              <a:tabLst/>
            </a:pPr>
            <a:r>
              <a:rPr lang="en-US" altLang="zh-CN" sz="2000" dirty="0"/>
              <a:t>Use</a:t>
            </a:r>
            <a:r>
              <a:rPr lang="zh-CN" altLang="en-US" sz="2000" dirty="0"/>
              <a:t> </a:t>
            </a:r>
            <a:r>
              <a:rPr lang="en-US" altLang="zh-CN" sz="2000" dirty="0" err="1"/>
              <a:t>OpenYurt</a:t>
            </a:r>
            <a:r>
              <a:rPr lang="zh-CN" altLang="en-US" sz="2000" dirty="0"/>
              <a:t> </a:t>
            </a:r>
            <a:r>
              <a:rPr lang="en-US" altLang="zh-CN" sz="2000" dirty="0"/>
              <a:t>for</a:t>
            </a:r>
            <a:r>
              <a:rPr lang="zh-CN" altLang="en-US" sz="2000" dirty="0"/>
              <a:t> </a:t>
            </a:r>
            <a:r>
              <a:rPr lang="en-US" altLang="zh-CN" sz="2000" dirty="0" err="1"/>
              <a:t>Iot</a:t>
            </a:r>
            <a:r>
              <a:rPr lang="en-US" altLang="zh-CN" sz="2000" dirty="0"/>
              <a:t>/Edge</a:t>
            </a:r>
            <a:r>
              <a:rPr lang="zh-CN" altLang="en-US" sz="2000" dirty="0"/>
              <a:t> </a:t>
            </a:r>
            <a:r>
              <a:rPr lang="en-US" altLang="zh-CN" sz="2000" dirty="0"/>
              <a:t>connection</a:t>
            </a:r>
            <a:r>
              <a:rPr lang="zh-CN" altLang="en-US" sz="2000" dirty="0"/>
              <a:t> </a:t>
            </a:r>
            <a:r>
              <a:rPr lang="en-US" altLang="zh-CN" sz="2000" dirty="0"/>
              <a:t>and</a:t>
            </a:r>
            <a:r>
              <a:rPr lang="zh-CN" altLang="en-US" sz="2000" dirty="0"/>
              <a:t> </a:t>
            </a:r>
            <a:r>
              <a:rPr lang="en-US" altLang="zh-CN" sz="2000" dirty="0"/>
              <a:t>management.</a:t>
            </a:r>
            <a:r>
              <a:rPr lang="zh-CN" altLang="en-US" sz="2000" dirty="0"/>
              <a:t> </a:t>
            </a:r>
            <a:endParaRPr kumimoji="0" lang="en-CN" sz="2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51" name="TextBox 50">
            <a:extLst>
              <a:ext uri="{FF2B5EF4-FFF2-40B4-BE49-F238E27FC236}">
                <a16:creationId xmlns:a16="http://schemas.microsoft.com/office/drawing/2014/main" id="{8257CCD5-B5C0-83A4-BD84-624427381196}"/>
              </a:ext>
            </a:extLst>
          </p:cNvPr>
          <p:cNvSpPr txBox="1"/>
          <p:nvPr/>
        </p:nvSpPr>
        <p:spPr>
          <a:xfrm>
            <a:off x="14346325" y="4177590"/>
            <a:ext cx="997585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N" sz="2400" dirty="0">
                <a:hlinkClick r:id="rId7"/>
              </a:rPr>
              <a:t>https://kubevela.io/blog/2021/10/10/kubevela-gitops</a:t>
            </a:r>
            <a:endParaRPr lang="en-CN" sz="2400" dirty="0"/>
          </a:p>
        </p:txBody>
      </p:sp>
    </p:spTree>
    <p:extLst>
      <p:ext uri="{BB962C8B-B14F-4D97-AF65-F5344CB8AC3E}">
        <p14:creationId xmlns:p14="http://schemas.microsoft.com/office/powerpoint/2010/main" val="196146880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Lorem ipsum dolor sit amet"/>
          <p:cNvSpPr txBox="1"/>
          <p:nvPr/>
        </p:nvSpPr>
        <p:spPr>
          <a:xfrm>
            <a:off x="1365943" y="6223477"/>
            <a:ext cx="21024499" cy="203049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20000"/>
              </a:lnSpc>
              <a:defRPr sz="5400" spc="107">
                <a:solidFill>
                  <a:srgbClr val="373D41"/>
                </a:solidFill>
                <a:latin typeface="Univers LT Std 57 Condensed"/>
                <a:ea typeface="Univers LT Std 57 Condensed"/>
                <a:cs typeface="Univers LT Std 57 Condensed"/>
                <a:sym typeface="Univers LT Std 57 Condensed"/>
              </a:defRPr>
            </a:lvl1pPr>
          </a:lstStyle>
          <a:p>
            <a:pPr algn="ctr"/>
            <a:r>
              <a:rPr lang="en-US" dirty="0" err="1"/>
              <a:t>KubeVela</a:t>
            </a:r>
            <a:r>
              <a:rPr lang="zh-CN" altLang="en-US" dirty="0"/>
              <a:t> </a:t>
            </a:r>
            <a:r>
              <a:rPr lang="en-US" altLang="zh-CN" dirty="0"/>
              <a:t>provides</a:t>
            </a:r>
            <a:r>
              <a:rPr lang="zh-CN" altLang="en-US" dirty="0"/>
              <a:t> </a:t>
            </a:r>
            <a:r>
              <a:rPr lang="en-US" altLang="zh-CN" dirty="0"/>
              <a:t>a</a:t>
            </a:r>
            <a:r>
              <a:rPr lang="zh-CN" altLang="en-US" dirty="0"/>
              <a:t> </a:t>
            </a:r>
            <a:r>
              <a:rPr lang="en-US" altLang="zh-CN" dirty="0"/>
              <a:t>unified</a:t>
            </a:r>
            <a:r>
              <a:rPr lang="zh-CN" altLang="en-US" dirty="0"/>
              <a:t> </a:t>
            </a:r>
            <a:r>
              <a:rPr lang="en-US" dirty="0"/>
              <a:t>Day</a:t>
            </a:r>
            <a:r>
              <a:rPr lang="en-US" altLang="zh-CN" dirty="0"/>
              <a:t>-</a:t>
            </a:r>
            <a:r>
              <a:rPr lang="en-US" dirty="0"/>
              <a:t>2 </a:t>
            </a:r>
            <a:r>
              <a:rPr lang="en-US" altLang="zh-CN" dirty="0"/>
              <a:t>a</a:t>
            </a:r>
            <a:r>
              <a:rPr lang="en-US" dirty="0"/>
              <a:t>pplication</a:t>
            </a:r>
            <a:r>
              <a:rPr lang="zh-CN" altLang="en-US" dirty="0"/>
              <a:t> </a:t>
            </a:r>
            <a:r>
              <a:rPr lang="en-US" altLang="zh-CN" dirty="0"/>
              <a:t>management</a:t>
            </a:r>
            <a:r>
              <a:rPr lang="zh-CN" altLang="en-US" dirty="0"/>
              <a:t> </a:t>
            </a:r>
            <a:r>
              <a:rPr lang="en-US" altLang="zh-CN" dirty="0"/>
              <a:t>capability</a:t>
            </a:r>
            <a:r>
              <a:rPr lang="zh-CN" altLang="en-US" dirty="0"/>
              <a:t> </a:t>
            </a:r>
            <a:r>
              <a:rPr lang="en-US" altLang="zh-CN" dirty="0"/>
              <a:t>for</a:t>
            </a:r>
            <a:r>
              <a:rPr lang="zh-CN" altLang="en-US" dirty="0"/>
              <a:t> </a:t>
            </a:r>
            <a:r>
              <a:rPr lang="en-US" altLang="zh-CN" dirty="0"/>
              <a:t>all</a:t>
            </a:r>
            <a:r>
              <a:rPr lang="zh-CN" altLang="en-US" dirty="0"/>
              <a:t> </a:t>
            </a:r>
            <a:r>
              <a:rPr lang="en-US" altLang="zh-CN" dirty="0"/>
              <a:t>it’s</a:t>
            </a:r>
            <a:r>
              <a:rPr lang="zh-CN" altLang="en-US" dirty="0"/>
              <a:t> </a:t>
            </a:r>
            <a:r>
              <a:rPr lang="en-US" altLang="zh-CN" dirty="0"/>
              <a:t>extensibility.</a:t>
            </a:r>
            <a:endParaRPr dirty="0"/>
          </a:p>
        </p:txBody>
      </p:sp>
      <p:sp>
        <p:nvSpPr>
          <p:cNvPr id="2" name="Structure Chart">
            <a:extLst>
              <a:ext uri="{FF2B5EF4-FFF2-40B4-BE49-F238E27FC236}">
                <a16:creationId xmlns:a16="http://schemas.microsoft.com/office/drawing/2014/main" id="{143B86E6-31E5-3BCD-69C0-BA68C771EEB7}"/>
              </a:ext>
            </a:extLst>
          </p:cNvPr>
          <p:cNvSpPr txBox="1"/>
          <p:nvPr/>
        </p:nvSpPr>
        <p:spPr>
          <a:xfrm>
            <a:off x="772820" y="709386"/>
            <a:ext cx="5055295"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altLang="zh-CN" dirty="0"/>
              <a:t>Why</a:t>
            </a:r>
            <a:r>
              <a:rPr lang="zh-CN" altLang="en-US" dirty="0"/>
              <a:t> </a:t>
            </a:r>
            <a:r>
              <a:rPr lang="en-US" dirty="0" err="1"/>
              <a:t>KubeVela</a:t>
            </a:r>
            <a:r>
              <a:rPr lang="en-US" altLang="zh-CN" dirty="0"/>
              <a:t>?</a:t>
            </a:r>
            <a:endParaRPr dirty="0"/>
          </a:p>
        </p:txBody>
      </p:sp>
    </p:spTree>
    <p:extLst>
      <p:ext uri="{BB962C8B-B14F-4D97-AF65-F5344CB8AC3E}">
        <p14:creationId xmlns:p14="http://schemas.microsoft.com/office/powerpoint/2010/main" val="223744408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Lorem ipsum dolor sit amet. Lorem ipsum dolor sit amet.Lorem ipsum dolor sit amet. Lorem ipsum dolor sit amet.Lorem ipsum dolor sit amet."/>
          <p:cNvSpPr txBox="1"/>
          <p:nvPr/>
        </p:nvSpPr>
        <p:spPr>
          <a:xfrm>
            <a:off x="13493928" y="5029445"/>
            <a:ext cx="9355581" cy="140089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The KubeVela Application repeatedly checks if managed resources are always in accord with the spec declared during the delivery process. It can effectively prevent configuration drift. </a:t>
            </a:r>
            <a:endParaRPr dirty="0"/>
          </a:p>
        </p:txBody>
      </p:sp>
      <p:sp>
        <p:nvSpPr>
          <p:cNvPr id="639" name="Tittle"/>
          <p:cNvSpPr txBox="1"/>
          <p:nvPr/>
        </p:nvSpPr>
        <p:spPr>
          <a:xfrm>
            <a:off x="772820" y="709386"/>
            <a:ext cx="7409593"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Resource Management</a:t>
            </a:r>
            <a:endParaRPr dirty="0"/>
          </a:p>
        </p:txBody>
      </p:sp>
      <p:sp>
        <p:nvSpPr>
          <p:cNvPr id="5" name="Rectangle 4">
            <a:extLst>
              <a:ext uri="{FF2B5EF4-FFF2-40B4-BE49-F238E27FC236}">
                <a16:creationId xmlns:a16="http://schemas.microsoft.com/office/drawing/2014/main" id="{088EE2B3-E3E6-D06E-D5F6-CA5CAC90E39B}"/>
              </a:ext>
            </a:extLst>
          </p:cNvPr>
          <p:cNvSpPr/>
          <p:nvPr/>
        </p:nvSpPr>
        <p:spPr>
          <a:xfrm>
            <a:off x="1562449" y="4564237"/>
            <a:ext cx="3997104" cy="1087477"/>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KubeVela</a:t>
            </a:r>
          </a:p>
          <a:p>
            <a:pPr marL="0" marR="0" indent="0" algn="ctr" defTabSz="825500" rtl="0" fontAlgn="auto" latinLnBrk="0" hangingPunct="0">
              <a:lnSpc>
                <a:spcPct val="100000"/>
              </a:lnSpc>
              <a:spcBef>
                <a:spcPts val="0"/>
              </a:spcBef>
              <a:spcAft>
                <a:spcPts val="0"/>
              </a:spcAft>
              <a:buClrTx/>
              <a:buSzTx/>
              <a:buFontTx/>
              <a:buNone/>
              <a:tabLst/>
            </a:pPr>
            <a:r>
              <a:rPr lang="en-CN" sz="3200" dirty="0">
                <a:solidFill>
                  <a:schemeClr val="accent1"/>
                </a:solidFill>
              </a:rPr>
              <a:t>Application</a:t>
            </a:r>
            <a:endParaRPr kumimoji="0" lang="en-CN" sz="32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6" name="Rectangle 5">
            <a:extLst>
              <a:ext uri="{FF2B5EF4-FFF2-40B4-BE49-F238E27FC236}">
                <a16:creationId xmlns:a16="http://schemas.microsoft.com/office/drawing/2014/main" id="{021A2FE1-6BFF-B72D-F2DF-5AA4C2C928AD}"/>
              </a:ext>
            </a:extLst>
          </p:cNvPr>
          <p:cNvSpPr/>
          <p:nvPr/>
        </p:nvSpPr>
        <p:spPr>
          <a:xfrm>
            <a:off x="6892968" y="4625791"/>
            <a:ext cx="3997104" cy="964367"/>
          </a:xfrm>
          <a:prstGeom prst="rect">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Deployment</a:t>
            </a:r>
          </a:p>
          <a:p>
            <a:pPr marL="0" marR="0" indent="0" algn="ctr" defTabSz="825500" rtl="0" fontAlgn="auto" latinLnBrk="0" hangingPunct="0">
              <a:lnSpc>
                <a:spcPct val="100000"/>
              </a:lnSpc>
              <a:spcBef>
                <a:spcPts val="0"/>
              </a:spcBef>
              <a:spcAft>
                <a:spcPts val="0"/>
              </a:spcAft>
              <a:buClrTx/>
              <a:buSzTx/>
              <a:buFontTx/>
              <a:buNone/>
              <a:tabLst/>
            </a:pPr>
            <a:r>
              <a:rPr lang="en-US" sz="2400" dirty="0">
                <a:solidFill>
                  <a:schemeClr val="accent2"/>
                </a:solidFill>
              </a:rPr>
              <a:t>i</a:t>
            </a:r>
            <a:r>
              <a:rPr lang="en-CN" sz="2400" dirty="0">
                <a:solidFill>
                  <a:schemeClr val="accent2"/>
                </a:solidFill>
              </a:rPr>
              <a:t>mage: desired</a:t>
            </a:r>
            <a:endParaRPr kumimoji="0" lang="en-CN" sz="3200" b="0" i="0" u="none" strike="noStrike" cap="none" spc="0" normalizeH="0" baseline="0" dirty="0">
              <a:ln>
                <a:noFill/>
              </a:ln>
              <a:solidFill>
                <a:schemeClr val="accent2"/>
              </a:solidFill>
              <a:effectLst/>
              <a:uFillTx/>
              <a:latin typeface="+mn-lt"/>
              <a:ea typeface="+mn-ea"/>
              <a:cs typeface="+mn-cs"/>
              <a:sym typeface="Helvetica Light"/>
            </a:endParaRPr>
          </a:p>
        </p:txBody>
      </p:sp>
      <p:cxnSp>
        <p:nvCxnSpPr>
          <p:cNvPr id="12" name="Straight Arrow Connector 11">
            <a:extLst>
              <a:ext uri="{FF2B5EF4-FFF2-40B4-BE49-F238E27FC236}">
                <a16:creationId xmlns:a16="http://schemas.microsoft.com/office/drawing/2014/main" id="{824F62D7-55BA-0D55-F0CC-4BC4668C36FB}"/>
              </a:ext>
            </a:extLst>
          </p:cNvPr>
          <p:cNvCxnSpPr>
            <a:stCxn id="5" idx="3"/>
            <a:endCxn id="6" idx="1"/>
          </p:cNvCxnSpPr>
          <p:nvPr/>
        </p:nvCxnSpPr>
        <p:spPr>
          <a:xfrm flipV="1">
            <a:off x="5559553" y="5107975"/>
            <a:ext cx="1333415" cy="1"/>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91A11A6E-F8F3-2ECB-BBF0-3BBA611B13EE}"/>
              </a:ext>
            </a:extLst>
          </p:cNvPr>
          <p:cNvSpPr/>
          <p:nvPr/>
        </p:nvSpPr>
        <p:spPr>
          <a:xfrm>
            <a:off x="1562449" y="7447653"/>
            <a:ext cx="3997104" cy="1087477"/>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KubeVela</a:t>
            </a:r>
          </a:p>
          <a:p>
            <a:pPr marL="0" marR="0" indent="0" algn="ctr" defTabSz="825500" rtl="0" fontAlgn="auto" latinLnBrk="0" hangingPunct="0">
              <a:lnSpc>
                <a:spcPct val="100000"/>
              </a:lnSpc>
              <a:spcBef>
                <a:spcPts val="0"/>
              </a:spcBef>
              <a:spcAft>
                <a:spcPts val="0"/>
              </a:spcAft>
              <a:buClrTx/>
              <a:buSzTx/>
              <a:buFontTx/>
              <a:buNone/>
              <a:tabLst/>
            </a:pPr>
            <a:r>
              <a:rPr lang="en-CN" sz="3200" dirty="0">
                <a:solidFill>
                  <a:schemeClr val="accent1"/>
                </a:solidFill>
              </a:rPr>
              <a:t>Application</a:t>
            </a:r>
            <a:endParaRPr kumimoji="0" lang="en-CN" sz="32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26" name="Rectangle 25">
            <a:extLst>
              <a:ext uri="{FF2B5EF4-FFF2-40B4-BE49-F238E27FC236}">
                <a16:creationId xmlns:a16="http://schemas.microsoft.com/office/drawing/2014/main" id="{DE3FDD29-52FC-17D0-DB5E-45B09D4AA76A}"/>
              </a:ext>
            </a:extLst>
          </p:cNvPr>
          <p:cNvSpPr/>
          <p:nvPr/>
        </p:nvSpPr>
        <p:spPr>
          <a:xfrm>
            <a:off x="6892968" y="7509207"/>
            <a:ext cx="3997104" cy="964367"/>
          </a:xfrm>
          <a:prstGeom prst="rect">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Deployment</a:t>
            </a:r>
          </a:p>
          <a:p>
            <a:pPr marL="0" marR="0" indent="0" algn="ctr" defTabSz="825500" rtl="0" fontAlgn="auto" latinLnBrk="0" hangingPunct="0">
              <a:lnSpc>
                <a:spcPct val="100000"/>
              </a:lnSpc>
              <a:spcBef>
                <a:spcPts val="0"/>
              </a:spcBef>
              <a:spcAft>
                <a:spcPts val="0"/>
              </a:spcAft>
              <a:buClrTx/>
              <a:buSzTx/>
              <a:buFontTx/>
              <a:buNone/>
              <a:tabLst/>
            </a:pPr>
            <a:r>
              <a:rPr lang="en-US" sz="2400" dirty="0">
                <a:solidFill>
                  <a:schemeClr val="accent5"/>
                </a:solidFill>
              </a:rPr>
              <a:t>i</a:t>
            </a:r>
            <a:r>
              <a:rPr lang="en-CN" sz="2400" dirty="0">
                <a:solidFill>
                  <a:schemeClr val="accent5"/>
                </a:solidFill>
              </a:rPr>
              <a:t>mage: mallicious</a:t>
            </a:r>
            <a:endParaRPr kumimoji="0" lang="en-CN" sz="32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0" name="TextBox 29">
            <a:extLst>
              <a:ext uri="{FF2B5EF4-FFF2-40B4-BE49-F238E27FC236}">
                <a16:creationId xmlns:a16="http://schemas.microsoft.com/office/drawing/2014/main" id="{A9382037-F522-A4DC-5383-0FB85BD85A5C}"/>
              </a:ext>
            </a:extLst>
          </p:cNvPr>
          <p:cNvSpPr txBox="1"/>
          <p:nvPr/>
        </p:nvSpPr>
        <p:spPr>
          <a:xfrm>
            <a:off x="3548480" y="6414439"/>
            <a:ext cx="585096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1" u="none" strike="noStrike" cap="none" spc="0" normalizeH="0" baseline="0" dirty="0">
                <a:ln>
                  <a:noFill/>
                </a:ln>
                <a:solidFill>
                  <a:schemeClr val="tx1"/>
                </a:solidFill>
                <a:effectLst/>
                <a:uFillTx/>
                <a:latin typeface="+mn-lt"/>
                <a:ea typeface="+mn-ea"/>
                <a:cs typeface="+mn-cs"/>
                <a:sym typeface="Helvetica Light"/>
              </a:rPr>
              <a:t>Deployment image edited by anonymous.</a:t>
            </a:r>
          </a:p>
        </p:txBody>
      </p:sp>
      <p:sp>
        <p:nvSpPr>
          <p:cNvPr id="31" name="Rectangle 30">
            <a:extLst>
              <a:ext uri="{FF2B5EF4-FFF2-40B4-BE49-F238E27FC236}">
                <a16:creationId xmlns:a16="http://schemas.microsoft.com/office/drawing/2014/main" id="{5578A648-E2A2-1BDC-BCBE-1C82B2CC09E9}"/>
              </a:ext>
            </a:extLst>
          </p:cNvPr>
          <p:cNvSpPr/>
          <p:nvPr/>
        </p:nvSpPr>
        <p:spPr>
          <a:xfrm>
            <a:off x="1562449" y="10454031"/>
            <a:ext cx="3997104" cy="1087477"/>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KubeVela</a:t>
            </a:r>
          </a:p>
          <a:p>
            <a:pPr marL="0" marR="0" indent="0" algn="ctr" defTabSz="825500" rtl="0" fontAlgn="auto" latinLnBrk="0" hangingPunct="0">
              <a:lnSpc>
                <a:spcPct val="100000"/>
              </a:lnSpc>
              <a:spcBef>
                <a:spcPts val="0"/>
              </a:spcBef>
              <a:spcAft>
                <a:spcPts val="0"/>
              </a:spcAft>
              <a:buClrTx/>
              <a:buSzTx/>
              <a:buFontTx/>
              <a:buNone/>
              <a:tabLst/>
            </a:pPr>
            <a:r>
              <a:rPr lang="en-CN" sz="3200" dirty="0">
                <a:solidFill>
                  <a:schemeClr val="accent1"/>
                </a:solidFill>
              </a:rPr>
              <a:t>Application</a:t>
            </a:r>
            <a:endParaRPr kumimoji="0" lang="en-CN" sz="32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32" name="Rectangle 31">
            <a:extLst>
              <a:ext uri="{FF2B5EF4-FFF2-40B4-BE49-F238E27FC236}">
                <a16:creationId xmlns:a16="http://schemas.microsoft.com/office/drawing/2014/main" id="{51A1ED06-1EE4-EA84-7971-F3D39DEF4C89}"/>
              </a:ext>
            </a:extLst>
          </p:cNvPr>
          <p:cNvSpPr/>
          <p:nvPr/>
        </p:nvSpPr>
        <p:spPr>
          <a:xfrm>
            <a:off x="6892968" y="10515585"/>
            <a:ext cx="3997104" cy="964367"/>
          </a:xfrm>
          <a:prstGeom prst="rect">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Deployment</a:t>
            </a:r>
          </a:p>
          <a:p>
            <a:pPr marL="0" marR="0" indent="0" algn="ctr" defTabSz="825500" rtl="0" fontAlgn="auto" latinLnBrk="0" hangingPunct="0">
              <a:lnSpc>
                <a:spcPct val="100000"/>
              </a:lnSpc>
              <a:spcBef>
                <a:spcPts val="0"/>
              </a:spcBef>
              <a:spcAft>
                <a:spcPts val="0"/>
              </a:spcAft>
              <a:buClrTx/>
              <a:buSzTx/>
              <a:buFontTx/>
              <a:buNone/>
              <a:tabLst/>
            </a:pPr>
            <a:r>
              <a:rPr lang="en-US" sz="2400" dirty="0">
                <a:solidFill>
                  <a:schemeClr val="accent2"/>
                </a:solidFill>
              </a:rPr>
              <a:t>i</a:t>
            </a:r>
            <a:r>
              <a:rPr lang="en-CN" sz="2400" dirty="0">
                <a:solidFill>
                  <a:schemeClr val="accent2"/>
                </a:solidFill>
              </a:rPr>
              <a:t>mage: desired</a:t>
            </a:r>
            <a:endParaRPr kumimoji="0" lang="en-CN" sz="3200" b="0" i="0" u="none" strike="noStrike" cap="none" spc="0" normalizeH="0" baseline="0" dirty="0">
              <a:ln>
                <a:noFill/>
              </a:ln>
              <a:solidFill>
                <a:schemeClr val="accent2"/>
              </a:solidFill>
              <a:effectLst/>
              <a:uFillTx/>
              <a:latin typeface="+mn-lt"/>
              <a:ea typeface="+mn-ea"/>
              <a:cs typeface="+mn-cs"/>
              <a:sym typeface="Helvetica Light"/>
            </a:endParaRPr>
          </a:p>
        </p:txBody>
      </p:sp>
      <p:cxnSp>
        <p:nvCxnSpPr>
          <p:cNvPr id="33" name="Straight Arrow Connector 32">
            <a:extLst>
              <a:ext uri="{FF2B5EF4-FFF2-40B4-BE49-F238E27FC236}">
                <a16:creationId xmlns:a16="http://schemas.microsoft.com/office/drawing/2014/main" id="{C640BC18-547C-6F0E-5D34-88F6D8E7728F}"/>
              </a:ext>
            </a:extLst>
          </p:cNvPr>
          <p:cNvCxnSpPr>
            <a:stCxn id="31" idx="3"/>
            <a:endCxn id="32" idx="1"/>
          </p:cNvCxnSpPr>
          <p:nvPr/>
        </p:nvCxnSpPr>
        <p:spPr>
          <a:xfrm flipV="1">
            <a:off x="5559553" y="10997769"/>
            <a:ext cx="1333415" cy="1"/>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BEF7FF09-C7D7-CC04-4DA3-E76DD1C03D2E}"/>
              </a:ext>
            </a:extLst>
          </p:cNvPr>
          <p:cNvSpPr txBox="1"/>
          <p:nvPr/>
        </p:nvSpPr>
        <p:spPr>
          <a:xfrm>
            <a:off x="3112477" y="9294526"/>
            <a:ext cx="672299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1" u="none" strike="noStrike" cap="none" spc="0" normalizeH="0" baseline="0" dirty="0">
                <a:ln>
                  <a:noFill/>
                </a:ln>
                <a:solidFill>
                  <a:schemeClr val="tx1"/>
                </a:solidFill>
                <a:effectLst/>
                <a:uFillTx/>
                <a:latin typeface="+mn-lt"/>
                <a:ea typeface="+mn-ea"/>
                <a:cs typeface="+mn-cs"/>
                <a:sym typeface="Helvetica Light"/>
              </a:rPr>
              <a:t>Application recovers the deployment to desired.</a:t>
            </a:r>
          </a:p>
        </p:txBody>
      </p:sp>
      <p:pic>
        <p:nvPicPr>
          <p:cNvPr id="3" name="Google Shape;191;p21">
            <a:extLst>
              <a:ext uri="{FF2B5EF4-FFF2-40B4-BE49-F238E27FC236}">
                <a16:creationId xmlns:a16="http://schemas.microsoft.com/office/drawing/2014/main" id="{FF25E418-5C0A-D76F-9B5A-D7A4A686E244}"/>
              </a:ext>
            </a:extLst>
          </p:cNvPr>
          <p:cNvPicPr preferRelativeResize="0"/>
          <p:nvPr/>
        </p:nvPicPr>
        <p:blipFill>
          <a:blip r:embed="rId2">
            <a:alphaModFix/>
          </a:blip>
          <a:stretch>
            <a:fillRect/>
          </a:stretch>
        </p:blipFill>
        <p:spPr>
          <a:xfrm>
            <a:off x="12833795" y="6886363"/>
            <a:ext cx="9355581" cy="3589667"/>
          </a:xfrm>
          <a:prstGeom prst="rect">
            <a:avLst/>
          </a:prstGeom>
          <a:noFill/>
          <a:ln>
            <a:noFill/>
          </a:ln>
        </p:spPr>
      </p:pic>
      <p:sp>
        <p:nvSpPr>
          <p:cNvPr id="7" name="TextBox 6">
            <a:extLst>
              <a:ext uri="{FF2B5EF4-FFF2-40B4-BE49-F238E27FC236}">
                <a16:creationId xmlns:a16="http://schemas.microsoft.com/office/drawing/2014/main" id="{115893A8-892E-2E6F-1F25-76FF51E3FA9C}"/>
              </a:ext>
            </a:extLst>
          </p:cNvPr>
          <p:cNvSpPr txBox="1"/>
          <p:nvPr/>
        </p:nvSpPr>
        <p:spPr>
          <a:xfrm>
            <a:off x="13493928" y="3932027"/>
            <a:ext cx="426271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US" altLang="zh-CN" sz="2800" b="1" dirty="0">
                <a:solidFill>
                  <a:schemeClr val="tx1"/>
                </a:solidFill>
              </a:rPr>
              <a:t>No</a:t>
            </a:r>
            <a:r>
              <a:rPr lang="zh-CN" altLang="en-US" sz="2800" b="1" dirty="0">
                <a:solidFill>
                  <a:schemeClr val="tx1"/>
                </a:solidFill>
              </a:rPr>
              <a:t> </a:t>
            </a:r>
            <a:r>
              <a:rPr lang="en-US" altLang="zh-CN" sz="2800" b="1" dirty="0">
                <a:solidFill>
                  <a:schemeClr val="tx1"/>
                </a:solidFill>
              </a:rPr>
              <a:t>configuration</a:t>
            </a:r>
            <a:r>
              <a:rPr lang="zh-CN" altLang="en-US" sz="2800" b="1" dirty="0">
                <a:solidFill>
                  <a:schemeClr val="tx1"/>
                </a:solidFill>
              </a:rPr>
              <a:t> </a:t>
            </a:r>
            <a:r>
              <a:rPr lang="en-US" altLang="zh-CN" sz="2800" b="1" dirty="0">
                <a:solidFill>
                  <a:schemeClr val="tx1"/>
                </a:solidFill>
              </a:rPr>
              <a:t>drift.</a:t>
            </a:r>
            <a:endParaRPr lang="en-CN" sz="2800" b="1" dirty="0">
              <a:solidFill>
                <a:schemeClr val="tx1"/>
              </a:solidFill>
            </a:endParaRPr>
          </a:p>
        </p:txBody>
      </p:sp>
    </p:spTree>
    <p:extLst>
      <p:ext uri="{BB962C8B-B14F-4D97-AF65-F5344CB8AC3E}">
        <p14:creationId xmlns:p14="http://schemas.microsoft.com/office/powerpoint/2010/main" val="3124602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Lorem ipsum dolor sit amet. Lorem ipsum dolor sit amet.Lorem ipsum dolor sit amet. Lorem ipsum dolor sit amet.Lorem ipsum dolor sit amet."/>
          <p:cNvSpPr txBox="1"/>
          <p:nvPr/>
        </p:nvSpPr>
        <p:spPr>
          <a:xfrm>
            <a:off x="672090" y="11961987"/>
            <a:ext cx="11379270" cy="140089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The KubeVela Application recycles resources when the application itself is updated or deleted. Users can configure various strategy for outdated resources, such as keeping them or removing them.</a:t>
            </a:r>
            <a:endParaRPr dirty="0"/>
          </a:p>
        </p:txBody>
      </p:sp>
      <p:sp>
        <p:nvSpPr>
          <p:cNvPr id="5" name="Rectangle 4">
            <a:extLst>
              <a:ext uri="{FF2B5EF4-FFF2-40B4-BE49-F238E27FC236}">
                <a16:creationId xmlns:a16="http://schemas.microsoft.com/office/drawing/2014/main" id="{088EE2B3-E3E6-D06E-D5F6-CA5CAC90E39B}"/>
              </a:ext>
            </a:extLst>
          </p:cNvPr>
          <p:cNvSpPr/>
          <p:nvPr/>
        </p:nvSpPr>
        <p:spPr>
          <a:xfrm>
            <a:off x="1697915" y="3686709"/>
            <a:ext cx="3997104" cy="1087477"/>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KubeVela</a:t>
            </a:r>
          </a:p>
          <a:p>
            <a:pPr marL="0" marR="0" indent="0" algn="ctr" defTabSz="825500" rtl="0" fontAlgn="auto" latinLnBrk="0" hangingPunct="0">
              <a:lnSpc>
                <a:spcPct val="100000"/>
              </a:lnSpc>
              <a:spcBef>
                <a:spcPts val="0"/>
              </a:spcBef>
              <a:spcAft>
                <a:spcPts val="0"/>
              </a:spcAft>
              <a:buClrTx/>
              <a:buSzTx/>
              <a:buFontTx/>
              <a:buNone/>
              <a:tabLst/>
            </a:pPr>
            <a:r>
              <a:rPr lang="en-CN" sz="3200" dirty="0">
                <a:solidFill>
                  <a:schemeClr val="accent1"/>
                </a:solidFill>
              </a:rPr>
              <a:t>Application</a:t>
            </a:r>
            <a:endParaRPr kumimoji="0" lang="en-CN" sz="32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6" name="Rectangle 5">
            <a:extLst>
              <a:ext uri="{FF2B5EF4-FFF2-40B4-BE49-F238E27FC236}">
                <a16:creationId xmlns:a16="http://schemas.microsoft.com/office/drawing/2014/main" id="{021A2FE1-6BFF-B72D-F2DF-5AA4C2C928AD}"/>
              </a:ext>
            </a:extLst>
          </p:cNvPr>
          <p:cNvSpPr/>
          <p:nvPr/>
        </p:nvSpPr>
        <p:spPr>
          <a:xfrm>
            <a:off x="7028434" y="3932929"/>
            <a:ext cx="3997104" cy="595035"/>
          </a:xfrm>
          <a:prstGeom prst="rect">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Deployment X</a:t>
            </a:r>
          </a:p>
        </p:txBody>
      </p:sp>
      <p:cxnSp>
        <p:nvCxnSpPr>
          <p:cNvPr id="12" name="Straight Arrow Connector 11">
            <a:extLst>
              <a:ext uri="{FF2B5EF4-FFF2-40B4-BE49-F238E27FC236}">
                <a16:creationId xmlns:a16="http://schemas.microsoft.com/office/drawing/2014/main" id="{824F62D7-55BA-0D55-F0CC-4BC4668C36FB}"/>
              </a:ext>
            </a:extLst>
          </p:cNvPr>
          <p:cNvCxnSpPr>
            <a:stCxn id="5" idx="3"/>
            <a:endCxn id="6" idx="1"/>
          </p:cNvCxnSpPr>
          <p:nvPr/>
        </p:nvCxnSpPr>
        <p:spPr>
          <a:xfrm flipV="1">
            <a:off x="5695019" y="4230447"/>
            <a:ext cx="1333415" cy="1"/>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91A11A6E-F8F3-2ECB-BBF0-3BBA611B13EE}"/>
              </a:ext>
            </a:extLst>
          </p:cNvPr>
          <p:cNvSpPr/>
          <p:nvPr/>
        </p:nvSpPr>
        <p:spPr>
          <a:xfrm>
            <a:off x="1697915" y="6572134"/>
            <a:ext cx="3997104" cy="1087477"/>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KubeVela</a:t>
            </a:r>
          </a:p>
          <a:p>
            <a:pPr marL="0" marR="0" indent="0" algn="ctr" defTabSz="825500" rtl="0" fontAlgn="auto" latinLnBrk="0" hangingPunct="0">
              <a:lnSpc>
                <a:spcPct val="100000"/>
              </a:lnSpc>
              <a:spcBef>
                <a:spcPts val="0"/>
              </a:spcBef>
              <a:spcAft>
                <a:spcPts val="0"/>
              </a:spcAft>
              <a:buClrTx/>
              <a:buSzTx/>
              <a:buFontTx/>
              <a:buNone/>
              <a:tabLst/>
            </a:pPr>
            <a:r>
              <a:rPr lang="en-CN" sz="3200" dirty="0">
                <a:solidFill>
                  <a:schemeClr val="accent1"/>
                </a:solidFill>
              </a:rPr>
              <a:t>Application</a:t>
            </a:r>
            <a:endParaRPr kumimoji="0" lang="en-CN" sz="32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26" name="Rectangle 25">
            <a:extLst>
              <a:ext uri="{FF2B5EF4-FFF2-40B4-BE49-F238E27FC236}">
                <a16:creationId xmlns:a16="http://schemas.microsoft.com/office/drawing/2014/main" id="{DE3FDD29-52FC-17D0-DB5E-45B09D4AA76A}"/>
              </a:ext>
            </a:extLst>
          </p:cNvPr>
          <p:cNvSpPr/>
          <p:nvPr/>
        </p:nvSpPr>
        <p:spPr>
          <a:xfrm>
            <a:off x="7028434" y="7494032"/>
            <a:ext cx="3997104" cy="595035"/>
          </a:xfrm>
          <a:prstGeom prst="rect">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Deployment Y</a:t>
            </a:r>
          </a:p>
        </p:txBody>
      </p:sp>
      <p:sp>
        <p:nvSpPr>
          <p:cNvPr id="7" name="Rectangle 6">
            <a:extLst>
              <a:ext uri="{FF2B5EF4-FFF2-40B4-BE49-F238E27FC236}">
                <a16:creationId xmlns:a16="http://schemas.microsoft.com/office/drawing/2014/main" id="{53A933A4-CFED-B600-CA7A-FD736C306146}"/>
              </a:ext>
            </a:extLst>
          </p:cNvPr>
          <p:cNvSpPr/>
          <p:nvPr/>
        </p:nvSpPr>
        <p:spPr>
          <a:xfrm>
            <a:off x="7028434" y="6274617"/>
            <a:ext cx="3997104" cy="595035"/>
          </a:xfrm>
          <a:prstGeom prst="rect">
            <a:avLst/>
          </a:prstGeom>
          <a:solidFill>
            <a:schemeClr val="bg1"/>
          </a:solidFill>
          <a:ln w="38100">
            <a:solidFill>
              <a:schemeClr val="tx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u="none" strike="noStrike" cap="none" spc="0" normalizeH="0" baseline="0" dirty="0">
                <a:ln>
                  <a:noFill/>
                </a:ln>
                <a:solidFill>
                  <a:schemeClr val="tx2"/>
                </a:solidFill>
                <a:effectLst/>
                <a:uFillTx/>
                <a:latin typeface="+mn-lt"/>
                <a:ea typeface="+mn-ea"/>
                <a:cs typeface="+mn-cs"/>
                <a:sym typeface="Helvetica Light"/>
              </a:rPr>
              <a:t>Deployment X</a:t>
            </a:r>
          </a:p>
        </p:txBody>
      </p:sp>
      <p:cxnSp>
        <p:nvCxnSpPr>
          <p:cNvPr id="8" name="Straight Arrow Connector 7">
            <a:extLst>
              <a:ext uri="{FF2B5EF4-FFF2-40B4-BE49-F238E27FC236}">
                <a16:creationId xmlns:a16="http://schemas.microsoft.com/office/drawing/2014/main" id="{0E629EA2-9350-5AD3-51EF-868A0042074E}"/>
              </a:ext>
            </a:extLst>
          </p:cNvPr>
          <p:cNvCxnSpPr>
            <a:cxnSpLocks/>
            <a:stCxn id="23" idx="3"/>
            <a:endCxn id="7" idx="1"/>
          </p:cNvCxnSpPr>
          <p:nvPr/>
        </p:nvCxnSpPr>
        <p:spPr>
          <a:xfrm flipV="1">
            <a:off x="5695019" y="6572135"/>
            <a:ext cx="1333415" cy="543738"/>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4816F119-D23B-EB91-08F3-11C2BC222FBD}"/>
              </a:ext>
            </a:extLst>
          </p:cNvPr>
          <p:cNvCxnSpPr>
            <a:cxnSpLocks/>
            <a:stCxn id="23" idx="3"/>
            <a:endCxn id="26" idx="1"/>
          </p:cNvCxnSpPr>
          <p:nvPr/>
        </p:nvCxnSpPr>
        <p:spPr>
          <a:xfrm>
            <a:off x="5695019" y="7115873"/>
            <a:ext cx="1333415" cy="675677"/>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DFF37DC6-FC73-3AB7-D120-3DEAD8A76E67}"/>
              </a:ext>
            </a:extLst>
          </p:cNvPr>
          <p:cNvSpPr txBox="1"/>
          <p:nvPr/>
        </p:nvSpPr>
        <p:spPr>
          <a:xfrm>
            <a:off x="4984788" y="5314276"/>
            <a:ext cx="324928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1" u="none" strike="noStrike" cap="none" spc="0" normalizeH="0" baseline="0" dirty="0">
                <a:ln>
                  <a:noFill/>
                </a:ln>
                <a:solidFill>
                  <a:schemeClr val="tx1"/>
                </a:solidFill>
                <a:effectLst/>
                <a:uFillTx/>
                <a:latin typeface="+mn-lt"/>
                <a:ea typeface="+mn-ea"/>
                <a:cs typeface="+mn-cs"/>
                <a:sym typeface="Helvetica Light"/>
              </a:rPr>
              <a:t>Application Upgraded.</a:t>
            </a:r>
          </a:p>
        </p:txBody>
      </p:sp>
      <p:sp>
        <p:nvSpPr>
          <p:cNvPr id="16" name="TextBox 15">
            <a:extLst>
              <a:ext uri="{FF2B5EF4-FFF2-40B4-BE49-F238E27FC236}">
                <a16:creationId xmlns:a16="http://schemas.microsoft.com/office/drawing/2014/main" id="{76666858-61B0-1E8B-1C53-5A1454DDEC20}"/>
              </a:ext>
            </a:extLst>
          </p:cNvPr>
          <p:cNvSpPr txBox="1"/>
          <p:nvPr/>
        </p:nvSpPr>
        <p:spPr>
          <a:xfrm>
            <a:off x="5769416" y="6228451"/>
            <a:ext cx="118461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u="none" strike="noStrike" cap="none" spc="0" normalizeH="0" baseline="0" dirty="0">
                <a:ln>
                  <a:noFill/>
                </a:ln>
                <a:solidFill>
                  <a:schemeClr val="tx2"/>
                </a:solidFill>
                <a:effectLst/>
                <a:uFillTx/>
                <a:latin typeface="+mn-lt"/>
                <a:ea typeface="+mn-ea"/>
                <a:cs typeface="+mn-cs"/>
                <a:sym typeface="Helvetica Light"/>
              </a:rPr>
              <a:t>Outdated</a:t>
            </a:r>
          </a:p>
        </p:txBody>
      </p:sp>
      <p:sp>
        <p:nvSpPr>
          <p:cNvPr id="17" name="TextBox 16">
            <a:extLst>
              <a:ext uri="{FF2B5EF4-FFF2-40B4-BE49-F238E27FC236}">
                <a16:creationId xmlns:a16="http://schemas.microsoft.com/office/drawing/2014/main" id="{DE0CE734-48E4-A1FB-D40B-1A35DDDE15D1}"/>
              </a:ext>
            </a:extLst>
          </p:cNvPr>
          <p:cNvSpPr txBox="1"/>
          <p:nvPr/>
        </p:nvSpPr>
        <p:spPr>
          <a:xfrm>
            <a:off x="3725647" y="8416998"/>
            <a:ext cx="57676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1" u="none" strike="noStrike" cap="none" spc="0" normalizeH="0" baseline="0" dirty="0">
                <a:ln>
                  <a:noFill/>
                </a:ln>
                <a:solidFill>
                  <a:schemeClr val="tx1"/>
                </a:solidFill>
                <a:effectLst/>
                <a:uFillTx/>
                <a:latin typeface="+mn-lt"/>
                <a:ea typeface="+mn-ea"/>
                <a:cs typeface="+mn-cs"/>
                <a:sym typeface="Helvetica Light"/>
              </a:rPr>
              <a:t>Application recycles outdated resources.</a:t>
            </a:r>
          </a:p>
        </p:txBody>
      </p:sp>
      <p:sp>
        <p:nvSpPr>
          <p:cNvPr id="37" name="Rectangle 36">
            <a:extLst>
              <a:ext uri="{FF2B5EF4-FFF2-40B4-BE49-F238E27FC236}">
                <a16:creationId xmlns:a16="http://schemas.microsoft.com/office/drawing/2014/main" id="{B99575D4-078C-3BDD-BB04-35CA4961A9A6}"/>
              </a:ext>
            </a:extLst>
          </p:cNvPr>
          <p:cNvSpPr/>
          <p:nvPr/>
        </p:nvSpPr>
        <p:spPr>
          <a:xfrm>
            <a:off x="1697915" y="9579390"/>
            <a:ext cx="3997104" cy="1087477"/>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KubeVela</a:t>
            </a:r>
          </a:p>
          <a:p>
            <a:pPr marL="0" marR="0" indent="0" algn="ctr" defTabSz="825500" rtl="0" fontAlgn="auto" latinLnBrk="0" hangingPunct="0">
              <a:lnSpc>
                <a:spcPct val="100000"/>
              </a:lnSpc>
              <a:spcBef>
                <a:spcPts val="0"/>
              </a:spcBef>
              <a:spcAft>
                <a:spcPts val="0"/>
              </a:spcAft>
              <a:buClrTx/>
              <a:buSzTx/>
              <a:buFontTx/>
              <a:buNone/>
              <a:tabLst/>
            </a:pPr>
            <a:r>
              <a:rPr lang="en-CN" sz="3200" dirty="0">
                <a:solidFill>
                  <a:schemeClr val="accent1"/>
                </a:solidFill>
              </a:rPr>
              <a:t>Application</a:t>
            </a:r>
            <a:endParaRPr kumimoji="0" lang="en-CN" sz="32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38" name="Rectangle 37">
            <a:extLst>
              <a:ext uri="{FF2B5EF4-FFF2-40B4-BE49-F238E27FC236}">
                <a16:creationId xmlns:a16="http://schemas.microsoft.com/office/drawing/2014/main" id="{1FC26FA3-FE16-9140-FA6C-C85A3805A50D}"/>
              </a:ext>
            </a:extLst>
          </p:cNvPr>
          <p:cNvSpPr/>
          <p:nvPr/>
        </p:nvSpPr>
        <p:spPr>
          <a:xfrm>
            <a:off x="7028434" y="10501288"/>
            <a:ext cx="3997104" cy="595035"/>
          </a:xfrm>
          <a:prstGeom prst="rect">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Deployment Y</a:t>
            </a:r>
          </a:p>
        </p:txBody>
      </p:sp>
      <p:sp>
        <p:nvSpPr>
          <p:cNvPr id="39" name="Rectangle 38">
            <a:extLst>
              <a:ext uri="{FF2B5EF4-FFF2-40B4-BE49-F238E27FC236}">
                <a16:creationId xmlns:a16="http://schemas.microsoft.com/office/drawing/2014/main" id="{A9D7A5E3-B342-91B2-3062-2DC46BB9B997}"/>
              </a:ext>
            </a:extLst>
          </p:cNvPr>
          <p:cNvSpPr/>
          <p:nvPr/>
        </p:nvSpPr>
        <p:spPr>
          <a:xfrm>
            <a:off x="7028434" y="9281873"/>
            <a:ext cx="3997104" cy="595035"/>
          </a:xfrm>
          <a:prstGeom prst="rect">
            <a:avLst/>
          </a:prstGeom>
          <a:solidFill>
            <a:schemeClr val="bg1"/>
          </a:solidFill>
          <a:ln w="38100">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u="none" strike="noStrike" cap="none" spc="0" normalizeH="0" baseline="0" dirty="0">
                <a:ln>
                  <a:noFill/>
                </a:ln>
                <a:solidFill>
                  <a:schemeClr val="bg1">
                    <a:lumMod val="95000"/>
                  </a:schemeClr>
                </a:solidFill>
                <a:effectLst/>
                <a:uFillTx/>
                <a:latin typeface="+mn-lt"/>
                <a:ea typeface="+mn-ea"/>
                <a:cs typeface="+mn-cs"/>
                <a:sym typeface="Helvetica Light"/>
              </a:rPr>
              <a:t>Deployment X</a:t>
            </a:r>
          </a:p>
        </p:txBody>
      </p:sp>
      <p:cxnSp>
        <p:nvCxnSpPr>
          <p:cNvPr id="40" name="Straight Arrow Connector 39">
            <a:extLst>
              <a:ext uri="{FF2B5EF4-FFF2-40B4-BE49-F238E27FC236}">
                <a16:creationId xmlns:a16="http://schemas.microsoft.com/office/drawing/2014/main" id="{2D927CDA-AADE-E721-EAAD-A1B5D3FAC607}"/>
              </a:ext>
            </a:extLst>
          </p:cNvPr>
          <p:cNvCxnSpPr>
            <a:cxnSpLocks/>
            <a:stCxn id="37" idx="3"/>
            <a:endCxn id="39" idx="1"/>
          </p:cNvCxnSpPr>
          <p:nvPr/>
        </p:nvCxnSpPr>
        <p:spPr>
          <a:xfrm flipV="1">
            <a:off x="5695019" y="9579391"/>
            <a:ext cx="1333415" cy="543738"/>
          </a:xfrm>
          <a:prstGeom prst="straightConnector1">
            <a:avLst/>
          </a:prstGeom>
          <a:noFill/>
          <a:ln w="25400" cap="flat">
            <a:solidFill>
              <a:schemeClr val="bg1">
                <a:lumMod val="95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4E4FD069-8ED6-BFAB-66D2-92D68D4B56CA}"/>
              </a:ext>
            </a:extLst>
          </p:cNvPr>
          <p:cNvCxnSpPr>
            <a:cxnSpLocks/>
            <a:stCxn id="37" idx="3"/>
            <a:endCxn id="38" idx="1"/>
          </p:cNvCxnSpPr>
          <p:nvPr/>
        </p:nvCxnSpPr>
        <p:spPr>
          <a:xfrm>
            <a:off x="5695019" y="10123129"/>
            <a:ext cx="1333415" cy="675677"/>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6C972FCA-DB32-057F-65AC-CF69B96BD489}"/>
              </a:ext>
            </a:extLst>
          </p:cNvPr>
          <p:cNvSpPr txBox="1"/>
          <p:nvPr/>
        </p:nvSpPr>
        <p:spPr>
          <a:xfrm>
            <a:off x="5860788" y="9235707"/>
            <a:ext cx="100187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u="none" strike="noStrike" cap="none" spc="0" normalizeH="0" baseline="0" dirty="0">
                <a:ln>
                  <a:noFill/>
                </a:ln>
                <a:solidFill>
                  <a:schemeClr val="tx2"/>
                </a:solidFill>
                <a:effectLst/>
                <a:uFillTx/>
                <a:latin typeface="+mn-lt"/>
                <a:ea typeface="+mn-ea"/>
                <a:cs typeface="+mn-cs"/>
                <a:sym typeface="Helvetica Light"/>
              </a:rPr>
              <a:t>Deleted</a:t>
            </a:r>
          </a:p>
        </p:txBody>
      </p:sp>
      <p:sp>
        <p:nvSpPr>
          <p:cNvPr id="43" name="Oval 42">
            <a:extLst>
              <a:ext uri="{FF2B5EF4-FFF2-40B4-BE49-F238E27FC236}">
                <a16:creationId xmlns:a16="http://schemas.microsoft.com/office/drawing/2014/main" id="{832374EC-CF1A-1EEE-72EF-EBCD6E7B9B46}"/>
              </a:ext>
            </a:extLst>
          </p:cNvPr>
          <p:cNvSpPr/>
          <p:nvPr/>
        </p:nvSpPr>
        <p:spPr>
          <a:xfrm>
            <a:off x="1367928" y="3354900"/>
            <a:ext cx="722375" cy="663615"/>
          </a:xfrm>
          <a:prstGeom prst="ellipse">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rgbClr val="FFFFFF"/>
                </a:solidFill>
                <a:effectLst/>
                <a:uFillTx/>
                <a:latin typeface="+mn-lt"/>
                <a:ea typeface="+mn-ea"/>
                <a:cs typeface="+mn-cs"/>
                <a:sym typeface="Helvetica Light"/>
              </a:rPr>
              <a:t>v1</a:t>
            </a:r>
          </a:p>
        </p:txBody>
      </p:sp>
      <p:sp>
        <p:nvSpPr>
          <p:cNvPr id="45" name="Oval 44">
            <a:extLst>
              <a:ext uri="{FF2B5EF4-FFF2-40B4-BE49-F238E27FC236}">
                <a16:creationId xmlns:a16="http://schemas.microsoft.com/office/drawing/2014/main" id="{4B8C0546-62C8-79AC-3923-6445508E9F31}"/>
              </a:ext>
            </a:extLst>
          </p:cNvPr>
          <p:cNvSpPr/>
          <p:nvPr/>
        </p:nvSpPr>
        <p:spPr>
          <a:xfrm>
            <a:off x="1344897" y="6268055"/>
            <a:ext cx="722375" cy="663615"/>
          </a:xfrm>
          <a:prstGeom prst="ellipse">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solidFill>
                  <a:srgbClr val="FFFFFF"/>
                </a:solidFill>
              </a:rPr>
              <a:t>v2</a:t>
            </a:r>
            <a:endParaRPr kumimoji="0" lang="en-CN"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7" name="Oval 46">
            <a:extLst>
              <a:ext uri="{FF2B5EF4-FFF2-40B4-BE49-F238E27FC236}">
                <a16:creationId xmlns:a16="http://schemas.microsoft.com/office/drawing/2014/main" id="{C45B73CB-42AF-3A85-E966-8E13DB1B45B4}"/>
              </a:ext>
            </a:extLst>
          </p:cNvPr>
          <p:cNvSpPr/>
          <p:nvPr/>
        </p:nvSpPr>
        <p:spPr>
          <a:xfrm>
            <a:off x="1367928" y="9247581"/>
            <a:ext cx="722375" cy="663615"/>
          </a:xfrm>
          <a:prstGeom prst="ellipse">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solidFill>
                  <a:srgbClr val="FFFFFF"/>
                </a:solidFill>
              </a:rPr>
              <a:t>v2</a:t>
            </a:r>
            <a:endParaRPr kumimoji="0" lang="en-CN"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 name="Tittle">
            <a:extLst>
              <a:ext uri="{FF2B5EF4-FFF2-40B4-BE49-F238E27FC236}">
                <a16:creationId xmlns:a16="http://schemas.microsoft.com/office/drawing/2014/main" id="{2831F7DA-14FF-90D2-01A6-0C4A638FE0AB}"/>
              </a:ext>
            </a:extLst>
          </p:cNvPr>
          <p:cNvSpPr txBox="1"/>
          <p:nvPr/>
        </p:nvSpPr>
        <p:spPr>
          <a:xfrm>
            <a:off x="772820" y="709386"/>
            <a:ext cx="7409593"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Resource Management</a:t>
            </a:r>
            <a:endParaRPr dirty="0"/>
          </a:p>
        </p:txBody>
      </p:sp>
      <p:sp>
        <p:nvSpPr>
          <p:cNvPr id="9" name="TextBox 8">
            <a:extLst>
              <a:ext uri="{FF2B5EF4-FFF2-40B4-BE49-F238E27FC236}">
                <a16:creationId xmlns:a16="http://schemas.microsoft.com/office/drawing/2014/main" id="{7217F83D-4D4E-F699-52AC-A2C23F64BB46}"/>
              </a:ext>
            </a:extLst>
          </p:cNvPr>
          <p:cNvSpPr txBox="1"/>
          <p:nvPr/>
        </p:nvSpPr>
        <p:spPr>
          <a:xfrm>
            <a:off x="1473998" y="2426140"/>
            <a:ext cx="600723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US" altLang="zh-CN" sz="2800" b="1" dirty="0">
                <a:solidFill>
                  <a:schemeClr val="tx1"/>
                </a:solidFill>
              </a:rPr>
              <a:t>Automated</a:t>
            </a:r>
            <a:r>
              <a:rPr lang="zh-CN" altLang="en-US" sz="2800" b="1" dirty="0">
                <a:solidFill>
                  <a:schemeClr val="tx1"/>
                </a:solidFill>
              </a:rPr>
              <a:t> </a:t>
            </a:r>
            <a:r>
              <a:rPr lang="en-US" altLang="zh-CN" sz="2800" b="1" dirty="0">
                <a:solidFill>
                  <a:schemeClr val="tx1"/>
                </a:solidFill>
              </a:rPr>
              <a:t>garbage</a:t>
            </a:r>
            <a:r>
              <a:rPr lang="zh-CN" altLang="en-US" sz="2800" b="1" dirty="0">
                <a:solidFill>
                  <a:schemeClr val="tx1"/>
                </a:solidFill>
              </a:rPr>
              <a:t> </a:t>
            </a:r>
            <a:r>
              <a:rPr lang="en-US" altLang="zh-CN" sz="2800" b="1" dirty="0">
                <a:solidFill>
                  <a:schemeClr val="tx1"/>
                </a:solidFill>
              </a:rPr>
              <a:t>collection.</a:t>
            </a:r>
            <a:endParaRPr lang="en-CN" sz="2800" b="1" dirty="0">
              <a:solidFill>
                <a:schemeClr val="tx1"/>
              </a:solidFill>
            </a:endParaRPr>
          </a:p>
        </p:txBody>
      </p:sp>
      <p:sp>
        <p:nvSpPr>
          <p:cNvPr id="10" name="Rectangle 9">
            <a:extLst>
              <a:ext uri="{FF2B5EF4-FFF2-40B4-BE49-F238E27FC236}">
                <a16:creationId xmlns:a16="http://schemas.microsoft.com/office/drawing/2014/main" id="{05ABDDA6-7FC7-66BA-355C-E8C13026369E}"/>
              </a:ext>
            </a:extLst>
          </p:cNvPr>
          <p:cNvSpPr/>
          <p:nvPr/>
        </p:nvSpPr>
        <p:spPr>
          <a:xfrm>
            <a:off x="13872982" y="3961173"/>
            <a:ext cx="3997104" cy="471924"/>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solidFill>
                  <a:schemeClr val="accent1"/>
                </a:solidFill>
              </a:rPr>
              <a:t>Application</a:t>
            </a:r>
            <a:endParaRPr kumimoji="0" lang="en-CN" sz="24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13" name="Rectangle 12">
            <a:extLst>
              <a:ext uri="{FF2B5EF4-FFF2-40B4-BE49-F238E27FC236}">
                <a16:creationId xmlns:a16="http://schemas.microsoft.com/office/drawing/2014/main" id="{B891797E-8F50-60B0-F5A7-9AE757A9DB80}"/>
              </a:ext>
            </a:extLst>
          </p:cNvPr>
          <p:cNvSpPr/>
          <p:nvPr/>
        </p:nvSpPr>
        <p:spPr>
          <a:xfrm>
            <a:off x="19203501" y="4476668"/>
            <a:ext cx="3997104" cy="595035"/>
          </a:xfrm>
          <a:prstGeom prst="rect">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Deployment</a:t>
            </a:r>
          </a:p>
        </p:txBody>
      </p:sp>
      <p:cxnSp>
        <p:nvCxnSpPr>
          <p:cNvPr id="14" name="Straight Arrow Connector 13">
            <a:extLst>
              <a:ext uri="{FF2B5EF4-FFF2-40B4-BE49-F238E27FC236}">
                <a16:creationId xmlns:a16="http://schemas.microsoft.com/office/drawing/2014/main" id="{491A582A-5CF5-D137-F657-BEAA70D5E3BC}"/>
              </a:ext>
            </a:extLst>
          </p:cNvPr>
          <p:cNvCxnSpPr>
            <a:cxnSpLocks/>
            <a:stCxn id="10" idx="3"/>
          </p:cNvCxnSpPr>
          <p:nvPr/>
        </p:nvCxnSpPr>
        <p:spPr>
          <a:xfrm>
            <a:off x="17870086" y="4197135"/>
            <a:ext cx="1331844" cy="292670"/>
          </a:xfrm>
          <a:prstGeom prst="straightConnector1">
            <a:avLst/>
          </a:prstGeom>
          <a:noFill/>
          <a:ln w="381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8" name="Rectangle 17">
            <a:extLst>
              <a:ext uri="{FF2B5EF4-FFF2-40B4-BE49-F238E27FC236}">
                <a16:creationId xmlns:a16="http://schemas.microsoft.com/office/drawing/2014/main" id="{2DEA64EA-E678-36F3-B49C-A336A12B915D}"/>
              </a:ext>
            </a:extLst>
          </p:cNvPr>
          <p:cNvSpPr/>
          <p:nvPr/>
        </p:nvSpPr>
        <p:spPr>
          <a:xfrm>
            <a:off x="13859375" y="5123566"/>
            <a:ext cx="3997104" cy="471924"/>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solidFill>
                  <a:schemeClr val="accent1"/>
                </a:solidFill>
              </a:rPr>
              <a:t>Application</a:t>
            </a:r>
            <a:endParaRPr kumimoji="0" lang="en-CN" sz="2400" b="0" i="0" u="none" strike="noStrike" cap="none" spc="0" normalizeH="0" baseline="0" dirty="0">
              <a:ln>
                <a:noFill/>
              </a:ln>
              <a:solidFill>
                <a:schemeClr val="accent1"/>
              </a:solidFill>
              <a:effectLst/>
              <a:uFillTx/>
              <a:latin typeface="+mn-lt"/>
              <a:ea typeface="+mn-ea"/>
              <a:cs typeface="+mn-cs"/>
              <a:sym typeface="Helvetica Light"/>
            </a:endParaRPr>
          </a:p>
        </p:txBody>
      </p:sp>
      <p:cxnSp>
        <p:nvCxnSpPr>
          <p:cNvPr id="19" name="Straight Arrow Connector 18">
            <a:extLst>
              <a:ext uri="{FF2B5EF4-FFF2-40B4-BE49-F238E27FC236}">
                <a16:creationId xmlns:a16="http://schemas.microsoft.com/office/drawing/2014/main" id="{A4E05D03-583C-9EAD-5C19-F3D7F725670F}"/>
              </a:ext>
            </a:extLst>
          </p:cNvPr>
          <p:cNvCxnSpPr>
            <a:cxnSpLocks/>
            <a:stCxn id="18" idx="3"/>
          </p:cNvCxnSpPr>
          <p:nvPr/>
        </p:nvCxnSpPr>
        <p:spPr>
          <a:xfrm flipV="1">
            <a:off x="17856479" y="5044407"/>
            <a:ext cx="1347022" cy="315121"/>
          </a:xfrm>
          <a:prstGeom prst="straightConnector1">
            <a:avLst/>
          </a:prstGeom>
          <a:noFill/>
          <a:ln w="12700" cap="flat">
            <a:solidFill>
              <a:schemeClr val="tx1">
                <a:lumMod val="50000"/>
                <a:lumOff val="50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6F65A2FC-7F50-4E5F-A3B2-8BF557C98193}"/>
              </a:ext>
            </a:extLst>
          </p:cNvPr>
          <p:cNvSpPr/>
          <p:nvPr/>
        </p:nvSpPr>
        <p:spPr>
          <a:xfrm>
            <a:off x="13859375" y="4552964"/>
            <a:ext cx="3997104" cy="471924"/>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solidFill>
                  <a:schemeClr val="accent1"/>
                </a:solidFill>
              </a:rPr>
              <a:t>Application</a:t>
            </a:r>
            <a:endParaRPr kumimoji="0" lang="en-CN" sz="2400" b="0" i="0" u="none" strike="noStrike" cap="none" spc="0" normalizeH="0" baseline="0" dirty="0">
              <a:ln>
                <a:noFill/>
              </a:ln>
              <a:solidFill>
                <a:schemeClr val="accent1"/>
              </a:solidFill>
              <a:effectLst/>
              <a:uFillTx/>
              <a:latin typeface="+mn-lt"/>
              <a:ea typeface="+mn-ea"/>
              <a:cs typeface="+mn-cs"/>
              <a:sym typeface="Helvetica Light"/>
            </a:endParaRPr>
          </a:p>
        </p:txBody>
      </p:sp>
      <p:cxnSp>
        <p:nvCxnSpPr>
          <p:cNvPr id="21" name="Straight Arrow Connector 20">
            <a:extLst>
              <a:ext uri="{FF2B5EF4-FFF2-40B4-BE49-F238E27FC236}">
                <a16:creationId xmlns:a16="http://schemas.microsoft.com/office/drawing/2014/main" id="{7C6BF5C4-C9C2-10EC-8180-485B3A587D3D}"/>
              </a:ext>
            </a:extLst>
          </p:cNvPr>
          <p:cNvCxnSpPr>
            <a:cxnSpLocks/>
            <a:stCxn id="20" idx="3"/>
            <a:endCxn id="13" idx="1"/>
          </p:cNvCxnSpPr>
          <p:nvPr/>
        </p:nvCxnSpPr>
        <p:spPr>
          <a:xfrm flipV="1">
            <a:off x="17856479" y="4774186"/>
            <a:ext cx="1347022" cy="14740"/>
          </a:xfrm>
          <a:prstGeom prst="straightConnector1">
            <a:avLst/>
          </a:prstGeom>
          <a:noFill/>
          <a:ln w="12700" cap="flat">
            <a:solidFill>
              <a:schemeClr val="tx1">
                <a:lumMod val="50000"/>
                <a:lumOff val="50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6973CBC4-CCFC-878B-A7CE-7C5577B01203}"/>
              </a:ext>
            </a:extLst>
          </p:cNvPr>
          <p:cNvSpPr txBox="1"/>
          <p:nvPr/>
        </p:nvSpPr>
        <p:spPr>
          <a:xfrm>
            <a:off x="18139689" y="3909389"/>
            <a:ext cx="84318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u="none" strike="noStrike" cap="none" spc="0" normalizeH="0" baseline="0" dirty="0">
                <a:ln>
                  <a:noFill/>
                </a:ln>
                <a:solidFill>
                  <a:schemeClr val="tx1"/>
                </a:solidFill>
                <a:effectLst/>
                <a:uFillTx/>
                <a:latin typeface="+mn-lt"/>
                <a:ea typeface="+mn-ea"/>
                <a:cs typeface="+mn-cs"/>
                <a:sym typeface="Helvetica Light"/>
              </a:rPr>
              <a:t>Primer</a:t>
            </a:r>
          </a:p>
        </p:txBody>
      </p:sp>
      <p:sp>
        <p:nvSpPr>
          <p:cNvPr id="24" name="TextBox 23">
            <a:extLst>
              <a:ext uri="{FF2B5EF4-FFF2-40B4-BE49-F238E27FC236}">
                <a16:creationId xmlns:a16="http://schemas.microsoft.com/office/drawing/2014/main" id="{4DD95BB5-17C3-A1F9-1C92-96E2810268C0}"/>
              </a:ext>
            </a:extLst>
          </p:cNvPr>
          <p:cNvSpPr txBox="1"/>
          <p:nvPr/>
        </p:nvSpPr>
        <p:spPr>
          <a:xfrm>
            <a:off x="18132477" y="5287413"/>
            <a:ext cx="85760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u="none" strike="noStrike" cap="none" spc="0" normalizeH="0" baseline="0" dirty="0">
                <a:ln>
                  <a:noFill/>
                </a:ln>
                <a:solidFill>
                  <a:schemeClr val="tx1"/>
                </a:solidFill>
                <a:effectLst/>
                <a:uFillTx/>
                <a:latin typeface="+mn-lt"/>
                <a:ea typeface="+mn-ea"/>
                <a:cs typeface="+mn-cs"/>
                <a:sym typeface="Helvetica Light"/>
              </a:rPr>
              <a:t>Sharer</a:t>
            </a:r>
          </a:p>
        </p:txBody>
      </p:sp>
      <p:sp>
        <p:nvSpPr>
          <p:cNvPr id="25" name="Rectangle 24">
            <a:extLst>
              <a:ext uri="{FF2B5EF4-FFF2-40B4-BE49-F238E27FC236}">
                <a16:creationId xmlns:a16="http://schemas.microsoft.com/office/drawing/2014/main" id="{20EDE59E-98EA-8211-93A4-807868BF0F8E}"/>
              </a:ext>
            </a:extLst>
          </p:cNvPr>
          <p:cNvSpPr/>
          <p:nvPr/>
        </p:nvSpPr>
        <p:spPr>
          <a:xfrm>
            <a:off x="19203501" y="7246250"/>
            <a:ext cx="3997104" cy="595035"/>
          </a:xfrm>
          <a:prstGeom prst="rect">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Deployment</a:t>
            </a:r>
          </a:p>
        </p:txBody>
      </p:sp>
      <p:sp>
        <p:nvSpPr>
          <p:cNvPr id="27" name="Rectangle 26">
            <a:extLst>
              <a:ext uri="{FF2B5EF4-FFF2-40B4-BE49-F238E27FC236}">
                <a16:creationId xmlns:a16="http://schemas.microsoft.com/office/drawing/2014/main" id="{D4660543-7C28-B733-1217-5797AFA7978D}"/>
              </a:ext>
            </a:extLst>
          </p:cNvPr>
          <p:cNvSpPr/>
          <p:nvPr/>
        </p:nvSpPr>
        <p:spPr>
          <a:xfrm>
            <a:off x="13859375" y="7893148"/>
            <a:ext cx="3997104" cy="471924"/>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solidFill>
                  <a:schemeClr val="accent1"/>
                </a:solidFill>
              </a:rPr>
              <a:t>Application</a:t>
            </a:r>
            <a:endParaRPr kumimoji="0" lang="en-CN" sz="2400" b="0" i="0" u="none" strike="noStrike" cap="none" spc="0" normalizeH="0" baseline="0" dirty="0">
              <a:ln>
                <a:noFill/>
              </a:ln>
              <a:solidFill>
                <a:schemeClr val="accent1"/>
              </a:solidFill>
              <a:effectLst/>
              <a:uFillTx/>
              <a:latin typeface="+mn-lt"/>
              <a:ea typeface="+mn-ea"/>
              <a:cs typeface="+mn-cs"/>
              <a:sym typeface="Helvetica Light"/>
            </a:endParaRPr>
          </a:p>
        </p:txBody>
      </p:sp>
      <p:cxnSp>
        <p:nvCxnSpPr>
          <p:cNvPr id="28" name="Straight Arrow Connector 27">
            <a:extLst>
              <a:ext uri="{FF2B5EF4-FFF2-40B4-BE49-F238E27FC236}">
                <a16:creationId xmlns:a16="http://schemas.microsoft.com/office/drawing/2014/main" id="{65E471E1-7453-F15E-485E-B0D63BB9E69F}"/>
              </a:ext>
            </a:extLst>
          </p:cNvPr>
          <p:cNvCxnSpPr>
            <a:cxnSpLocks/>
            <a:stCxn id="27" idx="3"/>
          </p:cNvCxnSpPr>
          <p:nvPr/>
        </p:nvCxnSpPr>
        <p:spPr>
          <a:xfrm flipV="1">
            <a:off x="17856479" y="7813989"/>
            <a:ext cx="1347022" cy="315121"/>
          </a:xfrm>
          <a:prstGeom prst="straightConnector1">
            <a:avLst/>
          </a:prstGeom>
          <a:noFill/>
          <a:ln w="12700" cap="flat">
            <a:solidFill>
              <a:schemeClr val="tx1">
                <a:lumMod val="50000"/>
                <a:lumOff val="50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9" name="Rectangle 28">
            <a:extLst>
              <a:ext uri="{FF2B5EF4-FFF2-40B4-BE49-F238E27FC236}">
                <a16:creationId xmlns:a16="http://schemas.microsoft.com/office/drawing/2014/main" id="{9F699DF4-7D00-7D08-F562-83E814CDFA41}"/>
              </a:ext>
            </a:extLst>
          </p:cNvPr>
          <p:cNvSpPr/>
          <p:nvPr/>
        </p:nvSpPr>
        <p:spPr>
          <a:xfrm>
            <a:off x="13859375" y="7322546"/>
            <a:ext cx="3997104" cy="471924"/>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solidFill>
                  <a:schemeClr val="accent1"/>
                </a:solidFill>
              </a:rPr>
              <a:t>Application</a:t>
            </a:r>
            <a:endParaRPr kumimoji="0" lang="en-CN" sz="2400" b="0" i="0" u="none" strike="noStrike" cap="none" spc="0" normalizeH="0" baseline="0" dirty="0">
              <a:ln>
                <a:noFill/>
              </a:ln>
              <a:solidFill>
                <a:schemeClr val="accent1"/>
              </a:solidFill>
              <a:effectLst/>
              <a:uFillTx/>
              <a:latin typeface="+mn-lt"/>
              <a:ea typeface="+mn-ea"/>
              <a:cs typeface="+mn-cs"/>
              <a:sym typeface="Helvetica Light"/>
            </a:endParaRPr>
          </a:p>
        </p:txBody>
      </p:sp>
      <p:cxnSp>
        <p:nvCxnSpPr>
          <p:cNvPr id="30" name="Straight Arrow Connector 29">
            <a:extLst>
              <a:ext uri="{FF2B5EF4-FFF2-40B4-BE49-F238E27FC236}">
                <a16:creationId xmlns:a16="http://schemas.microsoft.com/office/drawing/2014/main" id="{FA734D3B-8E6D-EE16-D50B-561BF9707DF8}"/>
              </a:ext>
            </a:extLst>
          </p:cNvPr>
          <p:cNvCxnSpPr>
            <a:cxnSpLocks/>
            <a:stCxn id="29" idx="3"/>
            <a:endCxn id="25" idx="1"/>
          </p:cNvCxnSpPr>
          <p:nvPr/>
        </p:nvCxnSpPr>
        <p:spPr>
          <a:xfrm flipV="1">
            <a:off x="17856479" y="7543768"/>
            <a:ext cx="1347022" cy="14740"/>
          </a:xfrm>
          <a:prstGeom prst="straightConnector1">
            <a:avLst/>
          </a:prstGeom>
          <a:noFill/>
          <a:ln w="381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CEF56817-99ED-DFAE-ED12-96D3A26FC6C2}"/>
              </a:ext>
            </a:extLst>
          </p:cNvPr>
          <p:cNvSpPr txBox="1"/>
          <p:nvPr/>
        </p:nvSpPr>
        <p:spPr>
          <a:xfrm>
            <a:off x="18103144" y="7116558"/>
            <a:ext cx="84318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u="none" strike="noStrike" cap="none" spc="0" normalizeH="0" baseline="0" dirty="0">
                <a:ln>
                  <a:noFill/>
                </a:ln>
                <a:solidFill>
                  <a:schemeClr val="tx1"/>
                </a:solidFill>
                <a:effectLst/>
                <a:uFillTx/>
                <a:latin typeface="+mn-lt"/>
                <a:ea typeface="+mn-ea"/>
                <a:cs typeface="+mn-cs"/>
                <a:sym typeface="Helvetica Light"/>
              </a:rPr>
              <a:t>Primer</a:t>
            </a:r>
          </a:p>
        </p:txBody>
      </p:sp>
      <p:sp>
        <p:nvSpPr>
          <p:cNvPr id="32" name="TextBox 31">
            <a:extLst>
              <a:ext uri="{FF2B5EF4-FFF2-40B4-BE49-F238E27FC236}">
                <a16:creationId xmlns:a16="http://schemas.microsoft.com/office/drawing/2014/main" id="{B1CE7AF4-9A6B-3C15-539A-F6864DC8FD51}"/>
              </a:ext>
            </a:extLst>
          </p:cNvPr>
          <p:cNvSpPr txBox="1"/>
          <p:nvPr/>
        </p:nvSpPr>
        <p:spPr>
          <a:xfrm>
            <a:off x="18132477" y="8056995"/>
            <a:ext cx="85760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u="none" strike="noStrike" cap="none" spc="0" normalizeH="0" baseline="0" dirty="0">
                <a:ln>
                  <a:noFill/>
                </a:ln>
                <a:solidFill>
                  <a:schemeClr val="tx1"/>
                </a:solidFill>
                <a:effectLst/>
                <a:uFillTx/>
                <a:latin typeface="+mn-lt"/>
                <a:ea typeface="+mn-ea"/>
                <a:cs typeface="+mn-cs"/>
                <a:sym typeface="Helvetica Light"/>
              </a:rPr>
              <a:t>Sharer</a:t>
            </a:r>
          </a:p>
        </p:txBody>
      </p:sp>
      <p:sp>
        <p:nvSpPr>
          <p:cNvPr id="33" name="TextBox 32">
            <a:extLst>
              <a:ext uri="{FF2B5EF4-FFF2-40B4-BE49-F238E27FC236}">
                <a16:creationId xmlns:a16="http://schemas.microsoft.com/office/drawing/2014/main" id="{93990E0C-F14B-BC77-D0ED-39712927C3DD}"/>
              </a:ext>
            </a:extLst>
          </p:cNvPr>
          <p:cNvSpPr txBox="1"/>
          <p:nvPr/>
        </p:nvSpPr>
        <p:spPr>
          <a:xfrm>
            <a:off x="16876928" y="6224383"/>
            <a:ext cx="381514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1" u="none" strike="noStrike" cap="none" spc="0" normalizeH="0" baseline="0" dirty="0">
                <a:ln>
                  <a:noFill/>
                </a:ln>
                <a:solidFill>
                  <a:schemeClr val="tx1"/>
                </a:solidFill>
                <a:effectLst/>
                <a:uFillTx/>
                <a:latin typeface="+mn-lt"/>
                <a:ea typeface="+mn-ea"/>
                <a:cs typeface="+mn-cs"/>
                <a:sym typeface="Helvetica Light"/>
              </a:rPr>
              <a:t>Primer application </a:t>
            </a:r>
            <a:r>
              <a:rPr lang="en-CN" sz="2400" i="1" dirty="0">
                <a:solidFill>
                  <a:schemeClr val="tx1"/>
                </a:solidFill>
              </a:rPr>
              <a:t>d</a:t>
            </a:r>
            <a:r>
              <a:rPr kumimoji="0" lang="en-CN" sz="2400" b="0" i="1" u="none" strike="noStrike" cap="none" spc="0" normalizeH="0" baseline="0" dirty="0">
                <a:ln>
                  <a:noFill/>
                </a:ln>
                <a:solidFill>
                  <a:schemeClr val="tx1"/>
                </a:solidFill>
                <a:effectLst/>
                <a:uFillTx/>
                <a:latin typeface="+mn-lt"/>
                <a:ea typeface="+mn-ea"/>
                <a:cs typeface="+mn-cs"/>
                <a:sym typeface="Helvetica Light"/>
              </a:rPr>
              <a:t>eleted.</a:t>
            </a:r>
          </a:p>
        </p:txBody>
      </p:sp>
      <p:sp>
        <p:nvSpPr>
          <p:cNvPr id="34" name="TextBox 33">
            <a:extLst>
              <a:ext uri="{FF2B5EF4-FFF2-40B4-BE49-F238E27FC236}">
                <a16:creationId xmlns:a16="http://schemas.microsoft.com/office/drawing/2014/main" id="{35160268-2413-6DA6-F1AF-BC14AD42C8AE}"/>
              </a:ext>
            </a:extLst>
          </p:cNvPr>
          <p:cNvSpPr txBox="1"/>
          <p:nvPr/>
        </p:nvSpPr>
        <p:spPr>
          <a:xfrm>
            <a:off x="17030815" y="9120567"/>
            <a:ext cx="350737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1" u="none" strike="noStrike" cap="none" spc="0" normalizeH="0" baseline="0" dirty="0">
                <a:ln>
                  <a:noFill/>
                </a:ln>
                <a:solidFill>
                  <a:schemeClr val="tx1"/>
                </a:solidFill>
                <a:effectLst/>
                <a:uFillTx/>
                <a:latin typeface="+mn-lt"/>
                <a:ea typeface="+mn-ea"/>
                <a:cs typeface="+mn-cs"/>
                <a:sym typeface="Helvetica Light"/>
              </a:rPr>
              <a:t>Last application </a:t>
            </a:r>
            <a:r>
              <a:rPr lang="en-CN" sz="2400" i="1" dirty="0">
                <a:solidFill>
                  <a:schemeClr val="tx1"/>
                </a:solidFill>
              </a:rPr>
              <a:t>d</a:t>
            </a:r>
            <a:r>
              <a:rPr kumimoji="0" lang="en-CN" sz="2400" b="0" i="1" u="none" strike="noStrike" cap="none" spc="0" normalizeH="0" baseline="0" dirty="0">
                <a:ln>
                  <a:noFill/>
                </a:ln>
                <a:solidFill>
                  <a:schemeClr val="tx1"/>
                </a:solidFill>
                <a:effectLst/>
                <a:uFillTx/>
                <a:latin typeface="+mn-lt"/>
                <a:ea typeface="+mn-ea"/>
                <a:cs typeface="+mn-cs"/>
                <a:sym typeface="Helvetica Light"/>
              </a:rPr>
              <a:t>eleted.</a:t>
            </a:r>
          </a:p>
        </p:txBody>
      </p:sp>
      <p:sp>
        <p:nvSpPr>
          <p:cNvPr id="35" name="Rectangle 34">
            <a:extLst>
              <a:ext uri="{FF2B5EF4-FFF2-40B4-BE49-F238E27FC236}">
                <a16:creationId xmlns:a16="http://schemas.microsoft.com/office/drawing/2014/main" id="{6629BCE2-1F23-2064-CE8F-9BE4C48C4347}"/>
              </a:ext>
            </a:extLst>
          </p:cNvPr>
          <p:cNvSpPr/>
          <p:nvPr/>
        </p:nvSpPr>
        <p:spPr>
          <a:xfrm>
            <a:off x="19217108" y="10224875"/>
            <a:ext cx="3997104" cy="595035"/>
          </a:xfrm>
          <a:prstGeom prst="rect">
            <a:avLst/>
          </a:prstGeom>
          <a:solidFill>
            <a:schemeClr val="bg1"/>
          </a:solid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Deployment</a:t>
            </a:r>
          </a:p>
        </p:txBody>
      </p:sp>
      <p:sp>
        <p:nvSpPr>
          <p:cNvPr id="36" name="Rectangle 35">
            <a:extLst>
              <a:ext uri="{FF2B5EF4-FFF2-40B4-BE49-F238E27FC236}">
                <a16:creationId xmlns:a16="http://schemas.microsoft.com/office/drawing/2014/main" id="{46713019-EF08-2B5E-6827-53FAE37A329E}"/>
              </a:ext>
            </a:extLst>
          </p:cNvPr>
          <p:cNvSpPr/>
          <p:nvPr/>
        </p:nvSpPr>
        <p:spPr>
          <a:xfrm>
            <a:off x="13872982" y="10301171"/>
            <a:ext cx="3997104" cy="471924"/>
          </a:xfrm>
          <a:prstGeom prst="rect">
            <a:avLst/>
          </a:prstGeom>
          <a:solidFill>
            <a:schemeClr val="bg1"/>
          </a:solidFill>
          <a:ln w="38100">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solidFill>
                  <a:schemeClr val="accent1"/>
                </a:solidFill>
              </a:rPr>
              <a:t>Deleted Application</a:t>
            </a:r>
            <a:endParaRPr kumimoji="0" lang="en-CN" sz="2400" b="0" i="0" u="none" strike="noStrike" cap="none" spc="0" normalizeH="0" baseline="0" dirty="0">
              <a:ln>
                <a:noFill/>
              </a:ln>
              <a:solidFill>
                <a:schemeClr val="accent1"/>
              </a:solidFill>
              <a:effectLst/>
              <a:uFillTx/>
              <a:latin typeface="+mn-lt"/>
              <a:ea typeface="+mn-ea"/>
              <a:cs typeface="+mn-cs"/>
              <a:sym typeface="Helvetica Light"/>
            </a:endParaRPr>
          </a:p>
        </p:txBody>
      </p:sp>
      <p:cxnSp>
        <p:nvCxnSpPr>
          <p:cNvPr id="44" name="Straight Arrow Connector 43">
            <a:extLst>
              <a:ext uri="{FF2B5EF4-FFF2-40B4-BE49-F238E27FC236}">
                <a16:creationId xmlns:a16="http://schemas.microsoft.com/office/drawing/2014/main" id="{78F778E9-517F-15BF-8896-F01A990024C5}"/>
              </a:ext>
            </a:extLst>
          </p:cNvPr>
          <p:cNvCxnSpPr>
            <a:cxnSpLocks/>
            <a:stCxn id="36" idx="3"/>
            <a:endCxn id="35" idx="1"/>
          </p:cNvCxnSpPr>
          <p:nvPr/>
        </p:nvCxnSpPr>
        <p:spPr>
          <a:xfrm flipV="1">
            <a:off x="17870086" y="10522393"/>
            <a:ext cx="1347022" cy="14740"/>
          </a:xfrm>
          <a:prstGeom prst="straightConnector1">
            <a:avLst/>
          </a:prstGeom>
          <a:noFill/>
          <a:ln w="38100" cap="flat">
            <a:solidFill>
              <a:schemeClr val="tx1"/>
            </a:solidFill>
            <a:prstDash val="sysDot"/>
            <a:miter lim="400000"/>
            <a:tailEnd type="triangle" w="lg" len="lg"/>
          </a:ln>
          <a:effectLst/>
          <a:sp3d/>
        </p:spPr>
        <p:style>
          <a:lnRef idx="0">
            <a:scrgbClr r="0" g="0" b="0"/>
          </a:lnRef>
          <a:fillRef idx="0">
            <a:scrgbClr r="0" g="0" b="0"/>
          </a:fillRef>
          <a:effectRef idx="0">
            <a:scrgbClr r="0" g="0" b="0"/>
          </a:effectRef>
          <a:fontRef idx="none"/>
        </p:style>
      </p:cxnSp>
      <p:sp>
        <p:nvSpPr>
          <p:cNvPr id="46" name="TextBox 45">
            <a:extLst>
              <a:ext uri="{FF2B5EF4-FFF2-40B4-BE49-F238E27FC236}">
                <a16:creationId xmlns:a16="http://schemas.microsoft.com/office/drawing/2014/main" id="{102DDCF9-0F24-E337-0DB1-62B718E7E5D4}"/>
              </a:ext>
            </a:extLst>
          </p:cNvPr>
          <p:cNvSpPr txBox="1"/>
          <p:nvPr/>
        </p:nvSpPr>
        <p:spPr>
          <a:xfrm>
            <a:off x="18116751" y="10095183"/>
            <a:ext cx="84318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u="none" strike="noStrike" cap="none" spc="0" normalizeH="0" baseline="0" dirty="0">
                <a:ln>
                  <a:noFill/>
                </a:ln>
                <a:solidFill>
                  <a:schemeClr val="tx1"/>
                </a:solidFill>
                <a:effectLst/>
                <a:uFillTx/>
                <a:latin typeface="+mn-lt"/>
                <a:ea typeface="+mn-ea"/>
                <a:cs typeface="+mn-cs"/>
                <a:sym typeface="Helvetica Light"/>
              </a:rPr>
              <a:t>Primer</a:t>
            </a:r>
          </a:p>
        </p:txBody>
      </p:sp>
      <p:sp>
        <p:nvSpPr>
          <p:cNvPr id="48" name="TextBox 47">
            <a:extLst>
              <a:ext uri="{FF2B5EF4-FFF2-40B4-BE49-F238E27FC236}">
                <a16:creationId xmlns:a16="http://schemas.microsoft.com/office/drawing/2014/main" id="{435BABE2-B237-B794-BFF2-4CAE395F3170}"/>
              </a:ext>
            </a:extLst>
          </p:cNvPr>
          <p:cNvSpPr txBox="1"/>
          <p:nvPr/>
        </p:nvSpPr>
        <p:spPr>
          <a:xfrm>
            <a:off x="18028233" y="10611724"/>
            <a:ext cx="10307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u="none" strike="noStrike" cap="none" spc="0" normalizeH="0" baseline="0" dirty="0">
                <a:ln>
                  <a:noFill/>
                </a:ln>
                <a:solidFill>
                  <a:schemeClr val="tx1"/>
                </a:solidFill>
                <a:effectLst/>
                <a:uFillTx/>
                <a:latin typeface="+mn-lt"/>
                <a:ea typeface="+mn-ea"/>
                <a:cs typeface="+mn-cs"/>
                <a:sym typeface="Helvetica Light"/>
              </a:rPr>
              <a:t>Recycle</a:t>
            </a:r>
          </a:p>
        </p:txBody>
      </p:sp>
      <p:cxnSp>
        <p:nvCxnSpPr>
          <p:cNvPr id="50" name="Straight Connector 49">
            <a:extLst>
              <a:ext uri="{FF2B5EF4-FFF2-40B4-BE49-F238E27FC236}">
                <a16:creationId xmlns:a16="http://schemas.microsoft.com/office/drawing/2014/main" id="{87B902C1-E965-B7E4-6EC1-109097A3B9F0}"/>
              </a:ext>
            </a:extLst>
          </p:cNvPr>
          <p:cNvCxnSpPr>
            <a:cxnSpLocks/>
          </p:cNvCxnSpPr>
          <p:nvPr/>
        </p:nvCxnSpPr>
        <p:spPr>
          <a:xfrm>
            <a:off x="12423893" y="2959619"/>
            <a:ext cx="0" cy="1009226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3" name="Lorem ipsum dolor sit amet. Lorem ipsum dolor sit amet.Lorem ipsum dolor sit amet. Lorem ipsum dolor sit amet.Lorem ipsum dolor sit amet.">
            <a:extLst>
              <a:ext uri="{FF2B5EF4-FFF2-40B4-BE49-F238E27FC236}">
                <a16:creationId xmlns:a16="http://schemas.microsoft.com/office/drawing/2014/main" id="{6CC6A555-E89E-200F-3B07-50484073197C}"/>
              </a:ext>
            </a:extLst>
          </p:cNvPr>
          <p:cNvSpPr txBox="1"/>
          <p:nvPr/>
        </p:nvSpPr>
        <p:spPr>
          <a:xfrm>
            <a:off x="13135094" y="11999579"/>
            <a:ext cx="10977961" cy="140089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Resources can be shared by multiple applications. Shared resources are editable by the primer application and readable by all sharers. The last exit application is responsible for recycling them.</a:t>
            </a:r>
            <a:endParaRPr dirty="0"/>
          </a:p>
        </p:txBody>
      </p:sp>
      <p:sp>
        <p:nvSpPr>
          <p:cNvPr id="54" name="TextBox 53">
            <a:extLst>
              <a:ext uri="{FF2B5EF4-FFF2-40B4-BE49-F238E27FC236}">
                <a16:creationId xmlns:a16="http://schemas.microsoft.com/office/drawing/2014/main" id="{CD4D7ACF-5CE5-7C55-BF02-7ABEE842A1FC}"/>
              </a:ext>
            </a:extLst>
          </p:cNvPr>
          <p:cNvSpPr txBox="1"/>
          <p:nvPr/>
        </p:nvSpPr>
        <p:spPr>
          <a:xfrm>
            <a:off x="14684841" y="2574829"/>
            <a:ext cx="841131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US" altLang="zh-CN" sz="2800" b="1" dirty="0">
                <a:solidFill>
                  <a:schemeClr val="tx1"/>
                </a:solidFill>
              </a:rPr>
              <a:t>Resources</a:t>
            </a:r>
            <a:r>
              <a:rPr lang="zh-CN" altLang="en-US" sz="2800" b="1" dirty="0">
                <a:solidFill>
                  <a:schemeClr val="tx1"/>
                </a:solidFill>
              </a:rPr>
              <a:t> </a:t>
            </a:r>
            <a:r>
              <a:rPr lang="en-US" altLang="zh-CN" sz="2800" b="1" dirty="0">
                <a:solidFill>
                  <a:schemeClr val="tx1"/>
                </a:solidFill>
              </a:rPr>
              <a:t>sharing</a:t>
            </a:r>
            <a:r>
              <a:rPr lang="zh-CN" altLang="en-US" sz="2800" b="1" dirty="0">
                <a:solidFill>
                  <a:schemeClr val="tx1"/>
                </a:solidFill>
              </a:rPr>
              <a:t> </a:t>
            </a:r>
            <a:r>
              <a:rPr lang="en-US" altLang="zh-CN" sz="2800" b="1" dirty="0">
                <a:solidFill>
                  <a:schemeClr val="tx1"/>
                </a:solidFill>
              </a:rPr>
              <a:t>across</a:t>
            </a:r>
            <a:r>
              <a:rPr lang="zh-CN" altLang="en-US" sz="2800" b="1" dirty="0">
                <a:solidFill>
                  <a:schemeClr val="tx1"/>
                </a:solidFill>
              </a:rPr>
              <a:t> </a:t>
            </a:r>
            <a:r>
              <a:rPr lang="en-US" altLang="zh-CN" sz="2800" b="1" dirty="0">
                <a:solidFill>
                  <a:schemeClr val="tx1"/>
                </a:solidFill>
              </a:rPr>
              <a:t>applications.</a:t>
            </a:r>
            <a:endParaRPr lang="en-CN" sz="2800" b="1" dirty="0">
              <a:solidFill>
                <a:schemeClr val="tx1"/>
              </a:solidFill>
            </a:endParaRPr>
          </a:p>
        </p:txBody>
      </p:sp>
    </p:spTree>
    <p:extLst>
      <p:ext uri="{BB962C8B-B14F-4D97-AF65-F5344CB8AC3E}">
        <p14:creationId xmlns:p14="http://schemas.microsoft.com/office/powerpoint/2010/main" val="105842871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Google Shape;99;p14">
            <a:extLst>
              <a:ext uri="{FF2B5EF4-FFF2-40B4-BE49-F238E27FC236}">
                <a16:creationId xmlns:a16="http://schemas.microsoft.com/office/drawing/2014/main" id="{D6DE7EA2-3EC1-9E70-1D85-DEA5705BF0FD}"/>
              </a:ext>
            </a:extLst>
          </p:cNvPr>
          <p:cNvSpPr/>
          <p:nvPr/>
        </p:nvSpPr>
        <p:spPr>
          <a:xfrm>
            <a:off x="18303897" y="4771122"/>
            <a:ext cx="3594954" cy="1408545"/>
          </a:xfrm>
          <a:prstGeom prst="rect">
            <a:avLst/>
          </a:prstGeom>
          <a:solidFill>
            <a:schemeClr val="lt1"/>
          </a:solidFill>
          <a:ln w="12700" cap="flat" cmpd="sng">
            <a:solidFill>
              <a:srgbClr val="A5A5A5"/>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endParaRPr sz="2400">
              <a:latin typeface="Calibri"/>
              <a:ea typeface="Calibri"/>
              <a:cs typeface="Calibri"/>
              <a:sym typeface="Calibri"/>
            </a:endParaRPr>
          </a:p>
        </p:txBody>
      </p:sp>
      <p:sp>
        <p:nvSpPr>
          <p:cNvPr id="572" name="Structure Chart"/>
          <p:cNvSpPr txBox="1"/>
          <p:nvPr/>
        </p:nvSpPr>
        <p:spPr>
          <a:xfrm>
            <a:off x="772820" y="709386"/>
            <a:ext cx="5651355"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What is KubeVela</a:t>
            </a:r>
            <a:endParaRPr dirty="0"/>
          </a:p>
        </p:txBody>
      </p:sp>
      <p:sp>
        <p:nvSpPr>
          <p:cNvPr id="4097" name="Lorem ipsum dolor sit amet, consectetur adipiscing elit. Praesent eget bibendum orci.">
            <a:extLst>
              <a:ext uri="{FF2B5EF4-FFF2-40B4-BE49-F238E27FC236}">
                <a16:creationId xmlns:a16="http://schemas.microsoft.com/office/drawing/2014/main" id="{4B543943-0DB5-654B-5964-AE2A1DE2D742}"/>
              </a:ext>
            </a:extLst>
          </p:cNvPr>
          <p:cNvSpPr txBox="1"/>
          <p:nvPr/>
        </p:nvSpPr>
        <p:spPr>
          <a:xfrm>
            <a:off x="1879906" y="2394594"/>
            <a:ext cx="14583480" cy="19443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r>
              <a:rPr lang="en-US" dirty="0"/>
              <a:t>KubeVela is a modern software platform that makes </a:t>
            </a:r>
            <a:r>
              <a:rPr lang="en-US" dirty="0">
                <a:solidFill>
                  <a:schemeClr val="accent5"/>
                </a:solidFill>
              </a:rPr>
              <a:t>delivering</a:t>
            </a:r>
            <a:r>
              <a:rPr lang="en-US" dirty="0"/>
              <a:t> and </a:t>
            </a:r>
            <a:r>
              <a:rPr lang="en-US" dirty="0">
                <a:solidFill>
                  <a:schemeClr val="accent5"/>
                </a:solidFill>
              </a:rPr>
              <a:t>operating</a:t>
            </a:r>
            <a:r>
              <a:rPr lang="en-US" dirty="0"/>
              <a:t> applications across today's hybrid, multi-cloud environments easier, faster and more reliable.</a:t>
            </a:r>
            <a:endParaRPr lang="en-US" sz="800" dirty="0"/>
          </a:p>
        </p:txBody>
      </p:sp>
      <p:sp>
        <p:nvSpPr>
          <p:cNvPr id="4" name="Google Shape;92;p14">
            <a:extLst>
              <a:ext uri="{FF2B5EF4-FFF2-40B4-BE49-F238E27FC236}">
                <a16:creationId xmlns:a16="http://schemas.microsoft.com/office/drawing/2014/main" id="{30F71F60-3DB5-CFF9-4E73-36AFF45DF04B}"/>
              </a:ext>
            </a:extLst>
          </p:cNvPr>
          <p:cNvSpPr/>
          <p:nvPr/>
        </p:nvSpPr>
        <p:spPr>
          <a:xfrm>
            <a:off x="6195575" y="7176412"/>
            <a:ext cx="10267811" cy="2157778"/>
          </a:xfrm>
          <a:prstGeom prst="rect">
            <a:avLst/>
          </a:prstGeom>
          <a:noFill/>
          <a:ln w="12700" cap="flat" cmpd="sng">
            <a:solidFill>
              <a:srgbClr val="ED7D31"/>
            </a:solidFill>
            <a:prstDash val="dot"/>
            <a:miter lim="800000"/>
            <a:headEnd type="none" w="sm" len="sm"/>
            <a:tailEnd type="none" w="sm" len="sm"/>
          </a:ln>
        </p:spPr>
        <p:txBody>
          <a:bodyPr spcFirstLastPara="1" wrap="square" lIns="182867" tIns="91400" rIns="182867" bIns="91400" anchor="t" anchorCtr="0">
            <a:noAutofit/>
          </a:bodyPr>
          <a:lstStyle/>
          <a:p>
            <a:r>
              <a:rPr lang="en-CN" sz="2933" b="1" dirty="0">
                <a:solidFill>
                  <a:srgbClr val="F76902"/>
                </a:solidFill>
                <a:latin typeface="Calibri"/>
                <a:ea typeface="Calibri"/>
                <a:cs typeface="Calibri"/>
                <a:sym typeface="Calibri"/>
              </a:rPr>
              <a:t>KubeVela</a:t>
            </a:r>
            <a:endParaRPr lang="en-US" sz="2933" b="1" dirty="0">
              <a:solidFill>
                <a:srgbClr val="F76902"/>
              </a:solidFill>
              <a:latin typeface="Calibri"/>
              <a:ea typeface="Calibri"/>
              <a:cs typeface="Calibri"/>
              <a:sym typeface="Calibri"/>
            </a:endParaRPr>
          </a:p>
        </p:txBody>
      </p:sp>
      <p:sp>
        <p:nvSpPr>
          <p:cNvPr id="5" name="Google Shape;93;p14">
            <a:extLst>
              <a:ext uri="{FF2B5EF4-FFF2-40B4-BE49-F238E27FC236}">
                <a16:creationId xmlns:a16="http://schemas.microsoft.com/office/drawing/2014/main" id="{BE9638D2-7FB8-84DB-B3D9-BEAF9D942568}"/>
              </a:ext>
            </a:extLst>
          </p:cNvPr>
          <p:cNvSpPr/>
          <p:nvPr/>
        </p:nvSpPr>
        <p:spPr>
          <a:xfrm>
            <a:off x="6520333" y="7941026"/>
            <a:ext cx="2085862" cy="759742"/>
          </a:xfrm>
          <a:prstGeom prst="rect">
            <a:avLst/>
          </a:prstGeom>
          <a:solidFill>
            <a:srgbClr val="FFAB40"/>
          </a:solidFill>
          <a:ln w="12700" cap="flat" cmpd="sng">
            <a:solidFill>
              <a:srgbClr val="A5A5A5"/>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r>
              <a:rPr lang="en" sz="2400" dirty="0">
                <a:solidFill>
                  <a:schemeClr val="lt1"/>
                </a:solidFill>
                <a:latin typeface="Calibri"/>
                <a:ea typeface="Calibri"/>
                <a:cs typeface="Calibri"/>
                <a:sym typeface="Calibri"/>
              </a:rPr>
              <a:t>Render</a:t>
            </a:r>
            <a:endParaRPr sz="2400" dirty="0">
              <a:solidFill>
                <a:schemeClr val="lt1"/>
              </a:solidFill>
              <a:latin typeface="Calibri"/>
              <a:ea typeface="Calibri"/>
              <a:cs typeface="Calibri"/>
              <a:sym typeface="Calibri"/>
            </a:endParaRPr>
          </a:p>
        </p:txBody>
      </p:sp>
      <p:sp>
        <p:nvSpPr>
          <p:cNvPr id="6" name="Google Shape;94;p14">
            <a:extLst>
              <a:ext uri="{FF2B5EF4-FFF2-40B4-BE49-F238E27FC236}">
                <a16:creationId xmlns:a16="http://schemas.microsoft.com/office/drawing/2014/main" id="{7E0D92EC-E08E-CC67-AB94-5D7DDBA6AA3B}"/>
              </a:ext>
            </a:extLst>
          </p:cNvPr>
          <p:cNvSpPr/>
          <p:nvPr/>
        </p:nvSpPr>
        <p:spPr>
          <a:xfrm>
            <a:off x="8960246" y="7941026"/>
            <a:ext cx="2085862" cy="759742"/>
          </a:xfrm>
          <a:prstGeom prst="rect">
            <a:avLst/>
          </a:prstGeom>
          <a:solidFill>
            <a:srgbClr val="FFAB40"/>
          </a:solidFill>
          <a:ln w="12700" cap="flat" cmpd="sng">
            <a:solidFill>
              <a:srgbClr val="A5A5A5"/>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r>
              <a:rPr lang="en" sz="2400" dirty="0">
                <a:solidFill>
                  <a:schemeClr val="lt1"/>
                </a:solidFill>
                <a:latin typeface="Calibri"/>
                <a:ea typeface="Calibri"/>
                <a:cs typeface="Calibri"/>
                <a:sym typeface="Calibri"/>
              </a:rPr>
              <a:t>Orchestrate</a:t>
            </a:r>
            <a:endParaRPr sz="2400" dirty="0">
              <a:solidFill>
                <a:schemeClr val="lt1"/>
              </a:solidFill>
              <a:latin typeface="Calibri"/>
              <a:ea typeface="Calibri"/>
              <a:cs typeface="Calibri"/>
              <a:sym typeface="Calibri"/>
            </a:endParaRPr>
          </a:p>
        </p:txBody>
      </p:sp>
      <p:sp>
        <p:nvSpPr>
          <p:cNvPr id="7" name="Google Shape;95;p14">
            <a:extLst>
              <a:ext uri="{FF2B5EF4-FFF2-40B4-BE49-F238E27FC236}">
                <a16:creationId xmlns:a16="http://schemas.microsoft.com/office/drawing/2014/main" id="{587C6FFC-8B85-FE4D-47F1-5331C6096F31}"/>
              </a:ext>
            </a:extLst>
          </p:cNvPr>
          <p:cNvSpPr/>
          <p:nvPr/>
        </p:nvSpPr>
        <p:spPr>
          <a:xfrm>
            <a:off x="11472930" y="7941026"/>
            <a:ext cx="2085862" cy="759742"/>
          </a:xfrm>
          <a:prstGeom prst="rect">
            <a:avLst/>
          </a:prstGeom>
          <a:solidFill>
            <a:srgbClr val="FFAB40"/>
          </a:solidFill>
          <a:ln w="12700" cap="flat" cmpd="sng">
            <a:solidFill>
              <a:srgbClr val="A5A5A5"/>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r>
              <a:rPr lang="en" sz="2400" dirty="0">
                <a:solidFill>
                  <a:schemeClr val="lt1"/>
                </a:solidFill>
                <a:latin typeface="Calibri"/>
                <a:ea typeface="Calibri"/>
                <a:cs typeface="Calibri"/>
                <a:sym typeface="Calibri"/>
              </a:rPr>
              <a:t>Deploy</a:t>
            </a:r>
            <a:endParaRPr sz="2400" dirty="0">
              <a:solidFill>
                <a:schemeClr val="lt1"/>
              </a:solidFill>
              <a:latin typeface="Calibri"/>
              <a:ea typeface="Calibri"/>
              <a:cs typeface="Calibri"/>
              <a:sym typeface="Calibri"/>
            </a:endParaRPr>
          </a:p>
        </p:txBody>
      </p:sp>
      <p:cxnSp>
        <p:nvCxnSpPr>
          <p:cNvPr id="8" name="Google Shape;96;p14">
            <a:extLst>
              <a:ext uri="{FF2B5EF4-FFF2-40B4-BE49-F238E27FC236}">
                <a16:creationId xmlns:a16="http://schemas.microsoft.com/office/drawing/2014/main" id="{EE012375-6DFB-CE89-466D-435535C17350}"/>
              </a:ext>
            </a:extLst>
          </p:cNvPr>
          <p:cNvCxnSpPr>
            <a:cxnSpLocks/>
            <a:stCxn id="5" idx="3"/>
            <a:endCxn id="6" idx="1"/>
          </p:cNvCxnSpPr>
          <p:nvPr/>
        </p:nvCxnSpPr>
        <p:spPr>
          <a:xfrm>
            <a:off x="8606195" y="8320897"/>
            <a:ext cx="354051" cy="0"/>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97;p14">
            <a:extLst>
              <a:ext uri="{FF2B5EF4-FFF2-40B4-BE49-F238E27FC236}">
                <a16:creationId xmlns:a16="http://schemas.microsoft.com/office/drawing/2014/main" id="{27E65802-DA4C-C973-C4D7-5D2D81CE52E3}"/>
              </a:ext>
            </a:extLst>
          </p:cNvPr>
          <p:cNvCxnSpPr>
            <a:cxnSpLocks/>
            <a:stCxn id="6" idx="3"/>
            <a:endCxn id="7" idx="1"/>
          </p:cNvCxnSpPr>
          <p:nvPr/>
        </p:nvCxnSpPr>
        <p:spPr>
          <a:xfrm>
            <a:off x="11046108" y="8320897"/>
            <a:ext cx="426822" cy="0"/>
          </a:xfrm>
          <a:prstGeom prst="straightConnector1">
            <a:avLst/>
          </a:prstGeom>
          <a:noFill/>
          <a:ln w="9525" cap="flat" cmpd="sng">
            <a:solidFill>
              <a:schemeClr val="dk2"/>
            </a:solidFill>
            <a:prstDash val="solid"/>
            <a:round/>
            <a:headEnd type="none" w="med" len="med"/>
            <a:tailEnd type="triangle" w="med" len="med"/>
          </a:ln>
        </p:spPr>
      </p:cxnSp>
      <p:sp>
        <p:nvSpPr>
          <p:cNvPr id="10" name="Google Shape;98;p14">
            <a:extLst>
              <a:ext uri="{FF2B5EF4-FFF2-40B4-BE49-F238E27FC236}">
                <a16:creationId xmlns:a16="http://schemas.microsoft.com/office/drawing/2014/main" id="{989DF985-D3CA-BD40-DE39-9222CA54BC2A}"/>
              </a:ext>
            </a:extLst>
          </p:cNvPr>
          <p:cNvSpPr txBox="1"/>
          <p:nvPr/>
        </p:nvSpPr>
        <p:spPr>
          <a:xfrm>
            <a:off x="17958715" y="6432539"/>
            <a:ext cx="4178271" cy="861694"/>
          </a:xfrm>
          <a:prstGeom prst="rect">
            <a:avLst/>
          </a:prstGeom>
          <a:noFill/>
          <a:ln>
            <a:noFill/>
          </a:ln>
        </p:spPr>
        <p:txBody>
          <a:bodyPr spcFirstLastPara="1" wrap="square" lIns="243800" tIns="243800" rIns="243800" bIns="243800" anchor="t" anchorCtr="0">
            <a:spAutoFit/>
          </a:bodyPr>
          <a:lstStyle/>
          <a:p>
            <a:r>
              <a:rPr lang="en" sz="2400" dirty="0">
                <a:latin typeface="Calibri"/>
                <a:ea typeface="Calibri"/>
                <a:cs typeface="Calibri"/>
                <a:sym typeface="Calibri"/>
              </a:rPr>
              <a:t>Kubernetes </a:t>
            </a:r>
            <a:r>
              <a:rPr lang="en-US" altLang="zh-CN" sz="2400" dirty="0">
                <a:latin typeface="Calibri"/>
                <a:ea typeface="Calibri"/>
                <a:cs typeface="Calibri"/>
                <a:sym typeface="Calibri"/>
              </a:rPr>
              <a:t>Multi-</a:t>
            </a:r>
            <a:r>
              <a:rPr lang="en" sz="2400" dirty="0">
                <a:latin typeface="Calibri"/>
                <a:ea typeface="Calibri"/>
                <a:cs typeface="Calibri"/>
                <a:sym typeface="Calibri"/>
              </a:rPr>
              <a:t>Clusters</a:t>
            </a:r>
            <a:endParaRPr sz="2400" dirty="0">
              <a:latin typeface="Calibri"/>
              <a:ea typeface="Calibri"/>
              <a:cs typeface="Calibri"/>
              <a:sym typeface="Calibri"/>
            </a:endParaRPr>
          </a:p>
        </p:txBody>
      </p:sp>
      <p:sp>
        <p:nvSpPr>
          <p:cNvPr id="11" name="Google Shape;99;p14">
            <a:extLst>
              <a:ext uri="{FF2B5EF4-FFF2-40B4-BE49-F238E27FC236}">
                <a16:creationId xmlns:a16="http://schemas.microsoft.com/office/drawing/2014/main" id="{F01AC94D-1C18-D9E6-2C82-DA8A140C1ECD}"/>
              </a:ext>
            </a:extLst>
          </p:cNvPr>
          <p:cNvSpPr/>
          <p:nvPr/>
        </p:nvSpPr>
        <p:spPr>
          <a:xfrm>
            <a:off x="18012012" y="5065100"/>
            <a:ext cx="3594954" cy="1408545"/>
          </a:xfrm>
          <a:prstGeom prst="rect">
            <a:avLst/>
          </a:prstGeom>
          <a:solidFill>
            <a:schemeClr val="lt1"/>
          </a:solidFill>
          <a:ln w="12700" cap="flat" cmpd="sng">
            <a:solidFill>
              <a:srgbClr val="A5A5A5"/>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endParaRPr sz="2400">
              <a:latin typeface="Calibri"/>
              <a:ea typeface="Calibri"/>
              <a:cs typeface="Calibri"/>
              <a:sym typeface="Calibri"/>
            </a:endParaRPr>
          </a:p>
        </p:txBody>
      </p:sp>
      <p:pic>
        <p:nvPicPr>
          <p:cNvPr id="12" name="Google Shape;100;p14">
            <a:extLst>
              <a:ext uri="{FF2B5EF4-FFF2-40B4-BE49-F238E27FC236}">
                <a16:creationId xmlns:a16="http://schemas.microsoft.com/office/drawing/2014/main" id="{BA580675-089E-D97A-3EEB-547C1DEB2DF1}"/>
              </a:ext>
            </a:extLst>
          </p:cNvPr>
          <p:cNvPicPr preferRelativeResize="0"/>
          <p:nvPr/>
        </p:nvPicPr>
        <p:blipFill rotWithShape="1">
          <a:blip r:embed="rId3">
            <a:alphaModFix/>
          </a:blip>
          <a:srcRect/>
          <a:stretch/>
        </p:blipFill>
        <p:spPr>
          <a:xfrm>
            <a:off x="19538464" y="5509191"/>
            <a:ext cx="541680" cy="479279"/>
          </a:xfrm>
          <a:prstGeom prst="rect">
            <a:avLst/>
          </a:prstGeom>
          <a:noFill/>
          <a:ln>
            <a:noFill/>
          </a:ln>
        </p:spPr>
      </p:pic>
      <p:sp>
        <p:nvSpPr>
          <p:cNvPr id="13" name="Google Shape;101;p14">
            <a:extLst>
              <a:ext uri="{FF2B5EF4-FFF2-40B4-BE49-F238E27FC236}">
                <a16:creationId xmlns:a16="http://schemas.microsoft.com/office/drawing/2014/main" id="{1D0FABCB-81EC-E53A-E6DC-7F0CC6F4F4D2}"/>
              </a:ext>
            </a:extLst>
          </p:cNvPr>
          <p:cNvSpPr/>
          <p:nvPr/>
        </p:nvSpPr>
        <p:spPr>
          <a:xfrm>
            <a:off x="18011985" y="7547895"/>
            <a:ext cx="3594954" cy="1408545"/>
          </a:xfrm>
          <a:prstGeom prst="rect">
            <a:avLst/>
          </a:prstGeom>
          <a:solidFill>
            <a:schemeClr val="lt1"/>
          </a:solidFill>
          <a:ln w="12700" cap="flat" cmpd="sng">
            <a:solidFill>
              <a:srgbClr val="A5A5A5"/>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endParaRPr sz="2400">
              <a:latin typeface="Calibri"/>
              <a:ea typeface="Calibri"/>
              <a:cs typeface="Calibri"/>
              <a:sym typeface="Calibri"/>
            </a:endParaRPr>
          </a:p>
        </p:txBody>
      </p:sp>
      <p:pic>
        <p:nvPicPr>
          <p:cNvPr id="14" name="Google Shape;102;p14">
            <a:extLst>
              <a:ext uri="{FF2B5EF4-FFF2-40B4-BE49-F238E27FC236}">
                <a16:creationId xmlns:a16="http://schemas.microsoft.com/office/drawing/2014/main" id="{B17B701B-8095-1412-6BFD-7424EA4FF7CA}"/>
              </a:ext>
            </a:extLst>
          </p:cNvPr>
          <p:cNvPicPr preferRelativeResize="0"/>
          <p:nvPr/>
        </p:nvPicPr>
        <p:blipFill>
          <a:blip r:embed="rId4">
            <a:alphaModFix/>
          </a:blip>
          <a:stretch>
            <a:fillRect/>
          </a:stretch>
        </p:blipFill>
        <p:spPr>
          <a:xfrm>
            <a:off x="19734080" y="8167302"/>
            <a:ext cx="1627826" cy="835155"/>
          </a:xfrm>
          <a:prstGeom prst="rect">
            <a:avLst/>
          </a:prstGeom>
          <a:noFill/>
          <a:ln>
            <a:noFill/>
          </a:ln>
        </p:spPr>
      </p:pic>
      <p:sp>
        <p:nvSpPr>
          <p:cNvPr id="15" name="Google Shape;103;p14">
            <a:extLst>
              <a:ext uri="{FF2B5EF4-FFF2-40B4-BE49-F238E27FC236}">
                <a16:creationId xmlns:a16="http://schemas.microsoft.com/office/drawing/2014/main" id="{3F18640E-4AC0-9542-6C95-AB3139EF725A}"/>
              </a:ext>
            </a:extLst>
          </p:cNvPr>
          <p:cNvSpPr txBox="1"/>
          <p:nvPr/>
        </p:nvSpPr>
        <p:spPr>
          <a:xfrm>
            <a:off x="17958742" y="8977032"/>
            <a:ext cx="3701151" cy="671313"/>
          </a:xfrm>
          <a:prstGeom prst="rect">
            <a:avLst/>
          </a:prstGeom>
          <a:noFill/>
          <a:ln>
            <a:noFill/>
          </a:ln>
        </p:spPr>
        <p:txBody>
          <a:bodyPr spcFirstLastPara="1" wrap="square" lIns="243800" tIns="243800" rIns="243800" bIns="243800" anchor="t" anchorCtr="0">
            <a:spAutoFit/>
          </a:bodyPr>
          <a:lstStyle/>
          <a:p>
            <a:r>
              <a:rPr lang="en" sz="2400">
                <a:latin typeface="Calibri"/>
                <a:ea typeface="Calibri"/>
                <a:cs typeface="Calibri"/>
                <a:sym typeface="Calibri"/>
              </a:rPr>
              <a:t>Clouds</a:t>
            </a:r>
            <a:endParaRPr sz="2400">
              <a:latin typeface="Calibri"/>
              <a:ea typeface="Calibri"/>
              <a:cs typeface="Calibri"/>
              <a:sym typeface="Calibri"/>
            </a:endParaRPr>
          </a:p>
        </p:txBody>
      </p:sp>
      <p:pic>
        <p:nvPicPr>
          <p:cNvPr id="16" name="Google Shape;104;p14" descr="A picture containing drawing&#10;&#10;Description automatically generated">
            <a:extLst>
              <a:ext uri="{FF2B5EF4-FFF2-40B4-BE49-F238E27FC236}">
                <a16:creationId xmlns:a16="http://schemas.microsoft.com/office/drawing/2014/main" id="{9D3D15C4-839A-8367-3311-7FAF63291475}"/>
              </a:ext>
            </a:extLst>
          </p:cNvPr>
          <p:cNvPicPr preferRelativeResize="0"/>
          <p:nvPr/>
        </p:nvPicPr>
        <p:blipFill rotWithShape="1">
          <a:blip r:embed="rId5">
            <a:alphaModFix/>
          </a:blip>
          <a:srcRect l="9537" t="29507" r="8521" b="28235"/>
          <a:stretch/>
        </p:blipFill>
        <p:spPr>
          <a:xfrm>
            <a:off x="18438834" y="7775919"/>
            <a:ext cx="1736931" cy="270019"/>
          </a:xfrm>
          <a:prstGeom prst="rect">
            <a:avLst/>
          </a:prstGeom>
          <a:noFill/>
          <a:ln>
            <a:noFill/>
          </a:ln>
        </p:spPr>
      </p:pic>
      <p:pic>
        <p:nvPicPr>
          <p:cNvPr id="17" name="Google Shape;105;p14" descr="Image result for aws logo">
            <a:extLst>
              <a:ext uri="{FF2B5EF4-FFF2-40B4-BE49-F238E27FC236}">
                <a16:creationId xmlns:a16="http://schemas.microsoft.com/office/drawing/2014/main" id="{8A88971B-16FC-73A7-B513-F0E29710D0CC}"/>
              </a:ext>
            </a:extLst>
          </p:cNvPr>
          <p:cNvPicPr preferRelativeResize="0"/>
          <p:nvPr/>
        </p:nvPicPr>
        <p:blipFill rotWithShape="1">
          <a:blip r:embed="rId6">
            <a:alphaModFix/>
          </a:blip>
          <a:srcRect/>
          <a:stretch/>
        </p:blipFill>
        <p:spPr>
          <a:xfrm>
            <a:off x="18438835" y="8323382"/>
            <a:ext cx="695662" cy="474613"/>
          </a:xfrm>
          <a:prstGeom prst="rect">
            <a:avLst/>
          </a:prstGeom>
          <a:noFill/>
          <a:ln>
            <a:noFill/>
          </a:ln>
        </p:spPr>
      </p:pic>
      <p:pic>
        <p:nvPicPr>
          <p:cNvPr id="18" name="Google Shape;106;p14" descr="Image result for google cloud platform">
            <a:extLst>
              <a:ext uri="{FF2B5EF4-FFF2-40B4-BE49-F238E27FC236}">
                <a16:creationId xmlns:a16="http://schemas.microsoft.com/office/drawing/2014/main" id="{76129239-E5D6-8C2A-A798-A32E08600F74}"/>
              </a:ext>
            </a:extLst>
          </p:cNvPr>
          <p:cNvPicPr preferRelativeResize="0"/>
          <p:nvPr/>
        </p:nvPicPr>
        <p:blipFill rotWithShape="1">
          <a:blip r:embed="rId7">
            <a:alphaModFix/>
          </a:blip>
          <a:srcRect l="20622" t="11722" r="20622" b="34403"/>
          <a:stretch/>
        </p:blipFill>
        <p:spPr>
          <a:xfrm>
            <a:off x="20499636" y="7718371"/>
            <a:ext cx="532004" cy="397787"/>
          </a:xfrm>
          <a:prstGeom prst="rect">
            <a:avLst/>
          </a:prstGeom>
          <a:noFill/>
          <a:ln>
            <a:noFill/>
          </a:ln>
        </p:spPr>
      </p:pic>
      <p:sp>
        <p:nvSpPr>
          <p:cNvPr id="19" name="Google Shape;107;p14">
            <a:extLst>
              <a:ext uri="{FF2B5EF4-FFF2-40B4-BE49-F238E27FC236}">
                <a16:creationId xmlns:a16="http://schemas.microsoft.com/office/drawing/2014/main" id="{BE04D731-34BC-DEEB-7438-E1583A325DAA}"/>
              </a:ext>
            </a:extLst>
          </p:cNvPr>
          <p:cNvSpPr/>
          <p:nvPr/>
        </p:nvSpPr>
        <p:spPr>
          <a:xfrm>
            <a:off x="18012012" y="10066006"/>
            <a:ext cx="3594954" cy="1408545"/>
          </a:xfrm>
          <a:prstGeom prst="rect">
            <a:avLst/>
          </a:prstGeom>
          <a:solidFill>
            <a:schemeClr val="lt1"/>
          </a:solidFill>
          <a:ln w="12700" cap="flat" cmpd="sng">
            <a:solidFill>
              <a:srgbClr val="A5A5A5"/>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endParaRPr sz="2400">
              <a:latin typeface="Calibri"/>
              <a:ea typeface="Calibri"/>
              <a:cs typeface="Calibri"/>
              <a:sym typeface="Calibri"/>
            </a:endParaRPr>
          </a:p>
        </p:txBody>
      </p:sp>
      <p:pic>
        <p:nvPicPr>
          <p:cNvPr id="20" name="Google Shape;108;p14">
            <a:extLst>
              <a:ext uri="{FF2B5EF4-FFF2-40B4-BE49-F238E27FC236}">
                <a16:creationId xmlns:a16="http://schemas.microsoft.com/office/drawing/2014/main" id="{51CC05DF-E5E9-48A5-7B49-9A153C075811}"/>
              </a:ext>
            </a:extLst>
          </p:cNvPr>
          <p:cNvPicPr preferRelativeResize="0"/>
          <p:nvPr/>
        </p:nvPicPr>
        <p:blipFill rotWithShape="1">
          <a:blip r:embed="rId8">
            <a:alphaModFix/>
          </a:blip>
          <a:srcRect/>
          <a:stretch/>
        </p:blipFill>
        <p:spPr>
          <a:xfrm>
            <a:off x="18794750" y="10576814"/>
            <a:ext cx="1179575" cy="367397"/>
          </a:xfrm>
          <a:prstGeom prst="rect">
            <a:avLst/>
          </a:prstGeom>
          <a:noFill/>
          <a:ln>
            <a:noFill/>
          </a:ln>
        </p:spPr>
      </p:pic>
      <p:pic>
        <p:nvPicPr>
          <p:cNvPr id="21" name="Google Shape;109;p14">
            <a:extLst>
              <a:ext uri="{FF2B5EF4-FFF2-40B4-BE49-F238E27FC236}">
                <a16:creationId xmlns:a16="http://schemas.microsoft.com/office/drawing/2014/main" id="{BF00A290-F3A6-67DA-FD0F-2EE00BC7BD85}"/>
              </a:ext>
            </a:extLst>
          </p:cNvPr>
          <p:cNvPicPr preferRelativeResize="0"/>
          <p:nvPr/>
        </p:nvPicPr>
        <p:blipFill rotWithShape="1">
          <a:blip r:embed="rId9">
            <a:alphaModFix/>
          </a:blip>
          <a:srcRect/>
          <a:stretch/>
        </p:blipFill>
        <p:spPr>
          <a:xfrm>
            <a:off x="20204353" y="10562969"/>
            <a:ext cx="619839" cy="395070"/>
          </a:xfrm>
          <a:prstGeom prst="rect">
            <a:avLst/>
          </a:prstGeom>
          <a:noFill/>
          <a:ln>
            <a:noFill/>
          </a:ln>
        </p:spPr>
      </p:pic>
      <p:sp>
        <p:nvSpPr>
          <p:cNvPr id="22" name="Google Shape;110;p14">
            <a:extLst>
              <a:ext uri="{FF2B5EF4-FFF2-40B4-BE49-F238E27FC236}">
                <a16:creationId xmlns:a16="http://schemas.microsoft.com/office/drawing/2014/main" id="{32E98324-84CD-7D18-B708-7AFAC72BA46F}"/>
              </a:ext>
            </a:extLst>
          </p:cNvPr>
          <p:cNvSpPr txBox="1"/>
          <p:nvPr/>
        </p:nvSpPr>
        <p:spPr>
          <a:xfrm>
            <a:off x="17958886" y="11556872"/>
            <a:ext cx="3701151" cy="671313"/>
          </a:xfrm>
          <a:prstGeom prst="rect">
            <a:avLst/>
          </a:prstGeom>
          <a:noFill/>
          <a:ln>
            <a:noFill/>
          </a:ln>
        </p:spPr>
        <p:txBody>
          <a:bodyPr spcFirstLastPara="1" wrap="square" lIns="243800" tIns="243800" rIns="243800" bIns="243800" anchor="t" anchorCtr="0">
            <a:spAutoFit/>
          </a:bodyPr>
          <a:lstStyle/>
          <a:p>
            <a:r>
              <a:rPr lang="en" sz="2400">
                <a:latin typeface="Calibri"/>
                <a:ea typeface="Calibri"/>
                <a:cs typeface="Calibri"/>
                <a:sym typeface="Calibri"/>
              </a:rPr>
              <a:t>IoT/Edge</a:t>
            </a:r>
            <a:endParaRPr sz="2400">
              <a:latin typeface="Calibri"/>
              <a:ea typeface="Calibri"/>
              <a:cs typeface="Calibri"/>
              <a:sym typeface="Calibri"/>
            </a:endParaRPr>
          </a:p>
        </p:txBody>
      </p:sp>
      <p:cxnSp>
        <p:nvCxnSpPr>
          <p:cNvPr id="23" name="Google Shape;111;p14">
            <a:extLst>
              <a:ext uri="{FF2B5EF4-FFF2-40B4-BE49-F238E27FC236}">
                <a16:creationId xmlns:a16="http://schemas.microsoft.com/office/drawing/2014/main" id="{93DC0785-F39C-38B3-CC02-345249A10027}"/>
              </a:ext>
            </a:extLst>
          </p:cNvPr>
          <p:cNvCxnSpPr>
            <a:cxnSpLocks/>
            <a:stCxn id="4" idx="3"/>
            <a:endCxn id="11" idx="1"/>
          </p:cNvCxnSpPr>
          <p:nvPr/>
        </p:nvCxnSpPr>
        <p:spPr>
          <a:xfrm flipV="1">
            <a:off x="16463386" y="5769373"/>
            <a:ext cx="1548626" cy="2485928"/>
          </a:xfrm>
          <a:prstGeom prst="straightConnector1">
            <a:avLst/>
          </a:prstGeom>
          <a:noFill/>
          <a:ln w="9525" cap="flat" cmpd="sng">
            <a:solidFill>
              <a:schemeClr val="dk2"/>
            </a:solidFill>
            <a:prstDash val="dot"/>
            <a:round/>
            <a:headEnd type="none" w="med" len="med"/>
            <a:tailEnd type="triangle" w="med" len="med"/>
          </a:ln>
        </p:spPr>
      </p:cxnSp>
      <p:cxnSp>
        <p:nvCxnSpPr>
          <p:cNvPr id="24" name="Google Shape;112;p14">
            <a:extLst>
              <a:ext uri="{FF2B5EF4-FFF2-40B4-BE49-F238E27FC236}">
                <a16:creationId xmlns:a16="http://schemas.microsoft.com/office/drawing/2014/main" id="{F529768D-0176-047D-8BE2-D99083B2E6C1}"/>
              </a:ext>
            </a:extLst>
          </p:cNvPr>
          <p:cNvCxnSpPr>
            <a:cxnSpLocks/>
            <a:stCxn id="4" idx="3"/>
            <a:endCxn id="13" idx="1"/>
          </p:cNvCxnSpPr>
          <p:nvPr/>
        </p:nvCxnSpPr>
        <p:spPr>
          <a:xfrm flipV="1">
            <a:off x="16463386" y="8252168"/>
            <a:ext cx="1548599" cy="3133"/>
          </a:xfrm>
          <a:prstGeom prst="straightConnector1">
            <a:avLst/>
          </a:prstGeom>
          <a:noFill/>
          <a:ln w="9525" cap="flat" cmpd="sng">
            <a:solidFill>
              <a:schemeClr val="dk2"/>
            </a:solidFill>
            <a:prstDash val="dot"/>
            <a:round/>
            <a:headEnd type="none" w="med" len="med"/>
            <a:tailEnd type="triangle" w="med" len="med"/>
          </a:ln>
        </p:spPr>
      </p:cxnSp>
      <p:cxnSp>
        <p:nvCxnSpPr>
          <p:cNvPr id="25" name="Google Shape;113;p14">
            <a:extLst>
              <a:ext uri="{FF2B5EF4-FFF2-40B4-BE49-F238E27FC236}">
                <a16:creationId xmlns:a16="http://schemas.microsoft.com/office/drawing/2014/main" id="{9730321C-8DD1-7536-0637-706D47CFE5E9}"/>
              </a:ext>
            </a:extLst>
          </p:cNvPr>
          <p:cNvCxnSpPr>
            <a:cxnSpLocks/>
            <a:stCxn id="4" idx="3"/>
            <a:endCxn id="19" idx="1"/>
          </p:cNvCxnSpPr>
          <p:nvPr/>
        </p:nvCxnSpPr>
        <p:spPr>
          <a:xfrm>
            <a:off x="16463386" y="8255301"/>
            <a:ext cx="1548626" cy="2514978"/>
          </a:xfrm>
          <a:prstGeom prst="straightConnector1">
            <a:avLst/>
          </a:prstGeom>
          <a:noFill/>
          <a:ln w="9525" cap="flat" cmpd="sng">
            <a:solidFill>
              <a:schemeClr val="dk2"/>
            </a:solidFill>
            <a:prstDash val="dot"/>
            <a:round/>
            <a:headEnd type="none" w="med" len="med"/>
            <a:tailEnd type="triangle" w="med" len="med"/>
          </a:ln>
        </p:spPr>
      </p:cxnSp>
      <p:sp>
        <p:nvSpPr>
          <p:cNvPr id="26" name="Google Shape;114;p14">
            <a:extLst>
              <a:ext uri="{FF2B5EF4-FFF2-40B4-BE49-F238E27FC236}">
                <a16:creationId xmlns:a16="http://schemas.microsoft.com/office/drawing/2014/main" id="{A9BF2033-52D4-E90E-B422-DACB833F40C6}"/>
              </a:ext>
            </a:extLst>
          </p:cNvPr>
          <p:cNvSpPr/>
          <p:nvPr/>
        </p:nvSpPr>
        <p:spPr>
          <a:xfrm>
            <a:off x="3494344" y="5377822"/>
            <a:ext cx="1474431" cy="754133"/>
          </a:xfrm>
          <a:prstGeom prst="rect">
            <a:avLst/>
          </a:prstGeom>
          <a:solidFill>
            <a:schemeClr val="lt1"/>
          </a:solidFill>
          <a:ln w="12700" cap="flat" cmpd="sng">
            <a:solidFill>
              <a:srgbClr val="31538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r>
              <a:rPr lang="en" sz="2400">
                <a:latin typeface="Calibri"/>
                <a:ea typeface="Calibri"/>
                <a:cs typeface="Calibri"/>
                <a:sym typeface="Calibri"/>
              </a:rPr>
              <a:t>CI Pipeline</a:t>
            </a:r>
            <a:endParaRPr sz="2400">
              <a:latin typeface="Calibri"/>
              <a:ea typeface="Calibri"/>
              <a:cs typeface="Calibri"/>
              <a:sym typeface="Calibri"/>
            </a:endParaRPr>
          </a:p>
        </p:txBody>
      </p:sp>
      <p:sp>
        <p:nvSpPr>
          <p:cNvPr id="27" name="Google Shape;115;p14">
            <a:extLst>
              <a:ext uri="{FF2B5EF4-FFF2-40B4-BE49-F238E27FC236}">
                <a16:creationId xmlns:a16="http://schemas.microsoft.com/office/drawing/2014/main" id="{828D37CA-F419-6437-B03A-BA057926F437}"/>
              </a:ext>
            </a:extLst>
          </p:cNvPr>
          <p:cNvSpPr/>
          <p:nvPr/>
        </p:nvSpPr>
        <p:spPr>
          <a:xfrm>
            <a:off x="3494378" y="7156374"/>
            <a:ext cx="1474431" cy="754133"/>
          </a:xfrm>
          <a:prstGeom prst="rect">
            <a:avLst/>
          </a:prstGeom>
          <a:solidFill>
            <a:schemeClr val="lt1"/>
          </a:solidFill>
          <a:ln w="12700" cap="flat" cmpd="sng">
            <a:solidFill>
              <a:srgbClr val="31538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r>
              <a:rPr lang="en" sz="2400">
                <a:latin typeface="Calibri"/>
                <a:ea typeface="Calibri"/>
                <a:cs typeface="Calibri"/>
                <a:sym typeface="Calibri"/>
              </a:rPr>
              <a:t>Jenkins</a:t>
            </a:r>
            <a:endParaRPr sz="2933"/>
          </a:p>
        </p:txBody>
      </p:sp>
      <p:pic>
        <p:nvPicPr>
          <p:cNvPr id="28" name="Google Shape;116;p14">
            <a:extLst>
              <a:ext uri="{FF2B5EF4-FFF2-40B4-BE49-F238E27FC236}">
                <a16:creationId xmlns:a16="http://schemas.microsoft.com/office/drawing/2014/main" id="{9D3DABCE-E0DD-B883-7F1A-C1CE4F58C388}"/>
              </a:ext>
            </a:extLst>
          </p:cNvPr>
          <p:cNvPicPr preferRelativeResize="0"/>
          <p:nvPr/>
        </p:nvPicPr>
        <p:blipFill rotWithShape="1">
          <a:blip r:embed="rId10">
            <a:alphaModFix/>
          </a:blip>
          <a:srcRect/>
          <a:stretch/>
        </p:blipFill>
        <p:spPr>
          <a:xfrm>
            <a:off x="4313141" y="6535369"/>
            <a:ext cx="606538" cy="761996"/>
          </a:xfrm>
          <a:prstGeom prst="rect">
            <a:avLst/>
          </a:prstGeom>
          <a:noFill/>
          <a:ln>
            <a:noFill/>
          </a:ln>
        </p:spPr>
      </p:pic>
      <p:sp>
        <p:nvSpPr>
          <p:cNvPr id="29" name="Google Shape;117;p14">
            <a:extLst>
              <a:ext uri="{FF2B5EF4-FFF2-40B4-BE49-F238E27FC236}">
                <a16:creationId xmlns:a16="http://schemas.microsoft.com/office/drawing/2014/main" id="{52F630A0-68F7-D57C-4783-0F19B2E5FAF7}"/>
              </a:ext>
            </a:extLst>
          </p:cNvPr>
          <p:cNvSpPr/>
          <p:nvPr/>
        </p:nvSpPr>
        <p:spPr>
          <a:xfrm>
            <a:off x="3494335" y="8792118"/>
            <a:ext cx="1474431" cy="754756"/>
          </a:xfrm>
          <a:prstGeom prst="rect">
            <a:avLst/>
          </a:prstGeom>
          <a:solidFill>
            <a:schemeClr val="lt1"/>
          </a:solidFill>
          <a:ln w="12700" cap="flat" cmpd="sng">
            <a:solidFill>
              <a:srgbClr val="31538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endParaRPr sz="3733">
              <a:solidFill>
                <a:srgbClr val="FFFFFF"/>
              </a:solidFill>
              <a:latin typeface="Calibri"/>
              <a:ea typeface="Calibri"/>
              <a:cs typeface="Calibri"/>
              <a:sym typeface="Calibri"/>
            </a:endParaRPr>
          </a:p>
        </p:txBody>
      </p:sp>
      <p:sp>
        <p:nvSpPr>
          <p:cNvPr id="30" name="Google Shape;118;p14">
            <a:extLst>
              <a:ext uri="{FF2B5EF4-FFF2-40B4-BE49-F238E27FC236}">
                <a16:creationId xmlns:a16="http://schemas.microsoft.com/office/drawing/2014/main" id="{730A77CB-6D7A-3752-08EE-6B257A4E8B07}"/>
              </a:ext>
            </a:extLst>
          </p:cNvPr>
          <p:cNvSpPr/>
          <p:nvPr/>
        </p:nvSpPr>
        <p:spPr>
          <a:xfrm>
            <a:off x="3477729" y="10602526"/>
            <a:ext cx="1474431" cy="754133"/>
          </a:xfrm>
          <a:prstGeom prst="rect">
            <a:avLst/>
          </a:prstGeom>
          <a:solidFill>
            <a:schemeClr val="lt1"/>
          </a:solidFill>
          <a:ln w="12700" cap="flat" cmpd="sng">
            <a:solidFill>
              <a:srgbClr val="31538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r>
              <a:rPr lang="en" sz="2400">
                <a:latin typeface="Calibri"/>
                <a:ea typeface="Calibri"/>
                <a:cs typeface="Calibri"/>
                <a:sym typeface="Calibri"/>
              </a:rPr>
              <a:t>...</a:t>
            </a:r>
            <a:endParaRPr sz="2400">
              <a:latin typeface="Calibri"/>
              <a:ea typeface="Calibri"/>
              <a:cs typeface="Calibri"/>
              <a:sym typeface="Calibri"/>
            </a:endParaRPr>
          </a:p>
        </p:txBody>
      </p:sp>
      <p:pic>
        <p:nvPicPr>
          <p:cNvPr id="31" name="Google Shape;119;p14" descr="Press kit | GitLab">
            <a:extLst>
              <a:ext uri="{FF2B5EF4-FFF2-40B4-BE49-F238E27FC236}">
                <a16:creationId xmlns:a16="http://schemas.microsoft.com/office/drawing/2014/main" id="{7B76C749-E32A-AE03-D268-17C272C53E46}"/>
              </a:ext>
            </a:extLst>
          </p:cNvPr>
          <p:cNvPicPr preferRelativeResize="0"/>
          <p:nvPr/>
        </p:nvPicPr>
        <p:blipFill rotWithShape="1">
          <a:blip r:embed="rId11">
            <a:alphaModFix/>
          </a:blip>
          <a:srcRect/>
          <a:stretch/>
        </p:blipFill>
        <p:spPr>
          <a:xfrm>
            <a:off x="3797830" y="8825264"/>
            <a:ext cx="834277" cy="687991"/>
          </a:xfrm>
          <a:prstGeom prst="rect">
            <a:avLst/>
          </a:prstGeom>
          <a:noFill/>
          <a:ln>
            <a:noFill/>
          </a:ln>
        </p:spPr>
      </p:pic>
      <p:cxnSp>
        <p:nvCxnSpPr>
          <p:cNvPr id="32" name="Google Shape;120;p14">
            <a:extLst>
              <a:ext uri="{FF2B5EF4-FFF2-40B4-BE49-F238E27FC236}">
                <a16:creationId xmlns:a16="http://schemas.microsoft.com/office/drawing/2014/main" id="{8E3D4E38-0855-0581-D7CD-B4E62497BCC7}"/>
              </a:ext>
            </a:extLst>
          </p:cNvPr>
          <p:cNvCxnSpPr>
            <a:cxnSpLocks/>
            <a:stCxn id="26" idx="3"/>
            <a:endCxn id="4" idx="1"/>
          </p:cNvCxnSpPr>
          <p:nvPr/>
        </p:nvCxnSpPr>
        <p:spPr>
          <a:xfrm>
            <a:off x="4968775" y="5754889"/>
            <a:ext cx="1226800" cy="2500412"/>
          </a:xfrm>
          <a:prstGeom prst="straightConnector1">
            <a:avLst/>
          </a:prstGeom>
          <a:noFill/>
          <a:ln w="9525" cap="flat" cmpd="sng">
            <a:solidFill>
              <a:schemeClr val="dk2"/>
            </a:solidFill>
            <a:prstDash val="dot"/>
            <a:round/>
            <a:headEnd type="none" w="med" len="med"/>
            <a:tailEnd type="none" w="med" len="med"/>
          </a:ln>
        </p:spPr>
      </p:cxnSp>
      <p:cxnSp>
        <p:nvCxnSpPr>
          <p:cNvPr id="33" name="Google Shape;121;p14">
            <a:extLst>
              <a:ext uri="{FF2B5EF4-FFF2-40B4-BE49-F238E27FC236}">
                <a16:creationId xmlns:a16="http://schemas.microsoft.com/office/drawing/2014/main" id="{9D53055C-B9A8-18DF-47B6-5E55D8314FCC}"/>
              </a:ext>
            </a:extLst>
          </p:cNvPr>
          <p:cNvCxnSpPr>
            <a:cxnSpLocks/>
            <a:stCxn id="27" idx="3"/>
            <a:endCxn id="4" idx="1"/>
          </p:cNvCxnSpPr>
          <p:nvPr/>
        </p:nvCxnSpPr>
        <p:spPr>
          <a:xfrm>
            <a:off x="4968809" y="7533441"/>
            <a:ext cx="1226766" cy="721860"/>
          </a:xfrm>
          <a:prstGeom prst="straightConnector1">
            <a:avLst/>
          </a:prstGeom>
          <a:noFill/>
          <a:ln w="9525" cap="flat" cmpd="sng">
            <a:solidFill>
              <a:schemeClr val="dk2"/>
            </a:solidFill>
            <a:prstDash val="dot"/>
            <a:round/>
            <a:headEnd type="none" w="med" len="med"/>
            <a:tailEnd type="none" w="med" len="med"/>
          </a:ln>
        </p:spPr>
      </p:cxnSp>
      <p:cxnSp>
        <p:nvCxnSpPr>
          <p:cNvPr id="34" name="Google Shape;122;p14">
            <a:extLst>
              <a:ext uri="{FF2B5EF4-FFF2-40B4-BE49-F238E27FC236}">
                <a16:creationId xmlns:a16="http://schemas.microsoft.com/office/drawing/2014/main" id="{B3079C54-804C-7130-9791-5755D4F639BD}"/>
              </a:ext>
            </a:extLst>
          </p:cNvPr>
          <p:cNvCxnSpPr>
            <a:cxnSpLocks/>
            <a:stCxn id="29" idx="3"/>
            <a:endCxn id="4" idx="1"/>
          </p:cNvCxnSpPr>
          <p:nvPr/>
        </p:nvCxnSpPr>
        <p:spPr>
          <a:xfrm flipV="1">
            <a:off x="4968766" y="8255301"/>
            <a:ext cx="1226809" cy="914195"/>
          </a:xfrm>
          <a:prstGeom prst="straightConnector1">
            <a:avLst/>
          </a:prstGeom>
          <a:noFill/>
          <a:ln w="9525" cap="flat" cmpd="sng">
            <a:solidFill>
              <a:schemeClr val="dk2"/>
            </a:solidFill>
            <a:prstDash val="dot"/>
            <a:round/>
            <a:headEnd type="none" w="med" len="med"/>
            <a:tailEnd type="none" w="med" len="med"/>
          </a:ln>
        </p:spPr>
      </p:cxnSp>
      <p:cxnSp>
        <p:nvCxnSpPr>
          <p:cNvPr id="35" name="Google Shape;123;p14">
            <a:extLst>
              <a:ext uri="{FF2B5EF4-FFF2-40B4-BE49-F238E27FC236}">
                <a16:creationId xmlns:a16="http://schemas.microsoft.com/office/drawing/2014/main" id="{1637523A-B03E-CFD4-8890-C895A24B80FD}"/>
              </a:ext>
            </a:extLst>
          </p:cNvPr>
          <p:cNvCxnSpPr>
            <a:cxnSpLocks/>
            <a:stCxn id="30" idx="3"/>
            <a:endCxn id="4" idx="1"/>
          </p:cNvCxnSpPr>
          <p:nvPr/>
        </p:nvCxnSpPr>
        <p:spPr>
          <a:xfrm flipV="1">
            <a:off x="4952160" y="8255301"/>
            <a:ext cx="1243415" cy="2724292"/>
          </a:xfrm>
          <a:prstGeom prst="straightConnector1">
            <a:avLst/>
          </a:prstGeom>
          <a:noFill/>
          <a:ln w="9525" cap="flat" cmpd="sng">
            <a:solidFill>
              <a:schemeClr val="dk2"/>
            </a:solidFill>
            <a:prstDash val="dot"/>
            <a:round/>
            <a:headEnd type="none" w="med" len="med"/>
            <a:tailEnd type="none" w="med" len="med"/>
          </a:ln>
        </p:spPr>
      </p:cxnSp>
      <p:sp>
        <p:nvSpPr>
          <p:cNvPr id="36" name="Google Shape;124;p14">
            <a:extLst>
              <a:ext uri="{FF2B5EF4-FFF2-40B4-BE49-F238E27FC236}">
                <a16:creationId xmlns:a16="http://schemas.microsoft.com/office/drawing/2014/main" id="{53518E81-A74D-4444-B4E5-900589B8A880}"/>
              </a:ext>
            </a:extLst>
          </p:cNvPr>
          <p:cNvSpPr/>
          <p:nvPr/>
        </p:nvSpPr>
        <p:spPr>
          <a:xfrm>
            <a:off x="2980626" y="12618568"/>
            <a:ext cx="2720024" cy="191961"/>
          </a:xfrm>
          <a:prstGeom prst="rect">
            <a:avLst/>
          </a:prstGeom>
          <a:solidFill>
            <a:srgbClr val="CCCCCC"/>
          </a:solidFill>
          <a:ln>
            <a:noFill/>
          </a:ln>
        </p:spPr>
        <p:txBody>
          <a:bodyPr spcFirstLastPara="1" wrap="square" lIns="243800" tIns="243800" rIns="243800" bIns="243800" anchor="ctr" anchorCtr="0">
            <a:noAutofit/>
          </a:bodyPr>
          <a:lstStyle/>
          <a:p>
            <a:pPr algn="l"/>
            <a:endParaRPr sz="13334"/>
          </a:p>
        </p:txBody>
      </p:sp>
      <p:sp>
        <p:nvSpPr>
          <p:cNvPr id="37" name="Google Shape;125;p14">
            <a:extLst>
              <a:ext uri="{FF2B5EF4-FFF2-40B4-BE49-F238E27FC236}">
                <a16:creationId xmlns:a16="http://schemas.microsoft.com/office/drawing/2014/main" id="{173774D8-4A3D-3614-1F4B-B3668F768A36}"/>
              </a:ext>
            </a:extLst>
          </p:cNvPr>
          <p:cNvSpPr txBox="1"/>
          <p:nvPr/>
        </p:nvSpPr>
        <p:spPr>
          <a:xfrm>
            <a:off x="3813077" y="12810531"/>
            <a:ext cx="979757" cy="735204"/>
          </a:xfrm>
          <a:prstGeom prst="rect">
            <a:avLst/>
          </a:prstGeom>
          <a:noFill/>
          <a:ln>
            <a:noFill/>
          </a:ln>
        </p:spPr>
        <p:txBody>
          <a:bodyPr spcFirstLastPara="1" wrap="square" lIns="243800" tIns="243800" rIns="243800" bIns="243800" anchor="t" anchorCtr="0">
            <a:spAutoFit/>
          </a:bodyPr>
          <a:lstStyle/>
          <a:p>
            <a:r>
              <a:rPr lang="en" sz="2933">
                <a:latin typeface="Roboto"/>
                <a:ea typeface="Roboto"/>
                <a:cs typeface="Roboto"/>
                <a:sym typeface="Roboto"/>
              </a:rPr>
              <a:t>CI</a:t>
            </a:r>
            <a:endParaRPr sz="2933">
              <a:latin typeface="Roboto"/>
              <a:ea typeface="Roboto"/>
              <a:cs typeface="Roboto"/>
              <a:sym typeface="Roboto"/>
            </a:endParaRPr>
          </a:p>
        </p:txBody>
      </p:sp>
      <p:sp>
        <p:nvSpPr>
          <p:cNvPr id="38" name="Google Shape;126;p14">
            <a:extLst>
              <a:ext uri="{FF2B5EF4-FFF2-40B4-BE49-F238E27FC236}">
                <a16:creationId xmlns:a16="http://schemas.microsoft.com/office/drawing/2014/main" id="{617D11F3-829E-C364-1D89-8AD1F9A943C7}"/>
              </a:ext>
            </a:extLst>
          </p:cNvPr>
          <p:cNvSpPr/>
          <p:nvPr/>
        </p:nvSpPr>
        <p:spPr>
          <a:xfrm>
            <a:off x="5700650" y="12618568"/>
            <a:ext cx="7987287" cy="191961"/>
          </a:xfrm>
          <a:prstGeom prst="rect">
            <a:avLst/>
          </a:prstGeom>
          <a:solidFill>
            <a:srgbClr val="D9EAD3"/>
          </a:solidFill>
          <a:ln>
            <a:noFill/>
          </a:ln>
        </p:spPr>
        <p:txBody>
          <a:bodyPr spcFirstLastPara="1" wrap="square" lIns="243800" tIns="243800" rIns="243800" bIns="243800" anchor="ctr" anchorCtr="0">
            <a:noAutofit/>
          </a:bodyPr>
          <a:lstStyle/>
          <a:p>
            <a:pPr algn="l"/>
            <a:endParaRPr sz="13334"/>
          </a:p>
        </p:txBody>
      </p:sp>
      <p:sp>
        <p:nvSpPr>
          <p:cNvPr id="39" name="Google Shape;127;p14">
            <a:extLst>
              <a:ext uri="{FF2B5EF4-FFF2-40B4-BE49-F238E27FC236}">
                <a16:creationId xmlns:a16="http://schemas.microsoft.com/office/drawing/2014/main" id="{F9306CBD-70B8-E91C-EDB4-81E0E3D0F246}"/>
              </a:ext>
            </a:extLst>
          </p:cNvPr>
          <p:cNvSpPr txBox="1"/>
          <p:nvPr/>
        </p:nvSpPr>
        <p:spPr>
          <a:xfrm>
            <a:off x="9105815" y="12810529"/>
            <a:ext cx="979757" cy="735204"/>
          </a:xfrm>
          <a:prstGeom prst="rect">
            <a:avLst/>
          </a:prstGeom>
          <a:noFill/>
          <a:ln>
            <a:noFill/>
          </a:ln>
        </p:spPr>
        <p:txBody>
          <a:bodyPr spcFirstLastPara="1" wrap="square" lIns="243800" tIns="243800" rIns="243800" bIns="243800" anchor="t" anchorCtr="0">
            <a:spAutoFit/>
          </a:bodyPr>
          <a:lstStyle/>
          <a:p>
            <a:r>
              <a:rPr lang="en" sz="2933" dirty="0">
                <a:latin typeface="Roboto"/>
                <a:ea typeface="Roboto"/>
                <a:cs typeface="Roboto"/>
                <a:sym typeface="Roboto"/>
              </a:rPr>
              <a:t>CD</a:t>
            </a:r>
            <a:endParaRPr sz="2933" dirty="0">
              <a:latin typeface="Roboto"/>
              <a:ea typeface="Roboto"/>
              <a:cs typeface="Roboto"/>
              <a:sym typeface="Roboto"/>
            </a:endParaRPr>
          </a:p>
        </p:txBody>
      </p:sp>
      <p:sp>
        <p:nvSpPr>
          <p:cNvPr id="40" name="TextBox 39">
            <a:extLst>
              <a:ext uri="{FF2B5EF4-FFF2-40B4-BE49-F238E27FC236}">
                <a16:creationId xmlns:a16="http://schemas.microsoft.com/office/drawing/2014/main" id="{11DB5ACB-7A51-488A-5F4E-675296B613B0}"/>
              </a:ext>
            </a:extLst>
          </p:cNvPr>
          <p:cNvSpPr txBox="1"/>
          <p:nvPr/>
        </p:nvSpPr>
        <p:spPr>
          <a:xfrm>
            <a:off x="10385905" y="10086157"/>
            <a:ext cx="197970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400" b="1" dirty="0">
                <a:solidFill>
                  <a:srgbClr val="F76902"/>
                </a:solidFill>
                <a:latin typeface="Calibri"/>
                <a:ea typeface="Calibri"/>
                <a:cs typeface="Calibri"/>
                <a:sym typeface="Calibri"/>
              </a:rPr>
              <a:t>Addon</a:t>
            </a:r>
            <a:r>
              <a:rPr lang="zh-CN" altLang="en-US" sz="2400" b="1" dirty="0">
                <a:solidFill>
                  <a:srgbClr val="F76902"/>
                </a:solidFill>
                <a:latin typeface="Calibri"/>
                <a:ea typeface="Calibri"/>
                <a:cs typeface="Calibri"/>
                <a:sym typeface="Calibri"/>
              </a:rPr>
              <a:t> </a:t>
            </a:r>
            <a:r>
              <a:rPr lang="en-US" altLang="zh-CN" sz="2400" b="1" dirty="0">
                <a:solidFill>
                  <a:srgbClr val="F76902"/>
                </a:solidFill>
                <a:latin typeface="Calibri"/>
                <a:ea typeface="Calibri"/>
                <a:cs typeface="Calibri"/>
                <a:sym typeface="Calibri"/>
              </a:rPr>
              <a:t>Catalog</a:t>
            </a:r>
            <a:endParaRPr kumimoji="0" lang="en-CN" sz="2400" i="0" u="none" strike="noStrike" cap="none" spc="0" normalizeH="0" baseline="0" dirty="0">
              <a:ln>
                <a:noFill/>
              </a:ln>
              <a:solidFill>
                <a:schemeClr val="tx1"/>
              </a:solidFill>
              <a:effectLst/>
              <a:uFillTx/>
              <a:latin typeface="Alibaba Sans" panose="020B0503020203040204" pitchFamily="34" charset="0"/>
              <a:cs typeface="Alibaba Sans" panose="020B0503020203040204" pitchFamily="34" charset="0"/>
              <a:sym typeface="Helvetica Light"/>
            </a:endParaRPr>
          </a:p>
        </p:txBody>
      </p:sp>
      <p:pic>
        <p:nvPicPr>
          <p:cNvPr id="41" name="Picture 30" descr="CNCF Branding | Argo">
            <a:extLst>
              <a:ext uri="{FF2B5EF4-FFF2-40B4-BE49-F238E27FC236}">
                <a16:creationId xmlns:a16="http://schemas.microsoft.com/office/drawing/2014/main" id="{DEF1E111-23B7-FED6-B295-78F7AE28C1D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9451" b="4970"/>
          <a:stretch/>
        </p:blipFill>
        <p:spPr bwMode="auto">
          <a:xfrm>
            <a:off x="10288198" y="10679360"/>
            <a:ext cx="473763" cy="51526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6" descr="Grafana SVG Vector Logos - Vector Logo Zone">
            <a:extLst>
              <a:ext uri="{FF2B5EF4-FFF2-40B4-BE49-F238E27FC236}">
                <a16:creationId xmlns:a16="http://schemas.microsoft.com/office/drawing/2014/main" id="{38B51688-5362-64AA-BB4A-BBA7AAD77FD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2342" b="14110"/>
          <a:stretch/>
        </p:blipFill>
        <p:spPr bwMode="auto">
          <a:xfrm>
            <a:off x="13024563" y="10683756"/>
            <a:ext cx="444046" cy="506475"/>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92;p14">
            <a:extLst>
              <a:ext uri="{FF2B5EF4-FFF2-40B4-BE49-F238E27FC236}">
                <a16:creationId xmlns:a16="http://schemas.microsoft.com/office/drawing/2014/main" id="{5C36A543-C963-6D19-4109-84F59383A83A}"/>
              </a:ext>
            </a:extLst>
          </p:cNvPr>
          <p:cNvSpPr/>
          <p:nvPr/>
        </p:nvSpPr>
        <p:spPr>
          <a:xfrm>
            <a:off x="7744200" y="10011201"/>
            <a:ext cx="6774989" cy="1448949"/>
          </a:xfrm>
          <a:prstGeom prst="rect">
            <a:avLst/>
          </a:prstGeom>
          <a:noFill/>
          <a:ln w="12700" cap="flat" cmpd="sng">
            <a:solidFill>
              <a:schemeClr val="accent6">
                <a:lumMod val="75000"/>
              </a:schemeClr>
            </a:solidFill>
            <a:prstDash val="dot"/>
            <a:miter lim="800000"/>
            <a:headEnd type="none" w="sm" len="sm"/>
            <a:tailEnd type="none" w="sm" len="sm"/>
          </a:ln>
        </p:spPr>
        <p:txBody>
          <a:bodyPr spcFirstLastPara="1" wrap="square" lIns="182867" tIns="91400" rIns="182867" bIns="91400" anchor="t" anchorCtr="0">
            <a:noAutofit/>
          </a:bodyPr>
          <a:lstStyle/>
          <a:p>
            <a:endParaRPr sz="2933" b="1" dirty="0">
              <a:solidFill>
                <a:srgbClr val="F76902"/>
              </a:solidFill>
              <a:latin typeface="Calibri"/>
              <a:ea typeface="Calibri"/>
              <a:cs typeface="Calibri"/>
              <a:sym typeface="Calibri"/>
            </a:endParaRPr>
          </a:p>
        </p:txBody>
      </p:sp>
      <p:pic>
        <p:nvPicPr>
          <p:cNvPr id="45" name="Google Shape;136;p18">
            <a:extLst>
              <a:ext uri="{FF2B5EF4-FFF2-40B4-BE49-F238E27FC236}">
                <a16:creationId xmlns:a16="http://schemas.microsoft.com/office/drawing/2014/main" id="{A10ABB10-5963-A955-A187-0F6AB2AF2779}"/>
              </a:ext>
            </a:extLst>
          </p:cNvPr>
          <p:cNvPicPr preferRelativeResize="0"/>
          <p:nvPr/>
        </p:nvPicPr>
        <p:blipFill>
          <a:blip r:embed="rId14">
            <a:alphaModFix/>
          </a:blip>
          <a:stretch>
            <a:fillRect/>
          </a:stretch>
        </p:blipFill>
        <p:spPr>
          <a:xfrm>
            <a:off x="8582917" y="10656844"/>
            <a:ext cx="469237" cy="504839"/>
          </a:xfrm>
          <a:prstGeom prst="rect">
            <a:avLst/>
          </a:prstGeom>
          <a:noFill/>
          <a:ln>
            <a:noFill/>
          </a:ln>
        </p:spPr>
      </p:pic>
      <p:pic>
        <p:nvPicPr>
          <p:cNvPr id="46" name="Google Shape;133;p18">
            <a:extLst>
              <a:ext uri="{FF2B5EF4-FFF2-40B4-BE49-F238E27FC236}">
                <a16:creationId xmlns:a16="http://schemas.microsoft.com/office/drawing/2014/main" id="{E9188390-4444-2537-287F-E4738B9C6FA1}"/>
              </a:ext>
            </a:extLst>
          </p:cNvPr>
          <p:cNvPicPr preferRelativeResize="0"/>
          <p:nvPr/>
        </p:nvPicPr>
        <p:blipFill>
          <a:blip r:embed="rId15">
            <a:alphaModFix/>
          </a:blip>
          <a:stretch>
            <a:fillRect/>
          </a:stretch>
        </p:blipFill>
        <p:spPr>
          <a:xfrm>
            <a:off x="9740779" y="10679360"/>
            <a:ext cx="407270" cy="501717"/>
          </a:xfrm>
          <a:prstGeom prst="rect">
            <a:avLst/>
          </a:prstGeom>
          <a:noFill/>
          <a:ln>
            <a:noFill/>
          </a:ln>
        </p:spPr>
      </p:pic>
      <p:pic>
        <p:nvPicPr>
          <p:cNvPr id="47" name="Google Shape;135;p18">
            <a:extLst>
              <a:ext uri="{FF2B5EF4-FFF2-40B4-BE49-F238E27FC236}">
                <a16:creationId xmlns:a16="http://schemas.microsoft.com/office/drawing/2014/main" id="{023CBD71-7888-9A3B-EA63-07C1FCA8BCC1}"/>
              </a:ext>
            </a:extLst>
          </p:cNvPr>
          <p:cNvPicPr preferRelativeResize="0"/>
          <p:nvPr/>
        </p:nvPicPr>
        <p:blipFill>
          <a:blip r:embed="rId16">
            <a:alphaModFix/>
          </a:blip>
          <a:stretch>
            <a:fillRect/>
          </a:stretch>
        </p:blipFill>
        <p:spPr>
          <a:xfrm>
            <a:off x="10856922" y="10696836"/>
            <a:ext cx="393918" cy="480316"/>
          </a:xfrm>
          <a:prstGeom prst="rect">
            <a:avLst/>
          </a:prstGeom>
          <a:noFill/>
          <a:ln>
            <a:noFill/>
          </a:ln>
        </p:spPr>
      </p:pic>
      <p:pic>
        <p:nvPicPr>
          <p:cNvPr id="48" name="Picture 47">
            <a:extLst>
              <a:ext uri="{FF2B5EF4-FFF2-40B4-BE49-F238E27FC236}">
                <a16:creationId xmlns:a16="http://schemas.microsoft.com/office/drawing/2014/main" id="{E8497DC9-5A42-6E00-FCDE-5BA26A088A09}"/>
              </a:ext>
            </a:extLst>
          </p:cNvPr>
          <p:cNvPicPr>
            <a:picLocks noChangeAspect="1"/>
          </p:cNvPicPr>
          <p:nvPr/>
        </p:nvPicPr>
        <p:blipFill>
          <a:blip r:embed="rId17"/>
          <a:stretch>
            <a:fillRect/>
          </a:stretch>
        </p:blipFill>
        <p:spPr>
          <a:xfrm>
            <a:off x="12644958" y="10716502"/>
            <a:ext cx="321892" cy="534125"/>
          </a:xfrm>
          <a:prstGeom prst="rect">
            <a:avLst/>
          </a:prstGeom>
        </p:spPr>
      </p:pic>
      <p:pic>
        <p:nvPicPr>
          <p:cNvPr id="49" name="Picture 2" descr="HashiCorp Terraform logo (blog-adjusted aspect ratio) - VMware Cloud  Provider Blog">
            <a:extLst>
              <a:ext uri="{FF2B5EF4-FFF2-40B4-BE49-F238E27FC236}">
                <a16:creationId xmlns:a16="http://schemas.microsoft.com/office/drawing/2014/main" id="{9CC3AE37-8DD0-B205-EF8C-04A18128C51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8992" t="7363" r="18378" b="7344"/>
          <a:stretch/>
        </p:blipFill>
        <p:spPr bwMode="auto">
          <a:xfrm>
            <a:off x="12054668" y="10691018"/>
            <a:ext cx="494921" cy="50483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CNCF Branding | Flux">
            <a:extLst>
              <a:ext uri="{FF2B5EF4-FFF2-40B4-BE49-F238E27FC236}">
                <a16:creationId xmlns:a16="http://schemas.microsoft.com/office/drawing/2014/main" id="{893F3EFC-0AF0-B096-1992-6FE03BA2B6B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r="61533"/>
          <a:stretch/>
        </p:blipFill>
        <p:spPr bwMode="auto">
          <a:xfrm>
            <a:off x="9179927" y="10612377"/>
            <a:ext cx="444046" cy="59377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Open Policy Agent | Ecosystem">
            <a:extLst>
              <a:ext uri="{FF2B5EF4-FFF2-40B4-BE49-F238E27FC236}">
                <a16:creationId xmlns:a16="http://schemas.microsoft.com/office/drawing/2014/main" id="{8C1B0141-885A-3160-B47C-1A939DD6ABD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593526" y="10701702"/>
            <a:ext cx="542926" cy="54292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Vector · GitHub">
            <a:extLst>
              <a:ext uri="{FF2B5EF4-FFF2-40B4-BE49-F238E27FC236}">
                <a16:creationId xmlns:a16="http://schemas.microsoft.com/office/drawing/2014/main" id="{65CD91F9-1B6E-A0AB-2B2A-A3E3E8C92FA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33957" y="10591629"/>
            <a:ext cx="644641" cy="644641"/>
          </a:xfrm>
          <a:prstGeom prst="rect">
            <a:avLst/>
          </a:prstGeom>
          <a:noFill/>
          <a:extLst>
            <a:ext uri="{909E8E84-426E-40DD-AFC4-6F175D3DCCD1}">
              <a14:hiddenFill xmlns:a14="http://schemas.microsoft.com/office/drawing/2010/main">
                <a:solidFill>
                  <a:srgbClr val="FFFFFF"/>
                </a:solidFill>
              </a14:hiddenFill>
            </a:ext>
          </a:extLst>
        </p:spPr>
      </p:pic>
      <p:pic>
        <p:nvPicPr>
          <p:cNvPr id="53" name="Google Shape;134;p18">
            <a:extLst>
              <a:ext uri="{FF2B5EF4-FFF2-40B4-BE49-F238E27FC236}">
                <a16:creationId xmlns:a16="http://schemas.microsoft.com/office/drawing/2014/main" id="{C8E455BD-DA38-0DD3-4D4F-28A81A4C920E}"/>
              </a:ext>
            </a:extLst>
          </p:cNvPr>
          <p:cNvPicPr preferRelativeResize="0"/>
          <p:nvPr/>
        </p:nvPicPr>
        <p:blipFill>
          <a:blip r:embed="rId22">
            <a:alphaModFix/>
          </a:blip>
          <a:stretch>
            <a:fillRect/>
          </a:stretch>
        </p:blipFill>
        <p:spPr>
          <a:xfrm>
            <a:off x="11456350" y="10744995"/>
            <a:ext cx="438865" cy="432157"/>
          </a:xfrm>
          <a:prstGeom prst="rect">
            <a:avLst/>
          </a:prstGeom>
          <a:noFill/>
          <a:ln>
            <a:noFill/>
          </a:ln>
        </p:spPr>
      </p:pic>
      <p:sp>
        <p:nvSpPr>
          <p:cNvPr id="54" name="箭头">
            <a:extLst>
              <a:ext uri="{FF2B5EF4-FFF2-40B4-BE49-F238E27FC236}">
                <a16:creationId xmlns:a16="http://schemas.microsoft.com/office/drawing/2014/main" id="{3E752CD8-4E1E-D8D5-0154-3DAA19F747BC}"/>
              </a:ext>
            </a:extLst>
          </p:cNvPr>
          <p:cNvSpPr/>
          <p:nvPr/>
        </p:nvSpPr>
        <p:spPr>
          <a:xfrm rot="5400000" flipH="1">
            <a:off x="11262322" y="7760898"/>
            <a:ext cx="225273" cy="3812037"/>
          </a:xfrm>
          <a:prstGeom prst="rightArrow">
            <a:avLst>
              <a:gd name="adj1" fmla="val 65857"/>
              <a:gd name="adj2" fmla="val 66212"/>
            </a:avLst>
          </a:prstGeom>
          <a:gradFill>
            <a:gsLst>
              <a:gs pos="0">
                <a:srgbClr val="8B929D"/>
              </a:gs>
              <a:gs pos="100000">
                <a:srgbClr val="80878F">
                  <a:alpha val="0"/>
                </a:srgbClr>
              </a:gs>
            </a:gsLst>
            <a:lin ang="10800000"/>
          </a:gradFill>
          <a:ln w="12700">
            <a:miter lim="400000"/>
          </a:ln>
        </p:spPr>
        <p:txBody>
          <a:bodyPr lIns="0" tIns="0" rIns="0" bIns="0" anchor="ctr"/>
          <a:lstStyle/>
          <a:p>
            <a:pPr algn="ctr" defTabSz="458616" hangingPunct="0">
              <a:defRPr sz="1400">
                <a:solidFill>
                  <a:srgbClr val="FFFFFF"/>
                </a:solidFill>
                <a:latin typeface="Helvetica Neue Medium"/>
                <a:ea typeface="Helvetica Neue Medium"/>
                <a:cs typeface="Helvetica Neue Medium"/>
                <a:sym typeface="Helvetica Neue Medium"/>
              </a:defRPr>
            </a:pPr>
            <a:endParaRPr sz="1200" kern="0">
              <a:solidFill>
                <a:srgbClr val="000000"/>
              </a:solidFill>
              <a:latin typeface="Helvetica Neue Medium"/>
              <a:ea typeface="Helvetica Neue Medium"/>
              <a:cs typeface="Helvetica Neue Medium"/>
              <a:sym typeface="Helvetica Neue Medium"/>
            </a:endParaRPr>
          </a:p>
        </p:txBody>
      </p:sp>
      <p:pic>
        <p:nvPicPr>
          <p:cNvPr id="55" name="Picture 54">
            <a:extLst>
              <a:ext uri="{FF2B5EF4-FFF2-40B4-BE49-F238E27FC236}">
                <a16:creationId xmlns:a16="http://schemas.microsoft.com/office/drawing/2014/main" id="{7A0C1668-F7A7-9EA3-D0F2-0A6DF06B90B2}"/>
              </a:ext>
            </a:extLst>
          </p:cNvPr>
          <p:cNvPicPr>
            <a:picLocks noChangeAspect="1"/>
          </p:cNvPicPr>
          <p:nvPr/>
        </p:nvPicPr>
        <p:blipFill rotWithShape="1">
          <a:blip r:embed="rId23"/>
          <a:srcRect l="-1" t="5151" r="4080" b="36232"/>
          <a:stretch>
            <a:fillRect/>
          </a:stretch>
        </p:blipFill>
        <p:spPr>
          <a:xfrm>
            <a:off x="9435504" y="7169530"/>
            <a:ext cx="958643" cy="632400"/>
          </a:xfrm>
          <a:prstGeom prst="rect">
            <a:avLst/>
          </a:prstGeom>
          <a:noFill/>
        </p:spPr>
      </p:pic>
      <p:sp>
        <p:nvSpPr>
          <p:cNvPr id="56" name="Google Shape;95;p14">
            <a:extLst>
              <a:ext uri="{FF2B5EF4-FFF2-40B4-BE49-F238E27FC236}">
                <a16:creationId xmlns:a16="http://schemas.microsoft.com/office/drawing/2014/main" id="{036E24E5-8DFC-CD8A-81E9-0357086AD85B}"/>
              </a:ext>
            </a:extLst>
          </p:cNvPr>
          <p:cNvSpPr/>
          <p:nvPr/>
        </p:nvSpPr>
        <p:spPr>
          <a:xfrm>
            <a:off x="14051993" y="7941026"/>
            <a:ext cx="2085862" cy="759742"/>
          </a:xfrm>
          <a:prstGeom prst="rect">
            <a:avLst/>
          </a:prstGeom>
          <a:solidFill>
            <a:srgbClr val="FFAB40"/>
          </a:solidFill>
          <a:ln w="12700" cap="flat" cmpd="sng">
            <a:solidFill>
              <a:srgbClr val="A5A5A5"/>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182867" tIns="91400" rIns="182867" bIns="91400" anchor="ctr" anchorCtr="0">
            <a:noAutofit/>
          </a:bodyPr>
          <a:lstStyle/>
          <a:p>
            <a:r>
              <a:rPr lang="en" sz="2400" dirty="0">
                <a:solidFill>
                  <a:schemeClr val="lt1"/>
                </a:solidFill>
                <a:latin typeface="Calibri"/>
                <a:ea typeface="Calibri"/>
                <a:cs typeface="Calibri"/>
                <a:sym typeface="Calibri"/>
              </a:rPr>
              <a:t>Manage</a:t>
            </a:r>
            <a:endParaRPr sz="2400" dirty="0">
              <a:solidFill>
                <a:schemeClr val="lt1"/>
              </a:solidFill>
              <a:latin typeface="Calibri"/>
              <a:ea typeface="Calibri"/>
              <a:cs typeface="Calibri"/>
              <a:sym typeface="Calibri"/>
            </a:endParaRPr>
          </a:p>
        </p:txBody>
      </p:sp>
      <p:cxnSp>
        <p:nvCxnSpPr>
          <p:cNvPr id="57" name="Google Shape;97;p14">
            <a:extLst>
              <a:ext uri="{FF2B5EF4-FFF2-40B4-BE49-F238E27FC236}">
                <a16:creationId xmlns:a16="http://schemas.microsoft.com/office/drawing/2014/main" id="{9C37B34C-3EE5-D07B-9788-B297977C4B69}"/>
              </a:ext>
            </a:extLst>
          </p:cNvPr>
          <p:cNvCxnSpPr>
            <a:cxnSpLocks/>
            <a:stCxn id="7" idx="3"/>
            <a:endCxn id="56" idx="1"/>
          </p:cNvCxnSpPr>
          <p:nvPr/>
        </p:nvCxnSpPr>
        <p:spPr>
          <a:xfrm>
            <a:off x="13558792" y="8320897"/>
            <a:ext cx="493201" cy="0"/>
          </a:xfrm>
          <a:prstGeom prst="straightConnector1">
            <a:avLst/>
          </a:prstGeom>
          <a:noFill/>
          <a:ln w="9525" cap="flat" cmpd="sng">
            <a:solidFill>
              <a:schemeClr val="dk2"/>
            </a:solidFill>
            <a:prstDash val="solid"/>
            <a:round/>
            <a:headEnd type="none" w="med" len="med"/>
            <a:tailEnd type="triangle" w="med" len="med"/>
          </a:ln>
        </p:spPr>
      </p:cxnSp>
      <p:sp>
        <p:nvSpPr>
          <p:cNvPr id="58" name="Google Shape;126;p14">
            <a:extLst>
              <a:ext uri="{FF2B5EF4-FFF2-40B4-BE49-F238E27FC236}">
                <a16:creationId xmlns:a16="http://schemas.microsoft.com/office/drawing/2014/main" id="{E7BB2E7B-8684-99F2-58E1-9CFF75F4DF17}"/>
              </a:ext>
            </a:extLst>
          </p:cNvPr>
          <p:cNvSpPr/>
          <p:nvPr/>
        </p:nvSpPr>
        <p:spPr>
          <a:xfrm>
            <a:off x="13687937" y="12618568"/>
            <a:ext cx="8295241" cy="195379"/>
          </a:xfrm>
          <a:prstGeom prst="rect">
            <a:avLst/>
          </a:prstGeom>
          <a:solidFill>
            <a:schemeClr val="accent6">
              <a:lumMod val="60000"/>
              <a:lumOff val="40000"/>
            </a:schemeClr>
          </a:solidFill>
          <a:ln>
            <a:noFill/>
          </a:ln>
        </p:spPr>
        <p:txBody>
          <a:bodyPr spcFirstLastPara="1" wrap="square" lIns="243800" tIns="243800" rIns="243800" bIns="243800" anchor="ctr" anchorCtr="0">
            <a:noAutofit/>
          </a:bodyPr>
          <a:lstStyle/>
          <a:p>
            <a:pPr algn="l"/>
            <a:endParaRPr sz="13334"/>
          </a:p>
        </p:txBody>
      </p:sp>
      <p:sp>
        <p:nvSpPr>
          <p:cNvPr id="59" name="Google Shape;127;p14">
            <a:extLst>
              <a:ext uri="{FF2B5EF4-FFF2-40B4-BE49-F238E27FC236}">
                <a16:creationId xmlns:a16="http://schemas.microsoft.com/office/drawing/2014/main" id="{28D90891-873D-DC20-CB35-3506B574F2AC}"/>
              </a:ext>
            </a:extLst>
          </p:cNvPr>
          <p:cNvSpPr txBox="1"/>
          <p:nvPr/>
        </p:nvSpPr>
        <p:spPr>
          <a:xfrm>
            <a:off x="15465943" y="12772296"/>
            <a:ext cx="4614201" cy="943704"/>
          </a:xfrm>
          <a:prstGeom prst="rect">
            <a:avLst/>
          </a:prstGeom>
          <a:noFill/>
          <a:ln>
            <a:noFill/>
          </a:ln>
        </p:spPr>
        <p:txBody>
          <a:bodyPr spcFirstLastPara="1" wrap="square" lIns="243800" tIns="243800" rIns="243800" bIns="243800" anchor="t" anchorCtr="0">
            <a:spAutoFit/>
          </a:bodyPr>
          <a:lstStyle/>
          <a:p>
            <a:r>
              <a:rPr lang="en-US" altLang="zh-CN" sz="2933" dirty="0">
                <a:latin typeface="Roboto"/>
                <a:ea typeface="Roboto"/>
                <a:cs typeface="Roboto"/>
                <a:sym typeface="Roboto"/>
              </a:rPr>
              <a:t>Day-2</a:t>
            </a:r>
            <a:r>
              <a:rPr lang="zh-CN" altLang="en-US" sz="2933" dirty="0">
                <a:latin typeface="Roboto"/>
                <a:ea typeface="Roboto"/>
                <a:cs typeface="Roboto"/>
                <a:sym typeface="Roboto"/>
              </a:rPr>
              <a:t> </a:t>
            </a:r>
            <a:r>
              <a:rPr lang="en-US" altLang="zh-CN" sz="2933" dirty="0">
                <a:latin typeface="Roboto"/>
                <a:ea typeface="Roboto"/>
                <a:cs typeface="Roboto"/>
                <a:sym typeface="Roboto"/>
              </a:rPr>
              <a:t>Operating</a:t>
            </a:r>
            <a:endParaRPr sz="2933" dirty="0">
              <a:latin typeface="Roboto"/>
              <a:ea typeface="Roboto"/>
              <a:cs typeface="Roboto"/>
              <a:sym typeface="Roboto"/>
            </a:endParaRPr>
          </a:p>
        </p:txBody>
      </p:sp>
      <p:sp>
        <p:nvSpPr>
          <p:cNvPr id="2" name="圆角矩形 159">
            <a:extLst>
              <a:ext uri="{FF2B5EF4-FFF2-40B4-BE49-F238E27FC236}">
                <a16:creationId xmlns:a16="http://schemas.microsoft.com/office/drawing/2014/main" id="{19653808-A0C6-C833-D41D-7839F22B6E7F}"/>
              </a:ext>
            </a:extLst>
          </p:cNvPr>
          <p:cNvSpPr/>
          <p:nvPr/>
        </p:nvSpPr>
        <p:spPr>
          <a:xfrm>
            <a:off x="6695120" y="5559869"/>
            <a:ext cx="1413945" cy="662732"/>
          </a:xfrm>
          <a:prstGeom prst="roundRect">
            <a:avLst/>
          </a:prstGeom>
          <a:solidFill>
            <a:srgbClr val="FFC000"/>
          </a:solidFill>
          <a:ln>
            <a:noFill/>
          </a:ln>
          <a:effectLst>
            <a:outerShdw blurRad="50800" dist="1524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a:solidFill>
                  <a:schemeClr val="bg1"/>
                </a:solidFill>
              </a:rPr>
              <a:t>API</a:t>
            </a:r>
            <a:endParaRPr kumimoji="1" lang="zh-CN" altLang="en-US" sz="2000" dirty="0">
              <a:solidFill>
                <a:schemeClr val="bg1"/>
              </a:solidFill>
            </a:endParaRPr>
          </a:p>
        </p:txBody>
      </p:sp>
      <p:sp>
        <p:nvSpPr>
          <p:cNvPr id="3" name="圆角矩形 162">
            <a:extLst>
              <a:ext uri="{FF2B5EF4-FFF2-40B4-BE49-F238E27FC236}">
                <a16:creationId xmlns:a16="http://schemas.microsoft.com/office/drawing/2014/main" id="{70FF9F24-96DA-3BB2-7AA7-CE89D91EE435}"/>
              </a:ext>
            </a:extLst>
          </p:cNvPr>
          <p:cNvSpPr/>
          <p:nvPr/>
        </p:nvSpPr>
        <p:spPr>
          <a:xfrm>
            <a:off x="10358240" y="5604309"/>
            <a:ext cx="1440812" cy="636965"/>
          </a:xfrm>
          <a:prstGeom prst="roundRect">
            <a:avLst/>
          </a:prstGeom>
          <a:solidFill>
            <a:schemeClr val="accent5">
              <a:lumMod val="60000"/>
              <a:lumOff val="40000"/>
            </a:schemeClr>
          </a:solidFill>
          <a:ln>
            <a:noFill/>
          </a:ln>
          <a:effectLst>
            <a:outerShdw blurRad="50800" dist="1524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sz="2000">
                <a:solidFill>
                  <a:schemeClr val="bg1"/>
                </a:solidFill>
              </a:rPr>
              <a:t>UI</a:t>
            </a:r>
            <a:endParaRPr kumimoji="1" lang="en-US" altLang="zh-CN" sz="2000" dirty="0">
              <a:solidFill>
                <a:schemeClr val="bg1"/>
              </a:solidFill>
            </a:endParaRPr>
          </a:p>
        </p:txBody>
      </p:sp>
      <p:sp>
        <p:nvSpPr>
          <p:cNvPr id="60" name="圆角矩形 165">
            <a:extLst>
              <a:ext uri="{FF2B5EF4-FFF2-40B4-BE49-F238E27FC236}">
                <a16:creationId xmlns:a16="http://schemas.microsoft.com/office/drawing/2014/main" id="{883F4636-7430-C976-B934-33BC160D523F}"/>
              </a:ext>
            </a:extLst>
          </p:cNvPr>
          <p:cNvSpPr/>
          <p:nvPr/>
        </p:nvSpPr>
        <p:spPr>
          <a:xfrm>
            <a:off x="12225297" y="5604309"/>
            <a:ext cx="1440812" cy="683712"/>
          </a:xfrm>
          <a:prstGeom prst="roundRect">
            <a:avLst/>
          </a:prstGeom>
          <a:solidFill>
            <a:schemeClr val="accent5">
              <a:lumMod val="60000"/>
              <a:lumOff val="40000"/>
            </a:schemeClr>
          </a:solidFill>
          <a:ln>
            <a:noFill/>
          </a:ln>
          <a:effectLst>
            <a:outerShdw blurRad="50800" dist="1524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sz="2000">
                <a:solidFill>
                  <a:schemeClr val="bg1"/>
                </a:solidFill>
              </a:rPr>
              <a:t>GitOps</a:t>
            </a:r>
            <a:endParaRPr kumimoji="1" lang="zh-CN" altLang="en-US" sz="2000" dirty="0">
              <a:solidFill>
                <a:schemeClr val="bg1"/>
              </a:solidFill>
            </a:endParaRPr>
          </a:p>
        </p:txBody>
      </p:sp>
      <p:sp>
        <p:nvSpPr>
          <p:cNvPr id="61" name="圆角矩形 168">
            <a:extLst>
              <a:ext uri="{FF2B5EF4-FFF2-40B4-BE49-F238E27FC236}">
                <a16:creationId xmlns:a16="http://schemas.microsoft.com/office/drawing/2014/main" id="{05406193-9F37-3296-87EB-F2EC455F4FB6}"/>
              </a:ext>
            </a:extLst>
          </p:cNvPr>
          <p:cNvSpPr/>
          <p:nvPr/>
        </p:nvSpPr>
        <p:spPr>
          <a:xfrm>
            <a:off x="14216273" y="5601333"/>
            <a:ext cx="1766057" cy="662732"/>
          </a:xfrm>
          <a:prstGeom prst="roundRect">
            <a:avLst/>
          </a:prstGeom>
          <a:solidFill>
            <a:schemeClr val="accent5">
              <a:lumMod val="60000"/>
              <a:lumOff val="40000"/>
            </a:schemeClr>
          </a:solidFill>
          <a:ln>
            <a:noFill/>
          </a:ln>
          <a:effectLst>
            <a:outerShdw blurRad="50800" dist="1524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sz="2000" dirty="0">
                <a:solidFill>
                  <a:schemeClr val="bg1"/>
                </a:solidFill>
              </a:rPr>
              <a:t>Observability</a:t>
            </a:r>
            <a:endParaRPr kumimoji="1" lang="zh-CN" altLang="en-US" sz="2000" dirty="0">
              <a:solidFill>
                <a:schemeClr val="bg1"/>
              </a:solidFill>
            </a:endParaRPr>
          </a:p>
        </p:txBody>
      </p:sp>
      <p:cxnSp>
        <p:nvCxnSpPr>
          <p:cNvPr id="63" name="直线箭头连接符 172">
            <a:extLst>
              <a:ext uri="{FF2B5EF4-FFF2-40B4-BE49-F238E27FC236}">
                <a16:creationId xmlns:a16="http://schemas.microsoft.com/office/drawing/2014/main" id="{92FFEDD3-99D0-10EC-A2FB-76EC60939E89}"/>
              </a:ext>
            </a:extLst>
          </p:cNvPr>
          <p:cNvCxnSpPr>
            <a:cxnSpLocks/>
            <a:stCxn id="4" idx="0"/>
            <a:endCxn id="2" idx="2"/>
          </p:cNvCxnSpPr>
          <p:nvPr/>
        </p:nvCxnSpPr>
        <p:spPr>
          <a:xfrm flipH="1" flipV="1">
            <a:off x="7402093" y="6222601"/>
            <a:ext cx="3927388" cy="953811"/>
          </a:xfrm>
          <a:prstGeom prst="straightConnector1">
            <a:avLst/>
          </a:prstGeom>
          <a:ln w="6350">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512" name="直线箭头连接符 175">
            <a:extLst>
              <a:ext uri="{FF2B5EF4-FFF2-40B4-BE49-F238E27FC236}">
                <a16:creationId xmlns:a16="http://schemas.microsoft.com/office/drawing/2014/main" id="{7E16A023-E448-625D-1826-0E5C2FD3CD86}"/>
              </a:ext>
            </a:extLst>
          </p:cNvPr>
          <p:cNvCxnSpPr>
            <a:cxnSpLocks/>
            <a:stCxn id="4" idx="0"/>
            <a:endCxn id="3" idx="2"/>
          </p:cNvCxnSpPr>
          <p:nvPr/>
        </p:nvCxnSpPr>
        <p:spPr>
          <a:xfrm flipH="1" flipV="1">
            <a:off x="11078646" y="6241274"/>
            <a:ext cx="250835" cy="935138"/>
          </a:xfrm>
          <a:prstGeom prst="straightConnector1">
            <a:avLst/>
          </a:prstGeom>
          <a:ln w="6350">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513" name="直线箭头连接符 178">
            <a:extLst>
              <a:ext uri="{FF2B5EF4-FFF2-40B4-BE49-F238E27FC236}">
                <a16:creationId xmlns:a16="http://schemas.microsoft.com/office/drawing/2014/main" id="{647B708A-A60F-03A6-214A-D4C4969A9706}"/>
              </a:ext>
            </a:extLst>
          </p:cNvPr>
          <p:cNvCxnSpPr>
            <a:cxnSpLocks/>
            <a:stCxn id="4" idx="0"/>
            <a:endCxn id="60" idx="2"/>
          </p:cNvCxnSpPr>
          <p:nvPr/>
        </p:nvCxnSpPr>
        <p:spPr>
          <a:xfrm flipV="1">
            <a:off x="11329481" y="6288021"/>
            <a:ext cx="1616222" cy="888391"/>
          </a:xfrm>
          <a:prstGeom prst="straightConnector1">
            <a:avLst/>
          </a:prstGeom>
          <a:ln w="6350">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514" name="直线箭头连接符 181">
            <a:extLst>
              <a:ext uri="{FF2B5EF4-FFF2-40B4-BE49-F238E27FC236}">
                <a16:creationId xmlns:a16="http://schemas.microsoft.com/office/drawing/2014/main" id="{293ADC50-D27C-753C-8F68-3AEB5CEE5786}"/>
              </a:ext>
            </a:extLst>
          </p:cNvPr>
          <p:cNvCxnSpPr>
            <a:cxnSpLocks/>
            <a:stCxn id="4" idx="0"/>
            <a:endCxn id="61" idx="2"/>
          </p:cNvCxnSpPr>
          <p:nvPr/>
        </p:nvCxnSpPr>
        <p:spPr>
          <a:xfrm flipV="1">
            <a:off x="11329481" y="6264065"/>
            <a:ext cx="3769821" cy="912347"/>
          </a:xfrm>
          <a:prstGeom prst="straightConnector1">
            <a:avLst/>
          </a:prstGeom>
          <a:ln w="6350">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516" name="圆角矩形 162">
            <a:extLst>
              <a:ext uri="{FF2B5EF4-FFF2-40B4-BE49-F238E27FC236}">
                <a16:creationId xmlns:a16="http://schemas.microsoft.com/office/drawing/2014/main" id="{1E3BDD6C-3090-71DB-9805-0CD410DEB298}"/>
              </a:ext>
            </a:extLst>
          </p:cNvPr>
          <p:cNvSpPr/>
          <p:nvPr/>
        </p:nvSpPr>
        <p:spPr>
          <a:xfrm>
            <a:off x="8522313" y="5578542"/>
            <a:ext cx="1440812" cy="662732"/>
          </a:xfrm>
          <a:prstGeom prst="roundRect">
            <a:avLst/>
          </a:prstGeom>
          <a:solidFill>
            <a:srgbClr val="FFC000"/>
          </a:solidFill>
          <a:ln>
            <a:noFill/>
          </a:ln>
          <a:effectLst>
            <a:outerShdw blurRad="50800" dist="1524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dirty="0">
                <a:solidFill>
                  <a:schemeClr val="bg1"/>
                </a:solidFill>
              </a:rPr>
              <a:t>CLI</a:t>
            </a:r>
            <a:endParaRPr kumimoji="1" lang="zh-CN" altLang="en-US" sz="2000" dirty="0">
              <a:solidFill>
                <a:schemeClr val="bg1"/>
              </a:solidFill>
            </a:endParaRPr>
          </a:p>
        </p:txBody>
      </p:sp>
      <p:cxnSp>
        <p:nvCxnSpPr>
          <p:cNvPr id="517" name="直线箭头连接符 175">
            <a:extLst>
              <a:ext uri="{FF2B5EF4-FFF2-40B4-BE49-F238E27FC236}">
                <a16:creationId xmlns:a16="http://schemas.microsoft.com/office/drawing/2014/main" id="{89FB3751-A725-A916-A9FB-8356C0102921}"/>
              </a:ext>
            </a:extLst>
          </p:cNvPr>
          <p:cNvCxnSpPr>
            <a:cxnSpLocks/>
            <a:stCxn id="4" idx="0"/>
            <a:endCxn id="516" idx="2"/>
          </p:cNvCxnSpPr>
          <p:nvPr/>
        </p:nvCxnSpPr>
        <p:spPr>
          <a:xfrm flipH="1" flipV="1">
            <a:off x="9242719" y="6241274"/>
            <a:ext cx="2086762" cy="935138"/>
          </a:xfrm>
          <a:prstGeom prst="straightConnector1">
            <a:avLst/>
          </a:prstGeom>
          <a:ln w="6350">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541" name="TextBox 540">
            <a:extLst>
              <a:ext uri="{FF2B5EF4-FFF2-40B4-BE49-F238E27FC236}">
                <a16:creationId xmlns:a16="http://schemas.microsoft.com/office/drawing/2014/main" id="{25E67462-1946-8E7C-2827-2E61E67B452A}"/>
              </a:ext>
            </a:extLst>
          </p:cNvPr>
          <p:cNvSpPr txBox="1"/>
          <p:nvPr/>
        </p:nvSpPr>
        <p:spPr>
          <a:xfrm>
            <a:off x="17681580" y="2593704"/>
            <a:ext cx="6001741"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85800" indent="-685800" algn="l">
              <a:buFont typeface="Wingdings" pitchFamily="2" charset="2"/>
              <a:buChar char="q"/>
            </a:pPr>
            <a:r>
              <a:rPr lang="en-US" sz="3000" b="1" dirty="0">
                <a:solidFill>
                  <a:schemeClr val="accent5"/>
                </a:solidFill>
              </a:rPr>
              <a:t>Infrastructure agnostic</a:t>
            </a:r>
          </a:p>
          <a:p>
            <a:pPr marL="685800" indent="-685800" algn="l">
              <a:buFont typeface="Wingdings" pitchFamily="2" charset="2"/>
              <a:buChar char="q"/>
            </a:pPr>
            <a:r>
              <a:rPr lang="en-US" sz="3000" b="1" dirty="0">
                <a:solidFill>
                  <a:schemeClr val="accent5"/>
                </a:solidFill>
              </a:rPr>
              <a:t>Programmable</a:t>
            </a:r>
          </a:p>
          <a:p>
            <a:pPr marL="685800" indent="-685800" algn="l">
              <a:buFont typeface="Wingdings" pitchFamily="2" charset="2"/>
              <a:buChar char="q"/>
            </a:pPr>
            <a:r>
              <a:rPr lang="en-US" altLang="zh-CN" sz="3000" b="1" dirty="0">
                <a:solidFill>
                  <a:schemeClr val="accent5"/>
                </a:solidFill>
              </a:rPr>
              <a:t>A</a:t>
            </a:r>
            <a:r>
              <a:rPr lang="en-US" sz="3000" b="1" dirty="0">
                <a:solidFill>
                  <a:schemeClr val="accent5"/>
                </a:solidFill>
              </a:rPr>
              <a:t>pplication-centric</a:t>
            </a:r>
            <a:endParaRPr lang="en-CN" sz="3000" b="1" dirty="0"/>
          </a:p>
        </p:txBody>
      </p:sp>
      <p:sp>
        <p:nvSpPr>
          <p:cNvPr id="542" name="低成本高性能高可用">
            <a:extLst>
              <a:ext uri="{FF2B5EF4-FFF2-40B4-BE49-F238E27FC236}">
                <a16:creationId xmlns:a16="http://schemas.microsoft.com/office/drawing/2014/main" id="{46A6C58D-1BB1-DFCC-C6CB-C886EC91E552}"/>
              </a:ext>
            </a:extLst>
          </p:cNvPr>
          <p:cNvSpPr txBox="1"/>
          <p:nvPr/>
        </p:nvSpPr>
        <p:spPr>
          <a:xfrm>
            <a:off x="15261924" y="5175006"/>
            <a:ext cx="1440812" cy="426327"/>
          </a:xfrm>
          <a:prstGeom prst="rect">
            <a:avLst/>
          </a:prstGeom>
          <a:ln w="12700">
            <a:miter lim="400000"/>
          </a:ln>
        </p:spPr>
        <p:txBody>
          <a:bodyPr wrap="square" lIns="28222" tIns="28222" rIns="28222" bIns="28222" anchor="ctr">
            <a:spAutoFit/>
          </a:bodyPr>
          <a:lstStyle>
            <a:lvl1pPr defTabSz="458470">
              <a:defRPr sz="3000">
                <a:solidFill>
                  <a:srgbClr val="FF6A00"/>
                </a:solidFill>
                <a:latin typeface="Alibaba PuHuiTi 2 65 Medium"/>
                <a:ea typeface="Alibaba PuHuiTi 2 65 Medium"/>
                <a:cs typeface="Alibaba PuHuiTi 2 65 Medium"/>
                <a:sym typeface="Alibaba PuHuiTi 2 65 Medium"/>
              </a:defRPr>
            </a:lvl1pPr>
          </a:lstStyle>
          <a:p>
            <a:r>
              <a:rPr lang="en-US" altLang="zh-CN" sz="2400" dirty="0">
                <a:solidFill>
                  <a:srgbClr val="F00479"/>
                </a:solidFill>
              </a:rPr>
              <a:t>NEW</a:t>
            </a:r>
            <a:endParaRPr sz="2400" dirty="0">
              <a:solidFill>
                <a:srgbClr val="F00479"/>
              </a:solidFill>
            </a:endParaRPr>
          </a:p>
        </p:txBody>
      </p:sp>
      <p:sp>
        <p:nvSpPr>
          <p:cNvPr id="543" name="低成本高性能高可用">
            <a:extLst>
              <a:ext uri="{FF2B5EF4-FFF2-40B4-BE49-F238E27FC236}">
                <a16:creationId xmlns:a16="http://schemas.microsoft.com/office/drawing/2014/main" id="{123E1FCF-066B-18F5-6616-05DCF68CECAD}"/>
              </a:ext>
            </a:extLst>
          </p:cNvPr>
          <p:cNvSpPr txBox="1"/>
          <p:nvPr/>
        </p:nvSpPr>
        <p:spPr>
          <a:xfrm>
            <a:off x="12894222" y="5137823"/>
            <a:ext cx="1440812" cy="426327"/>
          </a:xfrm>
          <a:prstGeom prst="rect">
            <a:avLst/>
          </a:prstGeom>
          <a:ln w="12700">
            <a:miter lim="400000"/>
          </a:ln>
        </p:spPr>
        <p:txBody>
          <a:bodyPr wrap="square" lIns="28222" tIns="28222" rIns="28222" bIns="28222" anchor="ctr">
            <a:spAutoFit/>
          </a:bodyPr>
          <a:lstStyle>
            <a:lvl1pPr defTabSz="458470">
              <a:defRPr sz="3000">
                <a:solidFill>
                  <a:srgbClr val="FF6A00"/>
                </a:solidFill>
                <a:latin typeface="Alibaba PuHuiTi 2 65 Medium"/>
                <a:ea typeface="Alibaba PuHuiTi 2 65 Medium"/>
                <a:cs typeface="Alibaba PuHuiTi 2 65 Medium"/>
                <a:sym typeface="Alibaba PuHuiTi 2 65 Medium"/>
              </a:defRPr>
            </a:lvl1pPr>
          </a:lstStyle>
          <a:p>
            <a:r>
              <a:rPr lang="en-US" altLang="zh-CN" sz="2400" dirty="0">
                <a:solidFill>
                  <a:srgbClr val="F00479"/>
                </a:solidFill>
              </a:rPr>
              <a:t>NEW</a:t>
            </a:r>
            <a:endParaRPr sz="2400" dirty="0">
              <a:solidFill>
                <a:srgbClr val="F00479"/>
              </a:solidFill>
            </a:endParaRPr>
          </a:p>
        </p:txBody>
      </p:sp>
      <p:sp>
        <p:nvSpPr>
          <p:cNvPr id="544" name="低成本高性能高可用">
            <a:extLst>
              <a:ext uri="{FF2B5EF4-FFF2-40B4-BE49-F238E27FC236}">
                <a16:creationId xmlns:a16="http://schemas.microsoft.com/office/drawing/2014/main" id="{49F3F35D-4E54-890D-84F0-293B46105F8B}"/>
              </a:ext>
            </a:extLst>
          </p:cNvPr>
          <p:cNvSpPr txBox="1"/>
          <p:nvPr/>
        </p:nvSpPr>
        <p:spPr>
          <a:xfrm>
            <a:off x="10711185" y="5153819"/>
            <a:ext cx="1440812" cy="426327"/>
          </a:xfrm>
          <a:prstGeom prst="rect">
            <a:avLst/>
          </a:prstGeom>
          <a:ln w="12700">
            <a:miter lim="400000"/>
          </a:ln>
        </p:spPr>
        <p:txBody>
          <a:bodyPr wrap="square" lIns="28222" tIns="28222" rIns="28222" bIns="28222" anchor="ctr">
            <a:spAutoFit/>
          </a:bodyPr>
          <a:lstStyle>
            <a:lvl1pPr defTabSz="458470">
              <a:defRPr sz="3000">
                <a:solidFill>
                  <a:srgbClr val="FF6A00"/>
                </a:solidFill>
                <a:latin typeface="Alibaba PuHuiTi 2 65 Medium"/>
                <a:ea typeface="Alibaba PuHuiTi 2 65 Medium"/>
                <a:cs typeface="Alibaba PuHuiTi 2 65 Medium"/>
                <a:sym typeface="Alibaba PuHuiTi 2 65 Medium"/>
              </a:defRPr>
            </a:lvl1pPr>
          </a:lstStyle>
          <a:p>
            <a:r>
              <a:rPr lang="en-US" altLang="zh-CN" sz="2400" dirty="0">
                <a:solidFill>
                  <a:srgbClr val="F00479"/>
                </a:solidFill>
              </a:rPr>
              <a:t>NEW</a:t>
            </a:r>
            <a:endParaRPr sz="2400" dirty="0">
              <a:solidFill>
                <a:srgbClr val="F00479"/>
              </a:solidFill>
            </a:endParaRPr>
          </a:p>
        </p:txBody>
      </p:sp>
      <p:sp>
        <p:nvSpPr>
          <p:cNvPr id="545" name="低成本高性能高可用">
            <a:extLst>
              <a:ext uri="{FF2B5EF4-FFF2-40B4-BE49-F238E27FC236}">
                <a16:creationId xmlns:a16="http://schemas.microsoft.com/office/drawing/2014/main" id="{09BA8134-35F6-6A6C-9788-FA694BCC8294}"/>
              </a:ext>
            </a:extLst>
          </p:cNvPr>
          <p:cNvSpPr txBox="1"/>
          <p:nvPr/>
        </p:nvSpPr>
        <p:spPr>
          <a:xfrm>
            <a:off x="14270430" y="9947884"/>
            <a:ext cx="1440812" cy="426327"/>
          </a:xfrm>
          <a:prstGeom prst="rect">
            <a:avLst/>
          </a:prstGeom>
          <a:ln w="12700">
            <a:miter lim="400000"/>
          </a:ln>
        </p:spPr>
        <p:txBody>
          <a:bodyPr wrap="square" lIns="28222" tIns="28222" rIns="28222" bIns="28222" anchor="ctr">
            <a:spAutoFit/>
          </a:bodyPr>
          <a:lstStyle>
            <a:lvl1pPr defTabSz="458470">
              <a:defRPr sz="3000">
                <a:solidFill>
                  <a:srgbClr val="FF6A00"/>
                </a:solidFill>
                <a:latin typeface="Alibaba PuHuiTi 2 65 Medium"/>
                <a:ea typeface="Alibaba PuHuiTi 2 65 Medium"/>
                <a:cs typeface="Alibaba PuHuiTi 2 65 Medium"/>
                <a:sym typeface="Alibaba PuHuiTi 2 65 Medium"/>
              </a:defRPr>
            </a:lvl1pPr>
          </a:lstStyle>
          <a:p>
            <a:r>
              <a:rPr lang="en-US" altLang="zh-CN" sz="2400" dirty="0">
                <a:solidFill>
                  <a:srgbClr val="F00479"/>
                </a:solidFill>
              </a:rPr>
              <a:t>NEW</a:t>
            </a:r>
            <a:endParaRPr sz="2400" dirty="0">
              <a:solidFill>
                <a:srgbClr val="F00479"/>
              </a:solidFill>
            </a:endParaRPr>
          </a:p>
        </p:txBody>
      </p:sp>
    </p:spTree>
    <p:extLst>
      <p:ext uri="{BB962C8B-B14F-4D97-AF65-F5344CB8AC3E}">
        <p14:creationId xmlns:p14="http://schemas.microsoft.com/office/powerpoint/2010/main" val="143221055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Lorem ipsum dolor sit amet. Lorem ipsum dolor sit amet.Lorem ipsum dolor sit amet. Lorem ipsum dolor sit amet.Lorem ipsum dolor sit amet."/>
          <p:cNvSpPr txBox="1"/>
          <p:nvPr/>
        </p:nvSpPr>
        <p:spPr>
          <a:xfrm>
            <a:off x="1141812" y="11402561"/>
            <a:ext cx="7048812" cy="184101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Each KubeVela Application keeps limited history versions. Each version is a snapshot for the past delivery. Both the application and related definitions are recorded.</a:t>
            </a:r>
            <a:endParaRPr dirty="0"/>
          </a:p>
        </p:txBody>
      </p:sp>
      <p:sp>
        <p:nvSpPr>
          <p:cNvPr id="639" name="Tittle"/>
          <p:cNvSpPr txBox="1"/>
          <p:nvPr/>
        </p:nvSpPr>
        <p:spPr>
          <a:xfrm>
            <a:off x="772820" y="709386"/>
            <a:ext cx="8811002"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altLang="zh-CN" dirty="0"/>
              <a:t>Application</a:t>
            </a:r>
            <a:r>
              <a:rPr lang="zh-CN" altLang="en-US" dirty="0"/>
              <a:t> </a:t>
            </a:r>
            <a:r>
              <a:rPr lang="en-US" dirty="0"/>
              <a:t>Version Control</a:t>
            </a:r>
            <a:endParaRPr dirty="0"/>
          </a:p>
        </p:txBody>
      </p:sp>
      <p:grpSp>
        <p:nvGrpSpPr>
          <p:cNvPr id="3" name="Group 2">
            <a:extLst>
              <a:ext uri="{FF2B5EF4-FFF2-40B4-BE49-F238E27FC236}">
                <a16:creationId xmlns:a16="http://schemas.microsoft.com/office/drawing/2014/main" id="{FCF9F1E0-E1C5-8AD5-5DEF-30B9AC058763}"/>
              </a:ext>
            </a:extLst>
          </p:cNvPr>
          <p:cNvGrpSpPr/>
          <p:nvPr/>
        </p:nvGrpSpPr>
        <p:grpSpPr>
          <a:xfrm>
            <a:off x="766200" y="2888208"/>
            <a:ext cx="6830246" cy="4722979"/>
            <a:chOff x="964804" y="4148441"/>
            <a:chExt cx="10822856" cy="6461349"/>
          </a:xfrm>
        </p:grpSpPr>
        <p:sp>
          <p:nvSpPr>
            <p:cNvPr id="7" name="Rectangle 6">
              <a:extLst>
                <a:ext uri="{FF2B5EF4-FFF2-40B4-BE49-F238E27FC236}">
                  <a16:creationId xmlns:a16="http://schemas.microsoft.com/office/drawing/2014/main" id="{9639195F-CEB2-1234-E969-9AD9E727F499}"/>
                </a:ext>
              </a:extLst>
            </p:cNvPr>
            <p:cNvSpPr/>
            <p:nvPr/>
          </p:nvSpPr>
          <p:spPr>
            <a:xfrm>
              <a:off x="1294791" y="4565651"/>
              <a:ext cx="3997104" cy="898259"/>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000" dirty="0">
                  <a:solidFill>
                    <a:schemeClr val="accent1"/>
                  </a:solidFill>
                </a:rPr>
                <a:t>Application</a:t>
              </a:r>
            </a:p>
            <a:p>
              <a:pPr marL="0" marR="0" indent="0" algn="ctr" defTabSz="825500" rtl="0" fontAlgn="auto" latinLnBrk="0" hangingPunct="0">
                <a:lnSpc>
                  <a:spcPct val="100000"/>
                </a:lnSpc>
                <a:spcBef>
                  <a:spcPts val="0"/>
                </a:spcBef>
                <a:spcAft>
                  <a:spcPts val="0"/>
                </a:spcAft>
                <a:buClrTx/>
                <a:buSzTx/>
                <a:buFontTx/>
                <a:buNone/>
                <a:tabLst/>
              </a:pPr>
              <a:r>
                <a:rPr kumimoji="0" lang="en-CN" sz="1600" b="0" i="0" u="none" strike="noStrike" cap="none" spc="0" normalizeH="0" baseline="0" dirty="0">
                  <a:ln>
                    <a:noFill/>
                  </a:ln>
                  <a:solidFill>
                    <a:schemeClr val="accent1"/>
                  </a:solidFill>
                  <a:effectLst/>
                  <a:uFillTx/>
                  <a:latin typeface="+mn-lt"/>
                  <a:ea typeface="+mn-ea"/>
                  <a:cs typeface="+mn-cs"/>
                  <a:sym typeface="Helvetica Light"/>
                </a:rPr>
                <a:t>Status: runningWorkflow</a:t>
              </a:r>
              <a:endParaRPr kumimoji="0" lang="en-CN" sz="20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8" name="Oval 7">
              <a:extLst>
                <a:ext uri="{FF2B5EF4-FFF2-40B4-BE49-F238E27FC236}">
                  <a16:creationId xmlns:a16="http://schemas.microsoft.com/office/drawing/2014/main" id="{7181C15B-565A-5949-C564-B583AF7F5D42}"/>
                </a:ext>
              </a:extLst>
            </p:cNvPr>
            <p:cNvSpPr/>
            <p:nvPr/>
          </p:nvSpPr>
          <p:spPr>
            <a:xfrm>
              <a:off x="964804" y="4190389"/>
              <a:ext cx="722377" cy="671034"/>
            </a:xfrm>
            <a:prstGeom prst="ellipse">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600" b="0" i="0" u="none" strike="noStrike" cap="none" spc="0" normalizeH="0" baseline="0" dirty="0">
                  <a:ln>
                    <a:noFill/>
                  </a:ln>
                  <a:solidFill>
                    <a:srgbClr val="FFFFFF"/>
                  </a:solidFill>
                  <a:effectLst/>
                  <a:uFillTx/>
                  <a:latin typeface="+mn-lt"/>
                  <a:ea typeface="+mn-ea"/>
                  <a:cs typeface="+mn-cs"/>
                  <a:sym typeface="Helvetica Light"/>
                </a:rPr>
                <a:t>v4</a:t>
              </a:r>
            </a:p>
          </p:txBody>
        </p:sp>
        <p:sp>
          <p:nvSpPr>
            <p:cNvPr id="9" name="Rectangle 8">
              <a:extLst>
                <a:ext uri="{FF2B5EF4-FFF2-40B4-BE49-F238E27FC236}">
                  <a16:creationId xmlns:a16="http://schemas.microsoft.com/office/drawing/2014/main" id="{B4911D3A-26A3-DB9F-1873-59B2F67C3385}"/>
                </a:ext>
              </a:extLst>
            </p:cNvPr>
            <p:cNvSpPr/>
            <p:nvPr/>
          </p:nvSpPr>
          <p:spPr>
            <a:xfrm>
              <a:off x="6998166" y="4494195"/>
              <a:ext cx="4789494" cy="1150894"/>
            </a:xfrm>
            <a:prstGeom prst="rect">
              <a:avLst/>
            </a:prstGeom>
            <a:solidFill>
              <a:schemeClr val="bg1"/>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i="0" u="none" strike="noStrike" cap="none" spc="0" normalizeH="0" baseline="0" dirty="0">
                  <a:ln>
                    <a:noFill/>
                  </a:ln>
                  <a:solidFill>
                    <a:schemeClr val="accent2"/>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lang="en-CN" sz="1400" dirty="0">
                  <a:solidFill>
                    <a:schemeClr val="accent2"/>
                  </a:solidFill>
                </a:rPr>
                <a:t>ID: zebra Date: Oct 18th</a:t>
              </a:r>
              <a:endParaRPr kumimoji="0" lang="en-CN" sz="1800" b="0" i="0" u="none" strike="noStrike" cap="none" spc="0" normalizeH="0" baseline="0" dirty="0">
                <a:ln>
                  <a:noFill/>
                </a:ln>
                <a:solidFill>
                  <a:schemeClr val="accent2"/>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CN" sz="1400" dirty="0">
                  <a:solidFill>
                    <a:schemeClr val="accent2"/>
                  </a:solidFill>
                </a:rPr>
                <a:t>Hash: b88bc2fe Size: 631KiB</a:t>
              </a:r>
              <a:endParaRPr kumimoji="0" lang="en-CN" sz="1800" b="0" i="0" u="none" strike="noStrike" cap="none" spc="0" normalizeH="0" baseline="0" dirty="0">
                <a:ln>
                  <a:noFill/>
                </a:ln>
                <a:solidFill>
                  <a:schemeClr val="accent2"/>
                </a:solidFill>
                <a:effectLst/>
                <a:uFillTx/>
                <a:latin typeface="+mn-lt"/>
                <a:ea typeface="+mn-ea"/>
                <a:cs typeface="+mn-cs"/>
                <a:sym typeface="Helvetica Light"/>
              </a:endParaRPr>
            </a:p>
          </p:txBody>
        </p:sp>
        <p:sp>
          <p:nvSpPr>
            <p:cNvPr id="13" name="Oval 12">
              <a:extLst>
                <a:ext uri="{FF2B5EF4-FFF2-40B4-BE49-F238E27FC236}">
                  <a16:creationId xmlns:a16="http://schemas.microsoft.com/office/drawing/2014/main" id="{8FD8CF38-D9BB-E7D4-C760-046CA188D78B}"/>
                </a:ext>
              </a:extLst>
            </p:cNvPr>
            <p:cNvSpPr/>
            <p:nvPr/>
          </p:nvSpPr>
          <p:spPr>
            <a:xfrm>
              <a:off x="6645795" y="4148441"/>
              <a:ext cx="722377" cy="671034"/>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600" b="0" i="0" u="none" strike="noStrike" cap="none" spc="0" normalizeH="0" baseline="0" dirty="0">
                  <a:ln>
                    <a:noFill/>
                  </a:ln>
                  <a:solidFill>
                    <a:srgbClr val="FFFFFF"/>
                  </a:solidFill>
                  <a:effectLst/>
                  <a:uFillTx/>
                  <a:latin typeface="+mn-lt"/>
                  <a:ea typeface="+mn-ea"/>
                  <a:cs typeface="+mn-cs"/>
                  <a:sym typeface="Helvetica Light"/>
                </a:rPr>
                <a:t>v1</a:t>
              </a:r>
            </a:p>
          </p:txBody>
        </p:sp>
        <p:sp>
          <p:nvSpPr>
            <p:cNvPr id="14" name="Rectangle 13">
              <a:extLst>
                <a:ext uri="{FF2B5EF4-FFF2-40B4-BE49-F238E27FC236}">
                  <a16:creationId xmlns:a16="http://schemas.microsoft.com/office/drawing/2014/main" id="{672BB6F1-0F42-AC7C-4C36-0A9D03F0519F}"/>
                </a:ext>
              </a:extLst>
            </p:cNvPr>
            <p:cNvSpPr/>
            <p:nvPr/>
          </p:nvSpPr>
          <p:spPr>
            <a:xfrm>
              <a:off x="6998166" y="6149097"/>
              <a:ext cx="4789494" cy="1150894"/>
            </a:xfrm>
            <a:prstGeom prst="rect">
              <a:avLst/>
            </a:prstGeom>
            <a:solidFill>
              <a:schemeClr val="bg1"/>
            </a:solidFill>
            <a:ln w="38100">
              <a:solidFill>
                <a:schemeClr val="accent5"/>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i="0" u="none" strike="noStrike" cap="none" spc="0" normalizeH="0" baseline="0" dirty="0">
                  <a:ln>
                    <a:noFill/>
                  </a:ln>
                  <a:solidFill>
                    <a:schemeClr val="accent5"/>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kumimoji="0" lang="en-CN" sz="1400" b="0" i="0" u="none" strike="noStrike" cap="none" spc="0" normalizeH="0" baseline="0" dirty="0">
                  <a:ln>
                    <a:noFill/>
                  </a:ln>
                  <a:solidFill>
                    <a:schemeClr val="accent5"/>
                  </a:solidFill>
                  <a:effectLst/>
                  <a:uFillTx/>
                  <a:latin typeface="+mn-lt"/>
                  <a:ea typeface="+mn-ea"/>
                  <a:cs typeface="+mn-cs"/>
                  <a:sym typeface="Helvetica Light"/>
                </a:rPr>
                <a:t>ID: tiger Date: Oct 20th</a:t>
              </a:r>
            </a:p>
            <a:p>
              <a:pPr marL="0" marR="0" indent="0" algn="ctr" defTabSz="825500" rtl="0" fontAlgn="auto" latinLnBrk="0" hangingPunct="0">
                <a:lnSpc>
                  <a:spcPct val="100000"/>
                </a:lnSpc>
                <a:spcBef>
                  <a:spcPts val="0"/>
                </a:spcBef>
                <a:spcAft>
                  <a:spcPts val="0"/>
                </a:spcAft>
                <a:buClrTx/>
                <a:buSzTx/>
                <a:buFontTx/>
                <a:buNone/>
                <a:tabLst/>
              </a:pPr>
              <a:r>
                <a:rPr kumimoji="0" lang="en-CN" sz="1400" b="0" i="0" u="none" strike="noStrike" cap="none" spc="0" normalizeH="0" baseline="0" dirty="0">
                  <a:ln>
                    <a:noFill/>
                  </a:ln>
                  <a:solidFill>
                    <a:schemeClr val="accent5"/>
                  </a:solidFill>
                  <a:effectLst/>
                  <a:uFillTx/>
                  <a:latin typeface="+mn-lt"/>
                  <a:ea typeface="+mn-ea"/>
                  <a:cs typeface="+mn-cs"/>
                  <a:sym typeface="Helvetica Light"/>
                </a:rPr>
                <a:t>Hash: eea9ad2c Size: 621KiB</a:t>
              </a:r>
              <a:endParaRPr kumimoji="0" lang="en-CN" sz="18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5" name="Oval 14">
              <a:extLst>
                <a:ext uri="{FF2B5EF4-FFF2-40B4-BE49-F238E27FC236}">
                  <a16:creationId xmlns:a16="http://schemas.microsoft.com/office/drawing/2014/main" id="{118E7A4E-FC13-360B-640A-2950FF2E9D4E}"/>
                </a:ext>
              </a:extLst>
            </p:cNvPr>
            <p:cNvSpPr/>
            <p:nvPr/>
          </p:nvSpPr>
          <p:spPr>
            <a:xfrm>
              <a:off x="6645795" y="5795332"/>
              <a:ext cx="722377" cy="671034"/>
            </a:xfrm>
            <a:prstGeom prst="ellipse">
              <a:avLst/>
            </a:prstGeom>
            <a:solidFill>
              <a:schemeClr val="accent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600" b="0" i="0" u="none" strike="noStrike" cap="none" spc="0" normalizeH="0" baseline="0" dirty="0">
                  <a:ln>
                    <a:noFill/>
                  </a:ln>
                  <a:solidFill>
                    <a:srgbClr val="FFFFFF"/>
                  </a:solidFill>
                  <a:effectLst/>
                  <a:uFillTx/>
                  <a:latin typeface="+mn-lt"/>
                  <a:ea typeface="+mn-ea"/>
                  <a:cs typeface="+mn-cs"/>
                  <a:sym typeface="Helvetica Light"/>
                </a:rPr>
                <a:t>v2</a:t>
              </a:r>
            </a:p>
          </p:txBody>
        </p:sp>
        <p:sp>
          <p:nvSpPr>
            <p:cNvPr id="16" name="Rectangle 15">
              <a:extLst>
                <a:ext uri="{FF2B5EF4-FFF2-40B4-BE49-F238E27FC236}">
                  <a16:creationId xmlns:a16="http://schemas.microsoft.com/office/drawing/2014/main" id="{0B443ED2-CB14-C5BA-3074-4F0C0BEE96DB}"/>
                </a:ext>
              </a:extLst>
            </p:cNvPr>
            <p:cNvSpPr/>
            <p:nvPr/>
          </p:nvSpPr>
          <p:spPr>
            <a:xfrm>
              <a:off x="6998166" y="7803998"/>
              <a:ext cx="4789494" cy="1150894"/>
            </a:xfrm>
            <a:prstGeom prst="rect">
              <a:avLst/>
            </a:prstGeom>
            <a:solidFill>
              <a:schemeClr val="bg1"/>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i="0" u="none" strike="noStrike" cap="none" spc="0" normalizeH="0" baseline="0" dirty="0">
                  <a:ln>
                    <a:noFill/>
                  </a:ln>
                  <a:solidFill>
                    <a:schemeClr val="accent2"/>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lang="en-CN" sz="1400" dirty="0">
                  <a:solidFill>
                    <a:schemeClr val="accent2"/>
                  </a:solidFill>
                </a:rPr>
                <a:t>ID: dolphin Date: Oct 20th</a:t>
              </a:r>
              <a:endParaRPr kumimoji="0" lang="en-CN" sz="1400" b="0" i="0" u="none" strike="noStrike" cap="none" spc="0" normalizeH="0" baseline="0" dirty="0">
                <a:ln>
                  <a:noFill/>
                </a:ln>
                <a:solidFill>
                  <a:schemeClr val="accent2"/>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CN" sz="1400" dirty="0">
                  <a:solidFill>
                    <a:schemeClr val="accent2"/>
                  </a:solidFill>
                </a:rPr>
                <a:t>Hash: 1c7640bc Size: 625KiB</a:t>
              </a:r>
              <a:endParaRPr kumimoji="0" lang="en-CN" sz="1800" b="0" i="0" u="none" strike="noStrike" cap="none" spc="0" normalizeH="0" baseline="0" dirty="0">
                <a:ln>
                  <a:noFill/>
                </a:ln>
                <a:solidFill>
                  <a:schemeClr val="accent2"/>
                </a:solidFill>
                <a:effectLst/>
                <a:uFillTx/>
                <a:latin typeface="+mn-lt"/>
                <a:ea typeface="+mn-ea"/>
                <a:cs typeface="+mn-cs"/>
                <a:sym typeface="Helvetica Light"/>
              </a:endParaRPr>
            </a:p>
          </p:txBody>
        </p:sp>
        <p:sp>
          <p:nvSpPr>
            <p:cNvPr id="17" name="Oval 16">
              <a:extLst>
                <a:ext uri="{FF2B5EF4-FFF2-40B4-BE49-F238E27FC236}">
                  <a16:creationId xmlns:a16="http://schemas.microsoft.com/office/drawing/2014/main" id="{4CC4CDF8-75E8-A049-9D6A-CDFC76241A5F}"/>
                </a:ext>
              </a:extLst>
            </p:cNvPr>
            <p:cNvSpPr/>
            <p:nvPr/>
          </p:nvSpPr>
          <p:spPr>
            <a:xfrm>
              <a:off x="6645795" y="7444903"/>
              <a:ext cx="722377" cy="671034"/>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600" b="0" i="0" u="none" strike="noStrike" cap="none" spc="0" normalizeH="0" baseline="0" dirty="0">
                  <a:ln>
                    <a:noFill/>
                  </a:ln>
                  <a:solidFill>
                    <a:srgbClr val="FFFFFF"/>
                  </a:solidFill>
                  <a:effectLst/>
                  <a:uFillTx/>
                  <a:latin typeface="+mn-lt"/>
                  <a:ea typeface="+mn-ea"/>
                  <a:cs typeface="+mn-cs"/>
                  <a:sym typeface="Helvetica Light"/>
                </a:rPr>
                <a:t>v3</a:t>
              </a:r>
            </a:p>
          </p:txBody>
        </p:sp>
        <p:sp>
          <p:nvSpPr>
            <p:cNvPr id="21" name="Rectangle 20">
              <a:extLst>
                <a:ext uri="{FF2B5EF4-FFF2-40B4-BE49-F238E27FC236}">
                  <a16:creationId xmlns:a16="http://schemas.microsoft.com/office/drawing/2014/main" id="{EAD185A4-1A8C-89AD-AA30-121E86D6DBDA}"/>
                </a:ext>
              </a:extLst>
            </p:cNvPr>
            <p:cNvSpPr/>
            <p:nvPr/>
          </p:nvSpPr>
          <p:spPr>
            <a:xfrm>
              <a:off x="6998166" y="9458896"/>
              <a:ext cx="4789494" cy="1150894"/>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0" i="0" u="none" strike="noStrike" cap="none" spc="0" normalizeH="0" baseline="0" dirty="0">
                  <a:ln>
                    <a:noFill/>
                  </a:ln>
                  <a:solidFill>
                    <a:schemeClr val="accent1"/>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lang="en-CN" sz="1400" dirty="0">
                  <a:solidFill>
                    <a:schemeClr val="accent1"/>
                  </a:solidFill>
                </a:rPr>
                <a:t>ID: giraffe Date: Oct 22th</a:t>
              </a:r>
              <a:endParaRPr kumimoji="0" lang="en-CN" sz="1400" b="0" i="0" u="none" strike="noStrike" cap="none" spc="0" normalizeH="0" baseline="0" dirty="0">
                <a:ln>
                  <a:noFill/>
                </a:ln>
                <a:solidFill>
                  <a:schemeClr val="accent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CN" sz="1400" dirty="0">
                  <a:solidFill>
                    <a:schemeClr val="accent1"/>
                  </a:solidFill>
                </a:rPr>
                <a:t>Hash: 3f7409ca Size: 628KiB</a:t>
              </a:r>
              <a:endParaRPr kumimoji="0" lang="en-CN" sz="18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22" name="Oval 21">
              <a:extLst>
                <a:ext uri="{FF2B5EF4-FFF2-40B4-BE49-F238E27FC236}">
                  <a16:creationId xmlns:a16="http://schemas.microsoft.com/office/drawing/2014/main" id="{1AD28625-FE0C-36F9-31D6-60437D43663B}"/>
                </a:ext>
              </a:extLst>
            </p:cNvPr>
            <p:cNvSpPr/>
            <p:nvPr/>
          </p:nvSpPr>
          <p:spPr>
            <a:xfrm>
              <a:off x="6645795" y="9099802"/>
              <a:ext cx="722377" cy="671034"/>
            </a:xfrm>
            <a:prstGeom prst="ellipse">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600" b="0" i="0" u="none" strike="noStrike" cap="none" spc="0" normalizeH="0" baseline="0" dirty="0">
                  <a:ln>
                    <a:noFill/>
                  </a:ln>
                  <a:solidFill>
                    <a:srgbClr val="FFFFFF"/>
                  </a:solidFill>
                  <a:effectLst/>
                  <a:uFillTx/>
                  <a:latin typeface="+mn-lt"/>
                  <a:ea typeface="+mn-ea"/>
                  <a:cs typeface="+mn-cs"/>
                  <a:sym typeface="Helvetica Light"/>
                </a:rPr>
                <a:t>v4</a:t>
              </a:r>
            </a:p>
          </p:txBody>
        </p:sp>
        <p:cxnSp>
          <p:nvCxnSpPr>
            <p:cNvPr id="24" name="Elbow Connector 23">
              <a:extLst>
                <a:ext uri="{FF2B5EF4-FFF2-40B4-BE49-F238E27FC236}">
                  <a16:creationId xmlns:a16="http://schemas.microsoft.com/office/drawing/2014/main" id="{1A30076D-AA57-6474-B004-112DE9CF6535}"/>
                </a:ext>
              </a:extLst>
            </p:cNvPr>
            <p:cNvCxnSpPr>
              <a:cxnSpLocks/>
              <a:stCxn id="7" idx="2"/>
              <a:endCxn id="21" idx="1"/>
            </p:cNvCxnSpPr>
            <p:nvPr/>
          </p:nvCxnSpPr>
          <p:spPr>
            <a:xfrm rot="16200000" flipH="1">
              <a:off x="2860537" y="5896715"/>
              <a:ext cx="4570434" cy="3704822"/>
            </a:xfrm>
            <a:prstGeom prst="bentConnector2">
              <a:avLst/>
            </a:prstGeom>
            <a:noFill/>
            <a:ln w="25400" cap="flat">
              <a:solidFill>
                <a:schemeClr val="accent1"/>
              </a:solidFill>
              <a:prstDash val="solid"/>
              <a:miter lim="400000"/>
              <a:tailEnd type="triangle" w="lg" len="lg"/>
            </a:ln>
            <a:effectLst/>
            <a:sp3d/>
          </p:spPr>
          <p:style>
            <a:lnRef idx="0">
              <a:scrgbClr r="0" g="0" b="0"/>
            </a:lnRef>
            <a:fillRef idx="0">
              <a:scrgbClr r="0" g="0" b="0"/>
            </a:fillRef>
            <a:effectRef idx="0">
              <a:scrgbClr r="0" g="0" b="0"/>
            </a:effectRef>
            <a:fontRef idx="none"/>
          </p:style>
        </p:cxnSp>
      </p:grpSp>
      <p:grpSp>
        <p:nvGrpSpPr>
          <p:cNvPr id="29" name="Group 28">
            <a:extLst>
              <a:ext uri="{FF2B5EF4-FFF2-40B4-BE49-F238E27FC236}">
                <a16:creationId xmlns:a16="http://schemas.microsoft.com/office/drawing/2014/main" id="{6C8E3B8C-1A1C-070A-663D-10D4E2ADE2BD}"/>
              </a:ext>
            </a:extLst>
          </p:cNvPr>
          <p:cNvGrpSpPr/>
          <p:nvPr/>
        </p:nvGrpSpPr>
        <p:grpSpPr>
          <a:xfrm>
            <a:off x="8364872" y="2918870"/>
            <a:ext cx="7315596" cy="4983157"/>
            <a:chOff x="964804" y="4157800"/>
            <a:chExt cx="10822856" cy="6465815"/>
          </a:xfrm>
        </p:grpSpPr>
        <p:cxnSp>
          <p:nvCxnSpPr>
            <p:cNvPr id="5" name="Elbow Connector 4">
              <a:extLst>
                <a:ext uri="{FF2B5EF4-FFF2-40B4-BE49-F238E27FC236}">
                  <a16:creationId xmlns:a16="http://schemas.microsoft.com/office/drawing/2014/main" id="{1F32C418-DCE1-BE24-3FAA-A8E28F74C0AB}"/>
                </a:ext>
              </a:extLst>
            </p:cNvPr>
            <p:cNvCxnSpPr>
              <a:cxnSpLocks/>
            </p:cNvCxnSpPr>
            <p:nvPr/>
          </p:nvCxnSpPr>
          <p:spPr>
            <a:xfrm rot="16200000" flipH="1">
              <a:off x="2877062" y="5913245"/>
              <a:ext cx="4537382" cy="3704821"/>
            </a:xfrm>
            <a:prstGeom prst="bentConnector2">
              <a:avLst/>
            </a:prstGeom>
            <a:noFill/>
            <a:ln w="25400" cap="flat">
              <a:solidFill>
                <a:schemeClr val="bg1">
                  <a:lumMod val="85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6" name="Rectangle 5">
              <a:extLst>
                <a:ext uri="{FF2B5EF4-FFF2-40B4-BE49-F238E27FC236}">
                  <a16:creationId xmlns:a16="http://schemas.microsoft.com/office/drawing/2014/main" id="{9062A258-49FF-B7D0-5A0C-E14B25C8CE0E}"/>
                </a:ext>
              </a:extLst>
            </p:cNvPr>
            <p:cNvSpPr/>
            <p:nvPr/>
          </p:nvSpPr>
          <p:spPr>
            <a:xfrm>
              <a:off x="1294792" y="4557158"/>
              <a:ext cx="3997105" cy="915244"/>
            </a:xfrm>
            <a:prstGeom prst="rect">
              <a:avLst/>
            </a:prstGeom>
            <a:solidFill>
              <a:schemeClr val="bg1"/>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solidFill>
                    <a:schemeClr val="accent2"/>
                  </a:solidFill>
                </a:rPr>
                <a:t>Application</a:t>
              </a:r>
            </a:p>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chemeClr val="accent2"/>
                  </a:solidFill>
                  <a:effectLst/>
                  <a:uFillTx/>
                  <a:latin typeface="+mn-lt"/>
                  <a:ea typeface="+mn-ea"/>
                  <a:cs typeface="+mn-cs"/>
                  <a:sym typeface="Helvetica Light"/>
                </a:rPr>
                <a:t>Status: running</a:t>
              </a:r>
              <a:endParaRPr kumimoji="0" lang="en-CN" sz="2400" b="0" i="0" u="none" strike="noStrike" cap="none" spc="0" normalizeH="0" baseline="0" dirty="0">
                <a:ln>
                  <a:noFill/>
                </a:ln>
                <a:solidFill>
                  <a:schemeClr val="accent2"/>
                </a:solidFill>
                <a:effectLst/>
                <a:uFillTx/>
                <a:latin typeface="+mn-lt"/>
                <a:ea typeface="+mn-ea"/>
                <a:cs typeface="+mn-cs"/>
                <a:sym typeface="Helvetica Light"/>
              </a:endParaRPr>
            </a:p>
          </p:txBody>
        </p:sp>
        <p:sp>
          <p:nvSpPr>
            <p:cNvPr id="10" name="Oval 9">
              <a:extLst>
                <a:ext uri="{FF2B5EF4-FFF2-40B4-BE49-F238E27FC236}">
                  <a16:creationId xmlns:a16="http://schemas.microsoft.com/office/drawing/2014/main" id="{B03CA3D9-6C53-F9D2-100D-786D2CC2902B}"/>
                </a:ext>
              </a:extLst>
            </p:cNvPr>
            <p:cNvSpPr/>
            <p:nvPr/>
          </p:nvSpPr>
          <p:spPr>
            <a:xfrm>
              <a:off x="964804" y="4199744"/>
              <a:ext cx="722377" cy="652319"/>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FFFFFF"/>
                  </a:solidFill>
                  <a:effectLst/>
                  <a:uFillTx/>
                  <a:latin typeface="+mn-lt"/>
                  <a:ea typeface="+mn-ea"/>
                  <a:cs typeface="+mn-cs"/>
                  <a:sym typeface="Helvetica Light"/>
                </a:rPr>
                <a:t>v3</a:t>
              </a:r>
            </a:p>
          </p:txBody>
        </p:sp>
        <p:sp>
          <p:nvSpPr>
            <p:cNvPr id="11" name="Rectangle 10">
              <a:extLst>
                <a:ext uri="{FF2B5EF4-FFF2-40B4-BE49-F238E27FC236}">
                  <a16:creationId xmlns:a16="http://schemas.microsoft.com/office/drawing/2014/main" id="{42220690-7368-E466-9E15-82B98EE747DB}"/>
                </a:ext>
              </a:extLst>
            </p:cNvPr>
            <p:cNvSpPr/>
            <p:nvPr/>
          </p:nvSpPr>
          <p:spPr>
            <a:xfrm>
              <a:off x="6998164" y="4480375"/>
              <a:ext cx="4789496" cy="1178536"/>
            </a:xfrm>
            <a:prstGeom prst="rect">
              <a:avLst/>
            </a:prstGeom>
            <a:solidFill>
              <a:schemeClr val="bg1"/>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accent2"/>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accent2"/>
                  </a:solidFill>
                </a:rPr>
                <a:t>ID: zebra Date: Oct 18th</a:t>
              </a:r>
              <a:endParaRPr kumimoji="0" lang="en-CN" sz="2000" b="0" i="0" u="none" strike="noStrike" cap="none" spc="0" normalizeH="0" baseline="0" dirty="0">
                <a:ln>
                  <a:noFill/>
                </a:ln>
                <a:solidFill>
                  <a:schemeClr val="accent2"/>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accent2"/>
                  </a:solidFill>
                </a:rPr>
                <a:t>Hash: b88bc2fe Size: 631KiB</a:t>
              </a:r>
              <a:endParaRPr kumimoji="0" lang="en-CN" sz="2000" b="0" i="0" u="none" strike="noStrike" cap="none" spc="0" normalizeH="0" baseline="0" dirty="0">
                <a:ln>
                  <a:noFill/>
                </a:ln>
                <a:solidFill>
                  <a:schemeClr val="accent2"/>
                </a:solidFill>
                <a:effectLst/>
                <a:uFillTx/>
                <a:latin typeface="+mn-lt"/>
                <a:ea typeface="+mn-ea"/>
                <a:cs typeface="+mn-cs"/>
                <a:sym typeface="Helvetica Light"/>
              </a:endParaRPr>
            </a:p>
          </p:txBody>
        </p:sp>
        <p:sp>
          <p:nvSpPr>
            <p:cNvPr id="12" name="Oval 11">
              <a:extLst>
                <a:ext uri="{FF2B5EF4-FFF2-40B4-BE49-F238E27FC236}">
                  <a16:creationId xmlns:a16="http://schemas.microsoft.com/office/drawing/2014/main" id="{9EEA2745-EE4E-52C4-2F83-1F7D3837D193}"/>
                </a:ext>
              </a:extLst>
            </p:cNvPr>
            <p:cNvSpPr/>
            <p:nvPr/>
          </p:nvSpPr>
          <p:spPr>
            <a:xfrm>
              <a:off x="6645794" y="4157800"/>
              <a:ext cx="722377" cy="652319"/>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FFFFFF"/>
                  </a:solidFill>
                  <a:effectLst/>
                  <a:uFillTx/>
                  <a:latin typeface="+mn-lt"/>
                  <a:ea typeface="+mn-ea"/>
                  <a:cs typeface="+mn-cs"/>
                  <a:sym typeface="Helvetica Light"/>
                </a:rPr>
                <a:t>v1</a:t>
              </a:r>
            </a:p>
          </p:txBody>
        </p:sp>
        <p:sp>
          <p:nvSpPr>
            <p:cNvPr id="18" name="Rectangle 17">
              <a:extLst>
                <a:ext uri="{FF2B5EF4-FFF2-40B4-BE49-F238E27FC236}">
                  <a16:creationId xmlns:a16="http://schemas.microsoft.com/office/drawing/2014/main" id="{93AC4C60-0768-5F22-67D6-38CB81458BF1}"/>
                </a:ext>
              </a:extLst>
            </p:cNvPr>
            <p:cNvSpPr/>
            <p:nvPr/>
          </p:nvSpPr>
          <p:spPr>
            <a:xfrm>
              <a:off x="6998164" y="6135275"/>
              <a:ext cx="4789496" cy="1178535"/>
            </a:xfrm>
            <a:prstGeom prst="rect">
              <a:avLst/>
            </a:prstGeom>
            <a:solidFill>
              <a:schemeClr val="bg1"/>
            </a:solidFill>
            <a:ln w="38100">
              <a:solidFill>
                <a:schemeClr val="accent5"/>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accent5"/>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kumimoji="0" lang="en-CN" sz="1600" b="0" i="0" u="none" strike="noStrike" cap="none" spc="0" normalizeH="0" baseline="0" dirty="0">
                  <a:ln>
                    <a:noFill/>
                  </a:ln>
                  <a:solidFill>
                    <a:schemeClr val="accent5"/>
                  </a:solidFill>
                  <a:effectLst/>
                  <a:uFillTx/>
                  <a:latin typeface="+mn-lt"/>
                  <a:ea typeface="+mn-ea"/>
                  <a:cs typeface="+mn-cs"/>
                  <a:sym typeface="Helvetica Light"/>
                </a:rPr>
                <a:t>ID: tiger Date: Oct 20th</a:t>
              </a:r>
            </a:p>
            <a:p>
              <a:pPr marL="0" marR="0" indent="0" algn="ctr" defTabSz="825500" rtl="0" fontAlgn="auto" latinLnBrk="0" hangingPunct="0">
                <a:lnSpc>
                  <a:spcPct val="100000"/>
                </a:lnSpc>
                <a:spcBef>
                  <a:spcPts val="0"/>
                </a:spcBef>
                <a:spcAft>
                  <a:spcPts val="0"/>
                </a:spcAft>
                <a:buClrTx/>
                <a:buSzTx/>
                <a:buFontTx/>
                <a:buNone/>
                <a:tabLst/>
              </a:pPr>
              <a:r>
                <a:rPr kumimoji="0" lang="en-CN" sz="1600" b="0" i="0" u="none" strike="noStrike" cap="none" spc="0" normalizeH="0" baseline="0" dirty="0">
                  <a:ln>
                    <a:noFill/>
                  </a:ln>
                  <a:solidFill>
                    <a:schemeClr val="accent5"/>
                  </a:solidFill>
                  <a:effectLst/>
                  <a:uFillTx/>
                  <a:latin typeface="+mn-lt"/>
                  <a:ea typeface="+mn-ea"/>
                  <a:cs typeface="+mn-cs"/>
                  <a:sym typeface="Helvetica Light"/>
                </a:rPr>
                <a:t>Hash: eea9ad2c Size: 621KiB</a:t>
              </a:r>
              <a:endParaRPr kumimoji="0" lang="en-CN"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9" name="Oval 18">
              <a:extLst>
                <a:ext uri="{FF2B5EF4-FFF2-40B4-BE49-F238E27FC236}">
                  <a16:creationId xmlns:a16="http://schemas.microsoft.com/office/drawing/2014/main" id="{6557DFE7-46D7-9925-6559-89FD12CE27B2}"/>
                </a:ext>
              </a:extLst>
            </p:cNvPr>
            <p:cNvSpPr/>
            <p:nvPr/>
          </p:nvSpPr>
          <p:spPr>
            <a:xfrm>
              <a:off x="6645794" y="5804690"/>
              <a:ext cx="722377" cy="652319"/>
            </a:xfrm>
            <a:prstGeom prst="ellipse">
              <a:avLst/>
            </a:prstGeom>
            <a:solidFill>
              <a:schemeClr val="accent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FFFFFF"/>
                  </a:solidFill>
                  <a:effectLst/>
                  <a:uFillTx/>
                  <a:latin typeface="+mn-lt"/>
                  <a:ea typeface="+mn-ea"/>
                  <a:cs typeface="+mn-cs"/>
                  <a:sym typeface="Helvetica Light"/>
                </a:rPr>
                <a:t>v2</a:t>
              </a:r>
            </a:p>
          </p:txBody>
        </p:sp>
        <p:sp>
          <p:nvSpPr>
            <p:cNvPr id="20" name="Rectangle 19">
              <a:extLst>
                <a:ext uri="{FF2B5EF4-FFF2-40B4-BE49-F238E27FC236}">
                  <a16:creationId xmlns:a16="http://schemas.microsoft.com/office/drawing/2014/main" id="{98D170F7-8395-8705-772B-CD09B5FB4FB0}"/>
                </a:ext>
              </a:extLst>
            </p:cNvPr>
            <p:cNvSpPr/>
            <p:nvPr/>
          </p:nvSpPr>
          <p:spPr>
            <a:xfrm>
              <a:off x="6998164" y="7790178"/>
              <a:ext cx="4789496" cy="1178535"/>
            </a:xfrm>
            <a:prstGeom prst="rect">
              <a:avLst/>
            </a:prstGeom>
            <a:solidFill>
              <a:schemeClr val="bg1"/>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accent2"/>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accent2"/>
                  </a:solidFill>
                </a:rPr>
                <a:t>ID: dolphin Date: Oct 20th</a:t>
              </a:r>
              <a:endParaRPr kumimoji="0" lang="en-CN" sz="1600" b="0" i="0" u="none" strike="noStrike" cap="none" spc="0" normalizeH="0" baseline="0" dirty="0">
                <a:ln>
                  <a:noFill/>
                </a:ln>
                <a:solidFill>
                  <a:schemeClr val="accent2"/>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accent2"/>
                  </a:solidFill>
                </a:rPr>
                <a:t>Hash: 1c7640bc Size: 625KiB</a:t>
              </a:r>
              <a:endParaRPr kumimoji="0" lang="en-CN" sz="2000" b="0" i="0" u="none" strike="noStrike" cap="none" spc="0" normalizeH="0" baseline="0" dirty="0">
                <a:ln>
                  <a:noFill/>
                </a:ln>
                <a:solidFill>
                  <a:schemeClr val="accent2"/>
                </a:solidFill>
                <a:effectLst/>
                <a:uFillTx/>
                <a:latin typeface="+mn-lt"/>
                <a:ea typeface="+mn-ea"/>
                <a:cs typeface="+mn-cs"/>
                <a:sym typeface="Helvetica Light"/>
              </a:endParaRPr>
            </a:p>
          </p:txBody>
        </p:sp>
        <p:sp>
          <p:nvSpPr>
            <p:cNvPr id="23" name="Oval 22">
              <a:extLst>
                <a:ext uri="{FF2B5EF4-FFF2-40B4-BE49-F238E27FC236}">
                  <a16:creationId xmlns:a16="http://schemas.microsoft.com/office/drawing/2014/main" id="{B6A8CB30-BA21-5959-42FD-9B19DB75221D}"/>
                </a:ext>
              </a:extLst>
            </p:cNvPr>
            <p:cNvSpPr/>
            <p:nvPr/>
          </p:nvSpPr>
          <p:spPr>
            <a:xfrm>
              <a:off x="6645794" y="7454257"/>
              <a:ext cx="722377" cy="652319"/>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FFFFFF"/>
                  </a:solidFill>
                  <a:effectLst/>
                  <a:uFillTx/>
                  <a:latin typeface="+mn-lt"/>
                  <a:ea typeface="+mn-ea"/>
                  <a:cs typeface="+mn-cs"/>
                  <a:sym typeface="Helvetica Light"/>
                </a:rPr>
                <a:t>v3</a:t>
              </a:r>
            </a:p>
          </p:txBody>
        </p:sp>
        <p:sp>
          <p:nvSpPr>
            <p:cNvPr id="25" name="Rectangle 24">
              <a:extLst>
                <a:ext uri="{FF2B5EF4-FFF2-40B4-BE49-F238E27FC236}">
                  <a16:creationId xmlns:a16="http://schemas.microsoft.com/office/drawing/2014/main" id="{B423607C-17B9-D576-A350-E4E3BAA3AACE}"/>
                </a:ext>
              </a:extLst>
            </p:cNvPr>
            <p:cNvSpPr/>
            <p:nvPr/>
          </p:nvSpPr>
          <p:spPr>
            <a:xfrm>
              <a:off x="6998164" y="9445079"/>
              <a:ext cx="4789496" cy="1178536"/>
            </a:xfrm>
            <a:prstGeom prst="rect">
              <a:avLst/>
            </a:prstGeom>
            <a:solidFill>
              <a:schemeClr val="bg1"/>
            </a:solidFill>
            <a:ln w="381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bg1">
                      <a:lumMod val="85000"/>
                    </a:schemeClr>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bg1">
                      <a:lumMod val="85000"/>
                    </a:schemeClr>
                  </a:solidFill>
                </a:rPr>
                <a:t>ID: giraffe Date: Oct 22th</a:t>
              </a:r>
              <a:endParaRPr kumimoji="0" lang="en-CN" sz="1600" b="0" i="0" u="none" strike="noStrike" cap="none" spc="0" normalizeH="0" baseline="0" dirty="0">
                <a:ln>
                  <a:noFill/>
                </a:ln>
                <a:solidFill>
                  <a:schemeClr val="bg1">
                    <a:lumMod val="85000"/>
                  </a:schemeClr>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bg1">
                      <a:lumMod val="85000"/>
                    </a:schemeClr>
                  </a:solidFill>
                </a:rPr>
                <a:t>Hash: 3f7409ca Size: 628KiB</a:t>
              </a:r>
              <a:endParaRPr kumimoji="0" lang="en-CN" sz="2000" b="0" i="0" u="none" strike="noStrike" cap="none" spc="0" normalizeH="0" baseline="0" dirty="0">
                <a:ln>
                  <a:noFill/>
                </a:ln>
                <a:solidFill>
                  <a:schemeClr val="bg1">
                    <a:lumMod val="85000"/>
                  </a:schemeClr>
                </a:solidFill>
                <a:effectLst/>
                <a:uFillTx/>
                <a:latin typeface="+mn-lt"/>
                <a:ea typeface="+mn-ea"/>
                <a:cs typeface="+mn-cs"/>
                <a:sym typeface="Helvetica Light"/>
              </a:endParaRPr>
            </a:p>
          </p:txBody>
        </p:sp>
        <p:sp>
          <p:nvSpPr>
            <p:cNvPr id="26" name="Oval 25">
              <a:extLst>
                <a:ext uri="{FF2B5EF4-FFF2-40B4-BE49-F238E27FC236}">
                  <a16:creationId xmlns:a16="http://schemas.microsoft.com/office/drawing/2014/main" id="{4BD80353-98C7-5A6A-588F-D8D62DFC56A9}"/>
                </a:ext>
              </a:extLst>
            </p:cNvPr>
            <p:cNvSpPr/>
            <p:nvPr/>
          </p:nvSpPr>
          <p:spPr>
            <a:xfrm>
              <a:off x="6645794" y="9109157"/>
              <a:ext cx="722377" cy="652319"/>
            </a:xfrm>
            <a:prstGeom prst="ellipse">
              <a:avLst/>
            </a:prstGeom>
            <a:solidFill>
              <a:schemeClr val="bg1">
                <a:lumMod val="8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FFFFFF"/>
                  </a:solidFill>
                  <a:effectLst/>
                  <a:uFillTx/>
                  <a:latin typeface="+mn-lt"/>
                  <a:ea typeface="+mn-ea"/>
                  <a:cs typeface="+mn-cs"/>
                  <a:sym typeface="Helvetica Light"/>
                </a:rPr>
                <a:t>v4</a:t>
              </a:r>
            </a:p>
          </p:txBody>
        </p:sp>
        <p:cxnSp>
          <p:nvCxnSpPr>
            <p:cNvPr id="27" name="Elbow Connector 26">
              <a:extLst>
                <a:ext uri="{FF2B5EF4-FFF2-40B4-BE49-F238E27FC236}">
                  <a16:creationId xmlns:a16="http://schemas.microsoft.com/office/drawing/2014/main" id="{D509CC0C-B461-289C-F46B-84C9633205B3}"/>
                </a:ext>
              </a:extLst>
            </p:cNvPr>
            <p:cNvCxnSpPr>
              <a:cxnSpLocks/>
              <a:stCxn id="6" idx="2"/>
              <a:endCxn id="20" idx="1"/>
            </p:cNvCxnSpPr>
            <p:nvPr/>
          </p:nvCxnSpPr>
          <p:spPr>
            <a:xfrm rot="16200000" flipH="1">
              <a:off x="3692234" y="5073513"/>
              <a:ext cx="2907041" cy="3704821"/>
            </a:xfrm>
            <a:prstGeom prst="bentConnector2">
              <a:avLst/>
            </a:prstGeom>
            <a:noFill/>
            <a:ln w="25400" cap="flat">
              <a:solidFill>
                <a:schemeClr val="accent2"/>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F04F5ED8-ABD8-C4B6-024F-974F1701BBD7}"/>
                </a:ext>
              </a:extLst>
            </p:cNvPr>
            <p:cNvSpPr txBox="1"/>
            <p:nvPr/>
          </p:nvSpPr>
          <p:spPr>
            <a:xfrm>
              <a:off x="4537389" y="7843705"/>
              <a:ext cx="1216727" cy="46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chemeClr val="accent2"/>
                  </a:solidFill>
                  <a:effectLst/>
                  <a:uFillTx/>
                  <a:latin typeface="+mn-lt"/>
                  <a:ea typeface="+mn-ea"/>
                  <a:cs typeface="+mn-cs"/>
                  <a:sym typeface="Helvetica Light"/>
                </a:rPr>
                <a:t>rollback</a:t>
              </a:r>
            </a:p>
          </p:txBody>
        </p:sp>
      </p:grpSp>
      <p:cxnSp>
        <p:nvCxnSpPr>
          <p:cNvPr id="40" name="Straight Connector 39">
            <a:extLst>
              <a:ext uri="{FF2B5EF4-FFF2-40B4-BE49-F238E27FC236}">
                <a16:creationId xmlns:a16="http://schemas.microsoft.com/office/drawing/2014/main" id="{1BEAE4C6-90BD-A15D-AF24-661A00F08483}"/>
              </a:ext>
            </a:extLst>
          </p:cNvPr>
          <p:cNvCxnSpPr>
            <a:cxnSpLocks/>
          </p:cNvCxnSpPr>
          <p:nvPr/>
        </p:nvCxnSpPr>
        <p:spPr>
          <a:xfrm>
            <a:off x="8038160" y="2565053"/>
            <a:ext cx="0" cy="975801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5F42DB2A-3DAC-D660-1882-3114B5295123}"/>
              </a:ext>
            </a:extLst>
          </p:cNvPr>
          <p:cNvCxnSpPr>
            <a:cxnSpLocks/>
          </p:cNvCxnSpPr>
          <p:nvPr/>
        </p:nvCxnSpPr>
        <p:spPr>
          <a:xfrm>
            <a:off x="16115360" y="2709247"/>
            <a:ext cx="0" cy="961382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3" name="Lorem ipsum dolor sit amet. Lorem ipsum dolor sit amet.Lorem ipsum dolor sit amet. Lorem ipsum dolor sit amet.Lorem ipsum dolor sit amet.">
            <a:extLst>
              <a:ext uri="{FF2B5EF4-FFF2-40B4-BE49-F238E27FC236}">
                <a16:creationId xmlns:a16="http://schemas.microsoft.com/office/drawing/2014/main" id="{5F374EB9-1FCE-FCD8-D266-544BB9C99C63}"/>
              </a:ext>
            </a:extLst>
          </p:cNvPr>
          <p:cNvSpPr txBox="1"/>
          <p:nvPr/>
        </p:nvSpPr>
        <p:spPr>
          <a:xfrm>
            <a:off x="8787342" y="11402560"/>
            <a:ext cx="7048812" cy="184101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The KubeVela Application supports rolling back to history succeeded versions when new publish failed. Inspecting differences across versions is available as well.</a:t>
            </a:r>
            <a:endParaRPr dirty="0"/>
          </a:p>
        </p:txBody>
      </p:sp>
      <p:sp>
        <p:nvSpPr>
          <p:cNvPr id="47" name="Rounded Rectangle 46">
            <a:extLst>
              <a:ext uri="{FF2B5EF4-FFF2-40B4-BE49-F238E27FC236}">
                <a16:creationId xmlns:a16="http://schemas.microsoft.com/office/drawing/2014/main" id="{CF1E2B9F-4495-5F20-E884-C4B13E523239}"/>
              </a:ext>
            </a:extLst>
          </p:cNvPr>
          <p:cNvSpPr/>
          <p:nvPr/>
        </p:nvSpPr>
        <p:spPr>
          <a:xfrm>
            <a:off x="9294218" y="8228564"/>
            <a:ext cx="5734332" cy="2662613"/>
          </a:xfrm>
          <a:prstGeom prst="roundRect">
            <a:avLst>
              <a:gd name="adj" fmla="val 8425"/>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sp>
        <p:nvSpPr>
          <p:cNvPr id="48" name="TextBox 47">
            <a:extLst>
              <a:ext uri="{FF2B5EF4-FFF2-40B4-BE49-F238E27FC236}">
                <a16:creationId xmlns:a16="http://schemas.microsoft.com/office/drawing/2014/main" id="{71373FA9-2B52-669F-897A-A97C32BEE10F}"/>
              </a:ext>
            </a:extLst>
          </p:cNvPr>
          <p:cNvSpPr txBox="1"/>
          <p:nvPr/>
        </p:nvSpPr>
        <p:spPr>
          <a:xfrm>
            <a:off x="9646273" y="8404125"/>
            <a:ext cx="5030223"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CN" sz="2400" b="0" i="0" u="none" strike="noStrike" cap="none" spc="0" normalizeH="0" baseline="0" dirty="0">
                <a:ln>
                  <a:noFill/>
                </a:ln>
                <a:solidFill>
                  <a:schemeClr val="bg1"/>
                </a:solidFill>
                <a:effectLst/>
                <a:uFillTx/>
                <a:latin typeface="Consolas" panose="020B0609020204030204" pitchFamily="49" charset="0"/>
                <a:cs typeface="Consolas" panose="020B0609020204030204" pitchFamily="49" charset="0"/>
                <a:sym typeface="Helvetica Light"/>
              </a:rPr>
              <a:t>$ vela live-diff my-app</a:t>
            </a:r>
          </a:p>
          <a:p>
            <a:pPr marR="0" algn="l" defTabSz="825500" rtl="0" fontAlgn="auto" latinLnBrk="0" hangingPunct="0">
              <a:lnSpc>
                <a:spcPct val="100000"/>
              </a:lnSpc>
              <a:spcBef>
                <a:spcPts val="0"/>
              </a:spcBef>
              <a:spcAft>
                <a:spcPts val="0"/>
              </a:spcAft>
              <a:buClrTx/>
              <a:buSzTx/>
              <a:tabLst/>
            </a:pPr>
            <a:r>
              <a:rPr kumimoji="0" lang="en-CN" sz="2400" b="0" i="0" u="none" strike="noStrike" cap="none" spc="0" normalizeH="0" baseline="0" dirty="0">
                <a:ln>
                  <a:noFill/>
                </a:ln>
                <a:solidFill>
                  <a:schemeClr val="tx2">
                    <a:lumMod val="20000"/>
                    <a:lumOff val="80000"/>
                  </a:schemeClr>
                </a:solidFill>
                <a:effectLst/>
                <a:uFillTx/>
                <a:latin typeface="Consolas" panose="020B0609020204030204" pitchFamily="49" charset="0"/>
                <a:cs typeface="Consolas" panose="020B0609020204030204" pitchFamily="49" charset="0"/>
                <a:sym typeface="Helvetica Light"/>
              </a:rPr>
              <a:t>    - type: webservice</a:t>
            </a:r>
          </a:p>
          <a:p>
            <a:pPr marR="0" algn="l" defTabSz="825500" rtl="0" fontAlgn="auto" latinLnBrk="0" hangingPunct="0">
              <a:lnSpc>
                <a:spcPct val="100000"/>
              </a:lnSpc>
              <a:spcBef>
                <a:spcPts val="0"/>
              </a:spcBef>
              <a:spcAft>
                <a:spcPts val="0"/>
              </a:spcAft>
              <a:buClrTx/>
              <a:buSzTx/>
              <a:tabLst/>
            </a:pPr>
            <a:r>
              <a:rPr kumimoji="0" lang="en-CN" sz="2400" b="0" i="0" u="none" strike="noStrike" cap="none" spc="0" normalizeH="0" baseline="0" dirty="0">
                <a:ln>
                  <a:noFill/>
                </a:ln>
                <a:solidFill>
                  <a:schemeClr val="tx2">
                    <a:lumMod val="20000"/>
                    <a:lumOff val="80000"/>
                  </a:schemeClr>
                </a:solidFill>
                <a:effectLst/>
                <a:uFillTx/>
                <a:latin typeface="Consolas" panose="020B0609020204030204" pitchFamily="49" charset="0"/>
                <a:cs typeface="Consolas" panose="020B0609020204030204" pitchFamily="49" charset="0"/>
                <a:sym typeface="Helvetica Light"/>
              </a:rPr>
              <a:t>      name: webapp</a:t>
            </a:r>
          </a:p>
          <a:p>
            <a:pPr marR="0" algn="l" defTabSz="825500" rtl="0" fontAlgn="auto" latinLnBrk="0" hangingPunct="0">
              <a:lnSpc>
                <a:spcPct val="100000"/>
              </a:lnSpc>
              <a:spcBef>
                <a:spcPts val="0"/>
              </a:spcBef>
              <a:spcAft>
                <a:spcPts val="0"/>
              </a:spcAft>
              <a:buClrTx/>
              <a:buSzTx/>
              <a:tabLst/>
            </a:pPr>
            <a:r>
              <a:rPr lang="en-CN" sz="2400" dirty="0">
                <a:solidFill>
                  <a:schemeClr val="tx2">
                    <a:lumMod val="20000"/>
                    <a:lumOff val="80000"/>
                  </a:schemeClr>
                </a:solidFill>
                <a:latin typeface="Consolas" panose="020B0609020204030204" pitchFamily="49" charset="0"/>
                <a:cs typeface="Consolas" panose="020B0609020204030204" pitchFamily="49" charset="0"/>
              </a:rPr>
              <a:t>      properties:</a:t>
            </a:r>
          </a:p>
          <a:p>
            <a:pPr marR="0" algn="l" defTabSz="825500" rtl="0" fontAlgn="auto" latinLnBrk="0" hangingPunct="0">
              <a:lnSpc>
                <a:spcPct val="100000"/>
              </a:lnSpc>
              <a:spcBef>
                <a:spcPts val="0"/>
              </a:spcBef>
              <a:spcAft>
                <a:spcPts val="0"/>
              </a:spcAft>
              <a:buClrTx/>
              <a:buSzTx/>
              <a:tabLst/>
            </a:pPr>
            <a:r>
              <a:rPr lang="en-CN" sz="2400" dirty="0">
                <a:solidFill>
                  <a:schemeClr val="accent5">
                    <a:lumMod val="20000"/>
                    <a:lumOff val="80000"/>
                  </a:schemeClr>
                </a:solidFill>
                <a:latin typeface="Consolas" panose="020B0609020204030204" pitchFamily="49" charset="0"/>
                <a:cs typeface="Consolas" panose="020B0609020204030204" pitchFamily="49" charset="0"/>
              </a:rPr>
              <a:t>-</a:t>
            </a:r>
            <a:r>
              <a:rPr kumimoji="0" lang="en-CN" sz="2400" b="0" i="0" u="none" strike="noStrike" cap="none" spc="0" normalizeH="0" baseline="0" dirty="0">
                <a:ln>
                  <a:noFill/>
                </a:ln>
                <a:solidFill>
                  <a:schemeClr val="accent5">
                    <a:lumMod val="20000"/>
                    <a:lumOff val="80000"/>
                  </a:schemeClr>
                </a:solidFill>
                <a:effectLst/>
                <a:uFillTx/>
                <a:latin typeface="Consolas" panose="020B0609020204030204" pitchFamily="49" charset="0"/>
                <a:cs typeface="Consolas" panose="020B0609020204030204" pitchFamily="49" charset="0"/>
                <a:sym typeface="Helvetica Light"/>
              </a:rPr>
              <a:t>       image: webapp:dolphin</a:t>
            </a:r>
          </a:p>
          <a:p>
            <a:pPr marR="0" algn="l" defTabSz="825500" rtl="0" fontAlgn="auto" latinLnBrk="0" hangingPunct="0">
              <a:lnSpc>
                <a:spcPct val="100000"/>
              </a:lnSpc>
              <a:spcBef>
                <a:spcPts val="0"/>
              </a:spcBef>
              <a:spcAft>
                <a:spcPts val="0"/>
              </a:spcAft>
              <a:buClrTx/>
              <a:buSzTx/>
              <a:tabLst/>
            </a:pPr>
            <a:r>
              <a:rPr lang="en-CN" sz="2400" dirty="0">
                <a:solidFill>
                  <a:schemeClr val="accent2">
                    <a:lumMod val="20000"/>
                    <a:lumOff val="80000"/>
                  </a:schemeClr>
                </a:solidFill>
                <a:latin typeface="Consolas" panose="020B0609020204030204" pitchFamily="49" charset="0"/>
                <a:cs typeface="Consolas" panose="020B0609020204030204" pitchFamily="49" charset="0"/>
              </a:rPr>
              <a:t>+       image: webapp:panda</a:t>
            </a:r>
            <a:endParaRPr kumimoji="0" lang="en-CN" sz="2400" b="0" i="0" u="none" strike="noStrike" cap="none" spc="0" normalizeH="0" baseline="0" dirty="0">
              <a:ln>
                <a:noFill/>
              </a:ln>
              <a:solidFill>
                <a:schemeClr val="accent2">
                  <a:lumMod val="20000"/>
                  <a:lumOff val="80000"/>
                </a:schemeClr>
              </a:solidFill>
              <a:effectLst/>
              <a:uFillTx/>
              <a:latin typeface="Consolas" panose="020B0609020204030204" pitchFamily="49" charset="0"/>
              <a:cs typeface="Consolas" panose="020B0609020204030204" pitchFamily="49" charset="0"/>
              <a:sym typeface="Helvetica Light"/>
            </a:endParaRPr>
          </a:p>
        </p:txBody>
      </p:sp>
      <p:sp>
        <p:nvSpPr>
          <p:cNvPr id="51" name="Lorem ipsum dolor sit amet. Lorem ipsum dolor sit amet.Lorem ipsum dolor sit amet. Lorem ipsum dolor sit amet.Lorem ipsum dolor sit amet.">
            <a:extLst>
              <a:ext uri="{FF2B5EF4-FFF2-40B4-BE49-F238E27FC236}">
                <a16:creationId xmlns:a16="http://schemas.microsoft.com/office/drawing/2014/main" id="{6DA70201-1A4A-4BEC-2F95-47B274AD9DF1}"/>
              </a:ext>
            </a:extLst>
          </p:cNvPr>
          <p:cNvSpPr txBox="1"/>
          <p:nvPr/>
        </p:nvSpPr>
        <p:spPr>
          <a:xfrm>
            <a:off x="16899789" y="11106100"/>
            <a:ext cx="7048812" cy="228113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While KubeVela application usually automatically publishes new versions on spec changes, it is also possible to manually control the version publish, which allows users to edit application first and commit changes later. </a:t>
            </a:r>
            <a:endParaRPr dirty="0"/>
          </a:p>
        </p:txBody>
      </p:sp>
      <p:sp>
        <p:nvSpPr>
          <p:cNvPr id="55" name="TextBox 54">
            <a:extLst>
              <a:ext uri="{FF2B5EF4-FFF2-40B4-BE49-F238E27FC236}">
                <a16:creationId xmlns:a16="http://schemas.microsoft.com/office/drawing/2014/main" id="{95FE7A74-AFC7-894E-90AB-60ED42768974}"/>
              </a:ext>
            </a:extLst>
          </p:cNvPr>
          <p:cNvSpPr txBox="1"/>
          <p:nvPr/>
        </p:nvSpPr>
        <p:spPr>
          <a:xfrm>
            <a:off x="1740440" y="2035028"/>
            <a:ext cx="522200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US" altLang="zh-CN" sz="2800" b="1" dirty="0">
                <a:solidFill>
                  <a:schemeClr val="tx1"/>
                </a:solidFill>
              </a:rPr>
              <a:t>History</a:t>
            </a:r>
            <a:r>
              <a:rPr lang="zh-CN" altLang="en-US" sz="2800" b="1" dirty="0">
                <a:solidFill>
                  <a:schemeClr val="tx1"/>
                </a:solidFill>
              </a:rPr>
              <a:t> </a:t>
            </a:r>
            <a:r>
              <a:rPr lang="en-US" altLang="zh-CN" sz="2800" b="1" dirty="0">
                <a:solidFill>
                  <a:schemeClr val="tx1"/>
                </a:solidFill>
              </a:rPr>
              <a:t>version</a:t>
            </a:r>
            <a:r>
              <a:rPr lang="zh-CN" altLang="en-US" sz="2800" b="1" dirty="0">
                <a:solidFill>
                  <a:schemeClr val="tx1"/>
                </a:solidFill>
              </a:rPr>
              <a:t> </a:t>
            </a:r>
            <a:r>
              <a:rPr lang="en-US" altLang="zh-CN" sz="2800" b="1" dirty="0">
                <a:solidFill>
                  <a:schemeClr val="tx1"/>
                </a:solidFill>
              </a:rPr>
              <a:t>recorded.</a:t>
            </a:r>
            <a:endParaRPr lang="en-CN" sz="2800" b="1" dirty="0">
              <a:solidFill>
                <a:schemeClr val="tx1"/>
              </a:solidFill>
            </a:endParaRPr>
          </a:p>
        </p:txBody>
      </p:sp>
      <p:sp>
        <p:nvSpPr>
          <p:cNvPr id="56" name="TextBox 55">
            <a:extLst>
              <a:ext uri="{FF2B5EF4-FFF2-40B4-BE49-F238E27FC236}">
                <a16:creationId xmlns:a16="http://schemas.microsoft.com/office/drawing/2014/main" id="{3F6BDB3D-48E8-5F2D-FE5B-6FC72C46AD3F}"/>
              </a:ext>
            </a:extLst>
          </p:cNvPr>
          <p:cNvSpPr txBox="1"/>
          <p:nvPr/>
        </p:nvSpPr>
        <p:spPr>
          <a:xfrm>
            <a:off x="9324394" y="2089746"/>
            <a:ext cx="664255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US" altLang="zh-CN" sz="2800" b="1" dirty="0">
                <a:solidFill>
                  <a:schemeClr val="tx1"/>
                </a:solidFill>
              </a:rPr>
              <a:t>Rollback</a:t>
            </a:r>
            <a:r>
              <a:rPr lang="zh-CN" altLang="en-US" sz="2800" b="1" dirty="0">
                <a:solidFill>
                  <a:schemeClr val="tx1"/>
                </a:solidFill>
              </a:rPr>
              <a:t> </a:t>
            </a:r>
            <a:r>
              <a:rPr lang="en-US" altLang="zh-CN" sz="2800" b="1" dirty="0">
                <a:solidFill>
                  <a:schemeClr val="tx1"/>
                </a:solidFill>
              </a:rPr>
              <a:t>to</a:t>
            </a:r>
            <a:r>
              <a:rPr lang="zh-CN" altLang="en-US" sz="2800" b="1" dirty="0">
                <a:solidFill>
                  <a:schemeClr val="tx1"/>
                </a:solidFill>
              </a:rPr>
              <a:t> </a:t>
            </a:r>
            <a:r>
              <a:rPr lang="en-US" altLang="zh-CN" sz="2800" b="1" dirty="0">
                <a:solidFill>
                  <a:schemeClr val="tx1"/>
                </a:solidFill>
              </a:rPr>
              <a:t>succeeded</a:t>
            </a:r>
            <a:r>
              <a:rPr lang="zh-CN" altLang="en-US" sz="2800" b="1" dirty="0">
                <a:solidFill>
                  <a:schemeClr val="tx1"/>
                </a:solidFill>
              </a:rPr>
              <a:t> </a:t>
            </a:r>
            <a:r>
              <a:rPr lang="en-US" altLang="zh-CN" sz="2800" b="1" dirty="0">
                <a:solidFill>
                  <a:schemeClr val="tx1"/>
                </a:solidFill>
              </a:rPr>
              <a:t>version.</a:t>
            </a:r>
            <a:endParaRPr lang="en-CN" sz="2800" b="1" dirty="0">
              <a:solidFill>
                <a:schemeClr val="tx1"/>
              </a:solidFill>
            </a:endParaRPr>
          </a:p>
        </p:txBody>
      </p:sp>
      <p:pic>
        <p:nvPicPr>
          <p:cNvPr id="57" name="Picture 56">
            <a:extLst>
              <a:ext uri="{FF2B5EF4-FFF2-40B4-BE49-F238E27FC236}">
                <a16:creationId xmlns:a16="http://schemas.microsoft.com/office/drawing/2014/main" id="{6BC2CF27-0EEC-A143-CC37-6508E8632875}"/>
              </a:ext>
            </a:extLst>
          </p:cNvPr>
          <p:cNvPicPr>
            <a:picLocks noChangeAspect="1"/>
          </p:cNvPicPr>
          <p:nvPr/>
        </p:nvPicPr>
        <p:blipFill>
          <a:blip r:embed="rId2"/>
          <a:stretch>
            <a:fillRect/>
          </a:stretch>
        </p:blipFill>
        <p:spPr>
          <a:xfrm>
            <a:off x="1820907" y="7927853"/>
            <a:ext cx="4778390" cy="3105200"/>
          </a:xfrm>
          <a:prstGeom prst="rect">
            <a:avLst/>
          </a:prstGeom>
        </p:spPr>
      </p:pic>
      <p:sp>
        <p:nvSpPr>
          <p:cNvPr id="58" name="TextBox 57">
            <a:extLst>
              <a:ext uri="{FF2B5EF4-FFF2-40B4-BE49-F238E27FC236}">
                <a16:creationId xmlns:a16="http://schemas.microsoft.com/office/drawing/2014/main" id="{9DCECF3B-A5B4-E992-371B-FB2BBA79E2D6}"/>
              </a:ext>
            </a:extLst>
          </p:cNvPr>
          <p:cNvSpPr txBox="1"/>
          <p:nvPr/>
        </p:nvSpPr>
        <p:spPr>
          <a:xfrm>
            <a:off x="17253178" y="2125031"/>
            <a:ext cx="664255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US" altLang="zh-CN" sz="2800" b="1" dirty="0">
                <a:solidFill>
                  <a:schemeClr val="tx1"/>
                </a:solidFill>
              </a:rPr>
              <a:t>Inspect</a:t>
            </a:r>
            <a:r>
              <a:rPr lang="zh-CN" altLang="en-US" sz="2800" b="1" dirty="0">
                <a:solidFill>
                  <a:schemeClr val="tx1"/>
                </a:solidFill>
              </a:rPr>
              <a:t> </a:t>
            </a:r>
            <a:r>
              <a:rPr lang="en-US" altLang="zh-CN" sz="2800" b="1" dirty="0">
                <a:solidFill>
                  <a:schemeClr val="tx1"/>
                </a:solidFill>
              </a:rPr>
              <a:t>changes</a:t>
            </a:r>
            <a:r>
              <a:rPr lang="zh-CN" altLang="en-US" sz="2800" b="1" dirty="0">
                <a:solidFill>
                  <a:schemeClr val="tx1"/>
                </a:solidFill>
              </a:rPr>
              <a:t> </a:t>
            </a:r>
            <a:r>
              <a:rPr lang="en-US" altLang="zh-CN" sz="2800" b="1" dirty="0">
                <a:solidFill>
                  <a:schemeClr val="tx1"/>
                </a:solidFill>
              </a:rPr>
              <a:t>across</a:t>
            </a:r>
            <a:r>
              <a:rPr lang="zh-CN" altLang="en-US" sz="2800" b="1" dirty="0">
                <a:solidFill>
                  <a:schemeClr val="tx1"/>
                </a:solidFill>
              </a:rPr>
              <a:t> </a:t>
            </a:r>
            <a:r>
              <a:rPr lang="en-US" altLang="zh-CN" sz="2800" b="1" dirty="0">
                <a:solidFill>
                  <a:schemeClr val="tx1"/>
                </a:solidFill>
              </a:rPr>
              <a:t>versions.</a:t>
            </a:r>
            <a:endParaRPr lang="en-CN" sz="2800" b="1" dirty="0">
              <a:solidFill>
                <a:schemeClr val="tx1"/>
              </a:solidFill>
            </a:endParaRPr>
          </a:p>
        </p:txBody>
      </p:sp>
      <p:grpSp>
        <p:nvGrpSpPr>
          <p:cNvPr id="59" name="Group 58">
            <a:extLst>
              <a:ext uri="{FF2B5EF4-FFF2-40B4-BE49-F238E27FC236}">
                <a16:creationId xmlns:a16="http://schemas.microsoft.com/office/drawing/2014/main" id="{A486F9E3-7E02-E15D-041A-7938F747C4C0}"/>
              </a:ext>
            </a:extLst>
          </p:cNvPr>
          <p:cNvGrpSpPr/>
          <p:nvPr/>
        </p:nvGrpSpPr>
        <p:grpSpPr>
          <a:xfrm>
            <a:off x="16375242" y="3026308"/>
            <a:ext cx="7439894" cy="6782006"/>
            <a:chOff x="964804" y="4164831"/>
            <a:chExt cx="10822856" cy="8109476"/>
          </a:xfrm>
        </p:grpSpPr>
        <p:sp>
          <p:nvSpPr>
            <p:cNvPr id="60" name="Rectangle 59">
              <a:extLst>
                <a:ext uri="{FF2B5EF4-FFF2-40B4-BE49-F238E27FC236}">
                  <a16:creationId xmlns:a16="http://schemas.microsoft.com/office/drawing/2014/main" id="{3A727FF8-B855-D193-C2E6-E761CDF5C4E0}"/>
                </a:ext>
              </a:extLst>
            </p:cNvPr>
            <p:cNvSpPr/>
            <p:nvPr/>
          </p:nvSpPr>
          <p:spPr>
            <a:xfrm>
              <a:off x="1294791" y="4567025"/>
              <a:ext cx="3997104" cy="895513"/>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solidFill>
                    <a:schemeClr val="accent1"/>
                  </a:solidFill>
                </a:rPr>
                <a:t>Application</a:t>
              </a:r>
            </a:p>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chemeClr val="accent1"/>
                  </a:solidFill>
                  <a:effectLst/>
                  <a:uFillTx/>
                  <a:latin typeface="+mn-lt"/>
                  <a:ea typeface="+mn-ea"/>
                  <a:cs typeface="+mn-cs"/>
                  <a:sym typeface="Helvetica Light"/>
                </a:rPr>
                <a:t>Status: runningWorkflow</a:t>
              </a:r>
              <a:endParaRPr kumimoji="0" lang="en-CN" sz="24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61" name="Oval 60">
              <a:extLst>
                <a:ext uri="{FF2B5EF4-FFF2-40B4-BE49-F238E27FC236}">
                  <a16:creationId xmlns:a16="http://schemas.microsoft.com/office/drawing/2014/main" id="{15344244-8A77-1A85-088A-075DAA3B849D}"/>
                </a:ext>
              </a:extLst>
            </p:cNvPr>
            <p:cNvSpPr/>
            <p:nvPr/>
          </p:nvSpPr>
          <p:spPr>
            <a:xfrm>
              <a:off x="964804" y="4206778"/>
              <a:ext cx="722375" cy="638255"/>
            </a:xfrm>
            <a:prstGeom prst="ellipse">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FFFFFF"/>
                  </a:solidFill>
                  <a:effectLst/>
                  <a:uFillTx/>
                  <a:latin typeface="+mn-lt"/>
                  <a:ea typeface="+mn-ea"/>
                  <a:cs typeface="+mn-cs"/>
                  <a:sym typeface="Helvetica Light"/>
                </a:rPr>
                <a:t>v5</a:t>
              </a:r>
            </a:p>
          </p:txBody>
        </p:sp>
        <p:sp>
          <p:nvSpPr>
            <p:cNvPr id="62" name="Rectangle 61">
              <a:extLst>
                <a:ext uri="{FF2B5EF4-FFF2-40B4-BE49-F238E27FC236}">
                  <a16:creationId xmlns:a16="http://schemas.microsoft.com/office/drawing/2014/main" id="{3F4037D4-6B02-84F5-A0BE-08BCBB5C0C27}"/>
                </a:ext>
              </a:extLst>
            </p:cNvPr>
            <p:cNvSpPr/>
            <p:nvPr/>
          </p:nvSpPr>
          <p:spPr>
            <a:xfrm>
              <a:off x="6998164" y="4493080"/>
              <a:ext cx="4789496" cy="1153126"/>
            </a:xfrm>
            <a:prstGeom prst="rect">
              <a:avLst/>
            </a:prstGeom>
            <a:solidFill>
              <a:schemeClr val="bg1"/>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accent2"/>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accent2"/>
                  </a:solidFill>
                </a:rPr>
                <a:t>ID: zebra Date: Oct 18th</a:t>
              </a:r>
              <a:endParaRPr kumimoji="0" lang="en-CN" sz="2000" b="0" i="0" u="none" strike="noStrike" cap="none" spc="0" normalizeH="0" baseline="0" dirty="0">
                <a:ln>
                  <a:noFill/>
                </a:ln>
                <a:solidFill>
                  <a:schemeClr val="accent2"/>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accent2"/>
                  </a:solidFill>
                </a:rPr>
                <a:t>Hash: b88bc2fe Size: 631KiB</a:t>
              </a:r>
              <a:endParaRPr kumimoji="0" lang="en-CN" sz="2000" b="0" i="0" u="none" strike="noStrike" cap="none" spc="0" normalizeH="0" baseline="0" dirty="0">
                <a:ln>
                  <a:noFill/>
                </a:ln>
                <a:solidFill>
                  <a:schemeClr val="accent2"/>
                </a:solidFill>
                <a:effectLst/>
                <a:uFillTx/>
                <a:latin typeface="+mn-lt"/>
                <a:ea typeface="+mn-ea"/>
                <a:cs typeface="+mn-cs"/>
                <a:sym typeface="Helvetica Light"/>
              </a:endParaRPr>
            </a:p>
          </p:txBody>
        </p:sp>
        <p:sp>
          <p:nvSpPr>
            <p:cNvPr id="63" name="Oval 62">
              <a:extLst>
                <a:ext uri="{FF2B5EF4-FFF2-40B4-BE49-F238E27FC236}">
                  <a16:creationId xmlns:a16="http://schemas.microsoft.com/office/drawing/2014/main" id="{585439BE-9525-AE40-D89D-39450A2EDA3B}"/>
                </a:ext>
              </a:extLst>
            </p:cNvPr>
            <p:cNvSpPr/>
            <p:nvPr/>
          </p:nvSpPr>
          <p:spPr>
            <a:xfrm>
              <a:off x="6645793" y="4164831"/>
              <a:ext cx="722375" cy="638255"/>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FFFFFF"/>
                  </a:solidFill>
                  <a:effectLst/>
                  <a:uFillTx/>
                  <a:latin typeface="+mn-lt"/>
                  <a:ea typeface="+mn-ea"/>
                  <a:cs typeface="+mn-cs"/>
                  <a:sym typeface="Helvetica Light"/>
                </a:rPr>
                <a:t>v1</a:t>
              </a:r>
            </a:p>
          </p:txBody>
        </p:sp>
        <p:sp>
          <p:nvSpPr>
            <p:cNvPr id="576" name="Rectangle 575">
              <a:extLst>
                <a:ext uri="{FF2B5EF4-FFF2-40B4-BE49-F238E27FC236}">
                  <a16:creationId xmlns:a16="http://schemas.microsoft.com/office/drawing/2014/main" id="{2BA4EDB4-73DE-59D7-57BA-8C0B66BFA2E9}"/>
                </a:ext>
              </a:extLst>
            </p:cNvPr>
            <p:cNvSpPr/>
            <p:nvPr/>
          </p:nvSpPr>
          <p:spPr>
            <a:xfrm>
              <a:off x="6998164" y="6147981"/>
              <a:ext cx="4789496" cy="1153126"/>
            </a:xfrm>
            <a:prstGeom prst="rect">
              <a:avLst/>
            </a:prstGeom>
            <a:solidFill>
              <a:schemeClr val="bg1"/>
            </a:solidFill>
            <a:ln w="38100">
              <a:solidFill>
                <a:schemeClr val="accent5"/>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accent5"/>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kumimoji="0" lang="en-CN" sz="1600" b="0" i="0" u="none" strike="noStrike" cap="none" spc="0" normalizeH="0" baseline="0" dirty="0">
                  <a:ln>
                    <a:noFill/>
                  </a:ln>
                  <a:solidFill>
                    <a:schemeClr val="accent5"/>
                  </a:solidFill>
                  <a:effectLst/>
                  <a:uFillTx/>
                  <a:latin typeface="+mn-lt"/>
                  <a:ea typeface="+mn-ea"/>
                  <a:cs typeface="+mn-cs"/>
                  <a:sym typeface="Helvetica Light"/>
                </a:rPr>
                <a:t>ID: tiger Date: Oct 20th</a:t>
              </a:r>
            </a:p>
            <a:p>
              <a:pPr marL="0" marR="0" indent="0" algn="ctr" defTabSz="825500" rtl="0" fontAlgn="auto" latinLnBrk="0" hangingPunct="0">
                <a:lnSpc>
                  <a:spcPct val="100000"/>
                </a:lnSpc>
                <a:spcBef>
                  <a:spcPts val="0"/>
                </a:spcBef>
                <a:spcAft>
                  <a:spcPts val="0"/>
                </a:spcAft>
                <a:buClrTx/>
                <a:buSzTx/>
                <a:buFontTx/>
                <a:buNone/>
                <a:tabLst/>
              </a:pPr>
              <a:r>
                <a:rPr kumimoji="0" lang="en-CN" sz="1600" b="0" i="0" u="none" strike="noStrike" cap="none" spc="0" normalizeH="0" baseline="0" dirty="0">
                  <a:ln>
                    <a:noFill/>
                  </a:ln>
                  <a:solidFill>
                    <a:schemeClr val="accent5"/>
                  </a:solidFill>
                  <a:effectLst/>
                  <a:uFillTx/>
                  <a:latin typeface="+mn-lt"/>
                  <a:ea typeface="+mn-ea"/>
                  <a:cs typeface="+mn-cs"/>
                  <a:sym typeface="Helvetica Light"/>
                </a:rPr>
                <a:t>Hash: eea9ad2c Size: 621KiB</a:t>
              </a:r>
              <a:endParaRPr kumimoji="0" lang="en-CN"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577" name="Oval 576">
              <a:extLst>
                <a:ext uri="{FF2B5EF4-FFF2-40B4-BE49-F238E27FC236}">
                  <a16:creationId xmlns:a16="http://schemas.microsoft.com/office/drawing/2014/main" id="{FF7C055A-133F-E443-AB82-C382DEEAB91C}"/>
                </a:ext>
              </a:extLst>
            </p:cNvPr>
            <p:cNvSpPr/>
            <p:nvPr/>
          </p:nvSpPr>
          <p:spPr>
            <a:xfrm>
              <a:off x="6645793" y="5811719"/>
              <a:ext cx="722375" cy="638255"/>
            </a:xfrm>
            <a:prstGeom prst="ellipse">
              <a:avLst/>
            </a:prstGeom>
            <a:solidFill>
              <a:schemeClr val="accent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FFFFFF"/>
                  </a:solidFill>
                  <a:effectLst/>
                  <a:uFillTx/>
                  <a:latin typeface="+mn-lt"/>
                  <a:ea typeface="+mn-ea"/>
                  <a:cs typeface="+mn-cs"/>
                  <a:sym typeface="Helvetica Light"/>
                </a:rPr>
                <a:t>v2</a:t>
              </a:r>
            </a:p>
          </p:txBody>
        </p:sp>
        <p:sp>
          <p:nvSpPr>
            <p:cNvPr id="578" name="Rectangle 577">
              <a:extLst>
                <a:ext uri="{FF2B5EF4-FFF2-40B4-BE49-F238E27FC236}">
                  <a16:creationId xmlns:a16="http://schemas.microsoft.com/office/drawing/2014/main" id="{D94DA2CE-92EC-0F86-A1C4-06A77240D922}"/>
                </a:ext>
              </a:extLst>
            </p:cNvPr>
            <p:cNvSpPr/>
            <p:nvPr/>
          </p:nvSpPr>
          <p:spPr>
            <a:xfrm>
              <a:off x="6998164" y="7802882"/>
              <a:ext cx="4789496" cy="1153126"/>
            </a:xfrm>
            <a:prstGeom prst="rect">
              <a:avLst/>
            </a:prstGeom>
            <a:solidFill>
              <a:schemeClr val="bg1"/>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accent2"/>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accent2"/>
                  </a:solidFill>
                </a:rPr>
                <a:t>ID: dolphin Date: Oct 20th</a:t>
              </a:r>
              <a:endParaRPr kumimoji="0" lang="en-CN" sz="1600" b="0" i="0" u="none" strike="noStrike" cap="none" spc="0" normalizeH="0" baseline="0" dirty="0">
                <a:ln>
                  <a:noFill/>
                </a:ln>
                <a:solidFill>
                  <a:schemeClr val="accent2"/>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accent2"/>
                  </a:solidFill>
                </a:rPr>
                <a:t>Hash: 1c7640bc Size: 625KiB</a:t>
              </a:r>
              <a:endParaRPr kumimoji="0" lang="en-CN" sz="2000" b="0" i="0" u="none" strike="noStrike" cap="none" spc="0" normalizeH="0" baseline="0" dirty="0">
                <a:ln>
                  <a:noFill/>
                </a:ln>
                <a:solidFill>
                  <a:schemeClr val="accent2"/>
                </a:solidFill>
                <a:effectLst/>
                <a:uFillTx/>
                <a:latin typeface="+mn-lt"/>
                <a:ea typeface="+mn-ea"/>
                <a:cs typeface="+mn-cs"/>
                <a:sym typeface="Helvetica Light"/>
              </a:endParaRPr>
            </a:p>
          </p:txBody>
        </p:sp>
        <p:sp>
          <p:nvSpPr>
            <p:cNvPr id="579" name="Oval 578">
              <a:extLst>
                <a:ext uri="{FF2B5EF4-FFF2-40B4-BE49-F238E27FC236}">
                  <a16:creationId xmlns:a16="http://schemas.microsoft.com/office/drawing/2014/main" id="{BD02F60C-6BE7-3B12-61ED-A46B0F91D732}"/>
                </a:ext>
              </a:extLst>
            </p:cNvPr>
            <p:cNvSpPr/>
            <p:nvPr/>
          </p:nvSpPr>
          <p:spPr>
            <a:xfrm>
              <a:off x="6645793" y="7461289"/>
              <a:ext cx="722375" cy="638255"/>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FFFFFF"/>
                  </a:solidFill>
                  <a:effectLst/>
                  <a:uFillTx/>
                  <a:latin typeface="+mn-lt"/>
                  <a:ea typeface="+mn-ea"/>
                  <a:cs typeface="+mn-cs"/>
                  <a:sym typeface="Helvetica Light"/>
                </a:rPr>
                <a:t>v3</a:t>
              </a:r>
            </a:p>
          </p:txBody>
        </p:sp>
        <p:sp>
          <p:nvSpPr>
            <p:cNvPr id="580" name="Rectangle 579">
              <a:extLst>
                <a:ext uri="{FF2B5EF4-FFF2-40B4-BE49-F238E27FC236}">
                  <a16:creationId xmlns:a16="http://schemas.microsoft.com/office/drawing/2014/main" id="{671BE91C-BB5A-9CE1-5A49-E498C5F1D111}"/>
                </a:ext>
              </a:extLst>
            </p:cNvPr>
            <p:cNvSpPr/>
            <p:nvPr/>
          </p:nvSpPr>
          <p:spPr>
            <a:xfrm>
              <a:off x="6998164" y="9457782"/>
              <a:ext cx="4789496" cy="1153126"/>
            </a:xfrm>
            <a:prstGeom prst="rect">
              <a:avLst/>
            </a:prstGeom>
            <a:solidFill>
              <a:schemeClr val="bg1"/>
            </a:solidFill>
            <a:ln w="3810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bg1">
                      <a:lumMod val="85000"/>
                    </a:schemeClr>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bg1">
                      <a:lumMod val="85000"/>
                    </a:schemeClr>
                  </a:solidFill>
                </a:rPr>
                <a:t>ID: giraffe Date: Oct 22th</a:t>
              </a:r>
              <a:endParaRPr kumimoji="0" lang="en-CN" sz="1600" b="0" i="0" u="none" strike="noStrike" cap="none" spc="0" normalizeH="0" baseline="0" dirty="0">
                <a:ln>
                  <a:noFill/>
                </a:ln>
                <a:solidFill>
                  <a:schemeClr val="bg1">
                    <a:lumMod val="85000"/>
                  </a:schemeClr>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bg1">
                      <a:lumMod val="85000"/>
                    </a:schemeClr>
                  </a:solidFill>
                </a:rPr>
                <a:t>Hash: 3f7409ca Size: 628KiB</a:t>
              </a:r>
              <a:endParaRPr kumimoji="0" lang="en-CN" sz="2000" b="0" i="0" u="none" strike="noStrike" cap="none" spc="0" normalizeH="0" baseline="0" dirty="0">
                <a:ln>
                  <a:noFill/>
                </a:ln>
                <a:solidFill>
                  <a:schemeClr val="bg1">
                    <a:lumMod val="85000"/>
                  </a:schemeClr>
                </a:solidFill>
                <a:effectLst/>
                <a:uFillTx/>
                <a:latin typeface="+mn-lt"/>
                <a:ea typeface="+mn-ea"/>
                <a:cs typeface="+mn-cs"/>
                <a:sym typeface="Helvetica Light"/>
              </a:endParaRPr>
            </a:p>
          </p:txBody>
        </p:sp>
        <p:sp>
          <p:nvSpPr>
            <p:cNvPr id="581" name="Oval 580">
              <a:extLst>
                <a:ext uri="{FF2B5EF4-FFF2-40B4-BE49-F238E27FC236}">
                  <a16:creationId xmlns:a16="http://schemas.microsoft.com/office/drawing/2014/main" id="{F29FBA4E-F12A-C138-B7AC-95DC91535F5B}"/>
                </a:ext>
              </a:extLst>
            </p:cNvPr>
            <p:cNvSpPr/>
            <p:nvPr/>
          </p:nvSpPr>
          <p:spPr>
            <a:xfrm>
              <a:off x="6645793" y="9116192"/>
              <a:ext cx="722375" cy="638255"/>
            </a:xfrm>
            <a:prstGeom prst="ellipse">
              <a:avLst/>
            </a:prstGeom>
            <a:solidFill>
              <a:schemeClr val="bg1">
                <a:lumMod val="8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FFFFFF"/>
                  </a:solidFill>
                  <a:effectLst/>
                  <a:uFillTx/>
                  <a:latin typeface="+mn-lt"/>
                  <a:ea typeface="+mn-ea"/>
                  <a:cs typeface="+mn-cs"/>
                  <a:sym typeface="Helvetica Light"/>
                </a:rPr>
                <a:t>v4</a:t>
              </a:r>
            </a:p>
          </p:txBody>
        </p:sp>
        <p:cxnSp>
          <p:nvCxnSpPr>
            <p:cNvPr id="582" name="Elbow Connector 581">
              <a:extLst>
                <a:ext uri="{FF2B5EF4-FFF2-40B4-BE49-F238E27FC236}">
                  <a16:creationId xmlns:a16="http://schemas.microsoft.com/office/drawing/2014/main" id="{168E5B27-432C-040B-DA4A-4ABD1B92E1DC}"/>
                </a:ext>
              </a:extLst>
            </p:cNvPr>
            <p:cNvCxnSpPr>
              <a:cxnSpLocks/>
              <a:stCxn id="60" idx="2"/>
              <a:endCxn id="583" idx="1"/>
            </p:cNvCxnSpPr>
            <p:nvPr/>
          </p:nvCxnSpPr>
          <p:spPr>
            <a:xfrm rot="16200000" flipH="1">
              <a:off x="2028149" y="6727730"/>
              <a:ext cx="6235207" cy="3704820"/>
            </a:xfrm>
            <a:prstGeom prst="bentConnector2">
              <a:avLst/>
            </a:prstGeom>
            <a:noFill/>
            <a:ln w="25400" cap="flat">
              <a:solidFill>
                <a:schemeClr val="accent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583" name="Rectangle 582">
              <a:extLst>
                <a:ext uri="{FF2B5EF4-FFF2-40B4-BE49-F238E27FC236}">
                  <a16:creationId xmlns:a16="http://schemas.microsoft.com/office/drawing/2014/main" id="{178EDAB7-74DC-5CA5-39B6-9B558DA3A566}"/>
                </a:ext>
              </a:extLst>
            </p:cNvPr>
            <p:cNvSpPr/>
            <p:nvPr/>
          </p:nvSpPr>
          <p:spPr>
            <a:xfrm>
              <a:off x="6998162" y="11121181"/>
              <a:ext cx="4789496" cy="1153126"/>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accent1"/>
                  </a:solidFill>
                  <a:effectLst/>
                  <a:uFillTx/>
                  <a:latin typeface="+mn-lt"/>
                  <a:ea typeface="+mn-ea"/>
                  <a:cs typeface="+mn-cs"/>
                  <a:sym typeface="Helvetica Light"/>
                </a:rPr>
                <a:t>ApplicationRevision</a:t>
              </a: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accent1"/>
                  </a:solidFill>
                </a:rPr>
                <a:t>ID: panda Date: Oct 24th</a:t>
              </a:r>
              <a:endParaRPr kumimoji="0" lang="en-CN" sz="1600" b="0" i="0" u="none" strike="noStrike" cap="none" spc="0" normalizeH="0" baseline="0" dirty="0">
                <a:ln>
                  <a:noFill/>
                </a:ln>
                <a:solidFill>
                  <a:schemeClr val="accent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CN" sz="1600" dirty="0">
                  <a:solidFill>
                    <a:schemeClr val="accent1"/>
                  </a:solidFill>
                </a:rPr>
                <a:t>Hash: 8e62d36f Size: 629KiB</a:t>
              </a:r>
              <a:endParaRPr kumimoji="0" lang="en-CN" sz="20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584" name="Oval 583">
              <a:extLst>
                <a:ext uri="{FF2B5EF4-FFF2-40B4-BE49-F238E27FC236}">
                  <a16:creationId xmlns:a16="http://schemas.microsoft.com/office/drawing/2014/main" id="{0EFDB9AA-D5F3-A0E9-0B02-FCF06F0B9285}"/>
                </a:ext>
              </a:extLst>
            </p:cNvPr>
            <p:cNvSpPr/>
            <p:nvPr/>
          </p:nvSpPr>
          <p:spPr>
            <a:xfrm>
              <a:off x="6645793" y="10779589"/>
              <a:ext cx="722375" cy="638255"/>
            </a:xfrm>
            <a:prstGeom prst="ellipse">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FFFFFF"/>
                  </a:solidFill>
                  <a:effectLst/>
                  <a:uFillTx/>
                  <a:latin typeface="+mn-lt"/>
                  <a:ea typeface="+mn-ea"/>
                  <a:cs typeface="+mn-cs"/>
                  <a:sym typeface="Helvetica Light"/>
                </a:rPr>
                <a:t>v5</a:t>
              </a:r>
            </a:p>
          </p:txBody>
        </p:sp>
        <p:sp>
          <p:nvSpPr>
            <p:cNvPr id="585" name="TextBox 584">
              <a:extLst>
                <a:ext uri="{FF2B5EF4-FFF2-40B4-BE49-F238E27FC236}">
                  <a16:creationId xmlns:a16="http://schemas.microsoft.com/office/drawing/2014/main" id="{DB276C25-7047-F9D4-8326-AC9405C8BF7F}"/>
                </a:ext>
              </a:extLst>
            </p:cNvPr>
            <p:cNvSpPr txBox="1"/>
            <p:nvPr/>
          </p:nvSpPr>
          <p:spPr>
            <a:xfrm>
              <a:off x="4520806" y="11203580"/>
              <a:ext cx="1249898" cy="45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chemeClr val="accent1"/>
                  </a:solidFill>
                  <a:effectLst/>
                  <a:uFillTx/>
                  <a:latin typeface="+mn-lt"/>
                  <a:ea typeface="+mn-ea"/>
                  <a:cs typeface="+mn-cs"/>
                  <a:sym typeface="Helvetica Light"/>
                </a:rPr>
                <a:t>publish</a:t>
              </a:r>
            </a:p>
          </p:txBody>
        </p:sp>
      </p:grpSp>
    </p:spTree>
    <p:extLst>
      <p:ext uri="{BB962C8B-B14F-4D97-AF65-F5344CB8AC3E}">
        <p14:creationId xmlns:p14="http://schemas.microsoft.com/office/powerpoint/2010/main" val="176856138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Rectangle 579">
            <a:extLst>
              <a:ext uri="{FF2B5EF4-FFF2-40B4-BE49-F238E27FC236}">
                <a16:creationId xmlns:a16="http://schemas.microsoft.com/office/drawing/2014/main" id="{239E57E3-3EAA-4983-75C4-B7523A43CDB6}"/>
              </a:ext>
            </a:extLst>
          </p:cNvPr>
          <p:cNvSpPr/>
          <p:nvPr/>
        </p:nvSpPr>
        <p:spPr>
          <a:xfrm>
            <a:off x="404954" y="7753867"/>
            <a:ext cx="3455215"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chemeClr val="tx1"/>
                </a:solidFill>
                <a:effectLst/>
                <a:uFillTx/>
                <a:latin typeface="+mn-lt"/>
                <a:ea typeface="+mn-ea"/>
                <a:cs typeface="+mn-cs"/>
                <a:sym typeface="Helvetica Light"/>
              </a:rPr>
              <a:t>Grafana</a:t>
            </a:r>
          </a:p>
        </p:txBody>
      </p:sp>
      <p:sp>
        <p:nvSpPr>
          <p:cNvPr id="581" name="Rectangle 580">
            <a:extLst>
              <a:ext uri="{FF2B5EF4-FFF2-40B4-BE49-F238E27FC236}">
                <a16:creationId xmlns:a16="http://schemas.microsoft.com/office/drawing/2014/main" id="{A0E17593-AA98-20E7-F6AB-F05F8A679C41}"/>
              </a:ext>
            </a:extLst>
          </p:cNvPr>
          <p:cNvSpPr/>
          <p:nvPr/>
        </p:nvSpPr>
        <p:spPr>
          <a:xfrm>
            <a:off x="4315108" y="7753867"/>
            <a:ext cx="3455215"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chemeClr val="tx1"/>
                </a:solidFill>
                <a:effectLst/>
                <a:uFillTx/>
                <a:latin typeface="+mn-lt"/>
                <a:ea typeface="+mn-ea"/>
                <a:cs typeface="+mn-cs"/>
                <a:sym typeface="Helvetica Light"/>
              </a:rPr>
              <a:t>Prometheus</a:t>
            </a:r>
          </a:p>
        </p:txBody>
      </p:sp>
      <p:sp>
        <p:nvSpPr>
          <p:cNvPr id="582" name="Rectangle 581">
            <a:extLst>
              <a:ext uri="{FF2B5EF4-FFF2-40B4-BE49-F238E27FC236}">
                <a16:creationId xmlns:a16="http://schemas.microsoft.com/office/drawing/2014/main" id="{FF77E6D2-8539-F2F4-BC85-F648961AF8C2}"/>
              </a:ext>
            </a:extLst>
          </p:cNvPr>
          <p:cNvSpPr/>
          <p:nvPr/>
        </p:nvSpPr>
        <p:spPr>
          <a:xfrm>
            <a:off x="8225262" y="7753867"/>
            <a:ext cx="3455221"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chemeClr val="tx1"/>
                </a:solidFill>
                <a:effectLst/>
                <a:uFillTx/>
                <a:latin typeface="+mn-lt"/>
                <a:ea typeface="+mn-ea"/>
                <a:cs typeface="+mn-cs"/>
                <a:sym typeface="Helvetica Light"/>
              </a:rPr>
              <a:t>Loki</a:t>
            </a:r>
          </a:p>
        </p:txBody>
      </p:sp>
      <p:cxnSp>
        <p:nvCxnSpPr>
          <p:cNvPr id="583" name="Straight Arrow Connector 582">
            <a:extLst>
              <a:ext uri="{FF2B5EF4-FFF2-40B4-BE49-F238E27FC236}">
                <a16:creationId xmlns:a16="http://schemas.microsoft.com/office/drawing/2014/main" id="{D8340AAB-29CC-6215-97CE-668AA3DBA9EB}"/>
              </a:ext>
            </a:extLst>
          </p:cNvPr>
          <p:cNvCxnSpPr>
            <a:cxnSpLocks/>
            <a:endCxn id="580" idx="0"/>
          </p:cNvCxnSpPr>
          <p:nvPr/>
        </p:nvCxnSpPr>
        <p:spPr>
          <a:xfrm>
            <a:off x="2132562" y="6502610"/>
            <a:ext cx="0"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84" name="Straight Arrow Connector 583">
            <a:extLst>
              <a:ext uri="{FF2B5EF4-FFF2-40B4-BE49-F238E27FC236}">
                <a16:creationId xmlns:a16="http://schemas.microsoft.com/office/drawing/2014/main" id="{4AA8FD71-9AD3-4C00-92EE-CF1502C17375}"/>
              </a:ext>
            </a:extLst>
          </p:cNvPr>
          <p:cNvCxnSpPr>
            <a:cxnSpLocks/>
            <a:stCxn id="599" idx="2"/>
            <a:endCxn id="581" idx="0"/>
          </p:cNvCxnSpPr>
          <p:nvPr/>
        </p:nvCxnSpPr>
        <p:spPr>
          <a:xfrm flipH="1">
            <a:off x="6042716" y="6502610"/>
            <a:ext cx="3"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586" name="TextBox 585">
            <a:extLst>
              <a:ext uri="{FF2B5EF4-FFF2-40B4-BE49-F238E27FC236}">
                <a16:creationId xmlns:a16="http://schemas.microsoft.com/office/drawing/2014/main" id="{C8EA827C-4E3A-D775-5389-B79B86E21BE4}"/>
              </a:ext>
            </a:extLst>
          </p:cNvPr>
          <p:cNvSpPr txBox="1"/>
          <p:nvPr/>
        </p:nvSpPr>
        <p:spPr>
          <a:xfrm>
            <a:off x="2367830" y="7268285"/>
            <a:ext cx="125675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effectLst/>
                <a:uFillTx/>
                <a:latin typeface="+mn-lt"/>
                <a:ea typeface="+mn-ea"/>
                <a:cs typeface="+mn-cs"/>
                <a:sym typeface="Helvetica Light"/>
              </a:rPr>
              <a:t>Dashboard</a:t>
            </a:r>
          </a:p>
        </p:txBody>
      </p:sp>
      <p:sp>
        <p:nvSpPr>
          <p:cNvPr id="587" name="TextBox 586">
            <a:extLst>
              <a:ext uri="{FF2B5EF4-FFF2-40B4-BE49-F238E27FC236}">
                <a16:creationId xmlns:a16="http://schemas.microsoft.com/office/drawing/2014/main" id="{ECDB0885-D0AC-8CF4-1FF7-167F8D2AD827}"/>
              </a:ext>
            </a:extLst>
          </p:cNvPr>
          <p:cNvSpPr txBox="1"/>
          <p:nvPr/>
        </p:nvSpPr>
        <p:spPr>
          <a:xfrm>
            <a:off x="6334786" y="7268986"/>
            <a:ext cx="85921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effectLst/>
                <a:uFillTx/>
                <a:latin typeface="+mn-lt"/>
                <a:ea typeface="+mn-ea"/>
                <a:cs typeface="+mn-cs"/>
                <a:sym typeface="Helvetica Light"/>
              </a:rPr>
              <a:t>Metrics</a:t>
            </a:r>
          </a:p>
        </p:txBody>
      </p:sp>
      <p:sp>
        <p:nvSpPr>
          <p:cNvPr id="588" name="TextBox 587">
            <a:extLst>
              <a:ext uri="{FF2B5EF4-FFF2-40B4-BE49-F238E27FC236}">
                <a16:creationId xmlns:a16="http://schemas.microsoft.com/office/drawing/2014/main" id="{E09E4F5B-056E-CA88-C6E4-AECF3E2FD8B2}"/>
              </a:ext>
            </a:extLst>
          </p:cNvPr>
          <p:cNvSpPr txBox="1"/>
          <p:nvPr/>
        </p:nvSpPr>
        <p:spPr>
          <a:xfrm>
            <a:off x="10209121" y="7268285"/>
            <a:ext cx="6155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effectLst/>
                <a:uFillTx/>
                <a:latin typeface="+mn-lt"/>
                <a:ea typeface="+mn-ea"/>
                <a:cs typeface="+mn-cs"/>
                <a:sym typeface="Helvetica Light"/>
              </a:rPr>
              <a:t>Logs</a:t>
            </a:r>
          </a:p>
        </p:txBody>
      </p:sp>
      <p:sp>
        <p:nvSpPr>
          <p:cNvPr id="599" name="Rectangle 598">
            <a:extLst>
              <a:ext uri="{FF2B5EF4-FFF2-40B4-BE49-F238E27FC236}">
                <a16:creationId xmlns:a16="http://schemas.microsoft.com/office/drawing/2014/main" id="{0DF69112-A496-8464-3411-F462FB0621E0}"/>
              </a:ext>
            </a:extLst>
          </p:cNvPr>
          <p:cNvSpPr/>
          <p:nvPr/>
        </p:nvSpPr>
        <p:spPr>
          <a:xfrm>
            <a:off x="404954" y="5653236"/>
            <a:ext cx="11275529" cy="849374"/>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KubeVela</a:t>
            </a:r>
            <a:r>
              <a:rPr kumimoji="0" lang="zh-CN" altLang="en-US" sz="3200" b="0" i="0" u="none" strike="noStrike" cap="none" spc="0" normalizeH="0" baseline="0" dirty="0">
                <a:ln>
                  <a:noFill/>
                </a:ln>
                <a:solidFill>
                  <a:schemeClr val="accent1"/>
                </a:solidFill>
                <a:effectLst/>
                <a:uFillTx/>
                <a:latin typeface="+mn-lt"/>
                <a:ea typeface="+mn-ea"/>
                <a:cs typeface="+mn-cs"/>
                <a:sym typeface="Helvetica Light"/>
              </a:rPr>
              <a:t> </a:t>
            </a:r>
            <a:r>
              <a:rPr kumimoji="0" lang="en-CN" sz="3200" b="0" i="0" u="none" strike="noStrike" cap="none" spc="0" normalizeH="0" baseline="0" dirty="0">
                <a:ln>
                  <a:noFill/>
                </a:ln>
                <a:solidFill>
                  <a:schemeClr val="accent1"/>
                </a:solidFill>
                <a:effectLst/>
                <a:uFillTx/>
                <a:latin typeface="+mn-lt"/>
                <a:ea typeface="+mn-ea"/>
                <a:cs typeface="+mn-cs"/>
                <a:sym typeface="Helvetica Light"/>
              </a:rPr>
              <a:t>Application</a:t>
            </a:r>
          </a:p>
        </p:txBody>
      </p:sp>
      <p:sp>
        <p:nvSpPr>
          <p:cNvPr id="606" name="Rectangle 605">
            <a:extLst>
              <a:ext uri="{FF2B5EF4-FFF2-40B4-BE49-F238E27FC236}">
                <a16:creationId xmlns:a16="http://schemas.microsoft.com/office/drawing/2014/main" id="{57C09AA3-8D2B-645C-0E65-FC7C9995B91E}"/>
              </a:ext>
            </a:extLst>
          </p:cNvPr>
          <p:cNvSpPr/>
          <p:nvPr/>
        </p:nvSpPr>
        <p:spPr>
          <a:xfrm>
            <a:off x="413081" y="4748265"/>
            <a:ext cx="5308330" cy="471924"/>
          </a:xfrm>
          <a:prstGeom prst="rect">
            <a:avLst/>
          </a:prstGeom>
          <a:solidFill>
            <a:schemeClr val="accent5">
              <a:lumMod val="20000"/>
              <a:lumOff val="80000"/>
            </a:schemeClr>
          </a:solidFill>
          <a:ln w="12700">
            <a:solidFill>
              <a:schemeClr val="accent5">
                <a:lumMod val="20000"/>
                <a:lumOff val="80000"/>
              </a:schemeClr>
            </a:solidFill>
            <a:prstDash val="dash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1" i="0" u="none" strike="noStrike" cap="none" spc="0" normalizeH="0" baseline="0" dirty="0">
                <a:ln>
                  <a:noFill/>
                </a:ln>
                <a:solidFill>
                  <a:srgbClr val="C00000"/>
                </a:solidFill>
                <a:effectLst/>
                <a:uFillTx/>
                <a:latin typeface="+mn-lt"/>
                <a:ea typeface="+mn-ea"/>
                <a:cs typeface="+mn-cs"/>
                <a:sym typeface="Helvetica Light"/>
              </a:rPr>
              <a:t>Vela CLI</a:t>
            </a:r>
          </a:p>
        </p:txBody>
      </p:sp>
      <p:sp>
        <p:nvSpPr>
          <p:cNvPr id="607" name="Rectangle 606">
            <a:extLst>
              <a:ext uri="{FF2B5EF4-FFF2-40B4-BE49-F238E27FC236}">
                <a16:creationId xmlns:a16="http://schemas.microsoft.com/office/drawing/2014/main" id="{E13D09D3-0357-CBC4-A824-AF2E8DAD7B4E}"/>
              </a:ext>
            </a:extLst>
          </p:cNvPr>
          <p:cNvSpPr/>
          <p:nvPr/>
        </p:nvSpPr>
        <p:spPr>
          <a:xfrm>
            <a:off x="6307296" y="4748265"/>
            <a:ext cx="5381311" cy="471924"/>
          </a:xfrm>
          <a:prstGeom prst="rect">
            <a:avLst/>
          </a:prstGeom>
          <a:solidFill>
            <a:schemeClr val="bg1"/>
          </a:solidFill>
          <a:ln w="12700">
            <a:solidFill>
              <a:schemeClr val="tx1"/>
            </a:solidFill>
            <a:prstDash val="dash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tx1"/>
                </a:solidFill>
                <a:effectLst/>
                <a:uFillTx/>
                <a:latin typeface="+mn-lt"/>
                <a:ea typeface="+mn-ea"/>
                <a:cs typeface="+mn-cs"/>
                <a:sym typeface="Helvetica Light"/>
              </a:rPr>
              <a:t>VelaUX</a:t>
            </a:r>
          </a:p>
        </p:txBody>
      </p:sp>
      <p:sp>
        <p:nvSpPr>
          <p:cNvPr id="608" name="Lorem ipsum dolor sit amet. Lorem ipsum dolor sit amet.Lorem ipsum dolor sit amet. Lorem ipsum dolor sit amet.Lorem ipsum dolor sit amet.">
            <a:extLst>
              <a:ext uri="{FF2B5EF4-FFF2-40B4-BE49-F238E27FC236}">
                <a16:creationId xmlns:a16="http://schemas.microsoft.com/office/drawing/2014/main" id="{0A713728-7B07-1255-2731-27D933B0458D}"/>
              </a:ext>
            </a:extLst>
          </p:cNvPr>
          <p:cNvSpPr txBox="1"/>
          <p:nvPr/>
        </p:nvSpPr>
        <p:spPr>
          <a:xfrm>
            <a:off x="583008" y="3816289"/>
            <a:ext cx="1727617"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solidFill>
                  <a:srgbClr val="C00000"/>
                </a:solidFill>
                <a:latin typeface="+mj-lt"/>
                <a:cs typeface="Alibaba Sans" panose="020B0503020203040204" pitchFamily="34" charset="0"/>
              </a:rPr>
              <a:t>vela status</a:t>
            </a:r>
          </a:p>
        </p:txBody>
      </p:sp>
      <p:sp>
        <p:nvSpPr>
          <p:cNvPr id="609" name="Lorem ipsum dolor sit amet. Lorem ipsum dolor sit amet.Lorem ipsum dolor sit amet. Lorem ipsum dolor sit amet.Lorem ipsum dolor sit amet.">
            <a:extLst>
              <a:ext uri="{FF2B5EF4-FFF2-40B4-BE49-F238E27FC236}">
                <a16:creationId xmlns:a16="http://schemas.microsoft.com/office/drawing/2014/main" id="{71BBACCC-BA48-F758-59E7-37F4FB7A3D2C}"/>
              </a:ext>
            </a:extLst>
          </p:cNvPr>
          <p:cNvSpPr txBox="1"/>
          <p:nvPr/>
        </p:nvSpPr>
        <p:spPr>
          <a:xfrm>
            <a:off x="2488659" y="3816289"/>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solidFill>
                  <a:srgbClr val="C00000"/>
                </a:solidFill>
                <a:latin typeface="+mj-lt"/>
                <a:cs typeface="Alibaba Sans" panose="020B0503020203040204" pitchFamily="34" charset="0"/>
              </a:rPr>
              <a:t>vela top</a:t>
            </a:r>
          </a:p>
        </p:txBody>
      </p:sp>
      <p:sp>
        <p:nvSpPr>
          <p:cNvPr id="610" name="Lorem ipsum dolor sit amet. Lorem ipsum dolor sit amet.Lorem ipsum dolor sit amet. Lorem ipsum dolor sit amet.Lorem ipsum dolor sit amet.">
            <a:extLst>
              <a:ext uri="{FF2B5EF4-FFF2-40B4-BE49-F238E27FC236}">
                <a16:creationId xmlns:a16="http://schemas.microsoft.com/office/drawing/2014/main" id="{019B1C73-E74A-AA16-59C9-41671777D322}"/>
              </a:ext>
            </a:extLst>
          </p:cNvPr>
          <p:cNvSpPr txBox="1"/>
          <p:nvPr/>
        </p:nvSpPr>
        <p:spPr>
          <a:xfrm>
            <a:off x="586566" y="4220240"/>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solidFill>
                  <a:srgbClr val="C00000"/>
                </a:solidFill>
                <a:latin typeface="+mj-lt"/>
                <a:cs typeface="Alibaba Sans" panose="020B0503020203040204" pitchFamily="34" charset="0"/>
              </a:rPr>
              <a:t>vela exec</a:t>
            </a:r>
          </a:p>
        </p:txBody>
      </p:sp>
      <p:sp>
        <p:nvSpPr>
          <p:cNvPr id="611" name="Lorem ipsum dolor sit amet. Lorem ipsum dolor sit amet.Lorem ipsum dolor sit amet. Lorem ipsum dolor sit amet.Lorem ipsum dolor sit amet.">
            <a:extLst>
              <a:ext uri="{FF2B5EF4-FFF2-40B4-BE49-F238E27FC236}">
                <a16:creationId xmlns:a16="http://schemas.microsoft.com/office/drawing/2014/main" id="{F9AD0DFC-E832-AC6B-278A-ED983C20B389}"/>
              </a:ext>
            </a:extLst>
          </p:cNvPr>
          <p:cNvSpPr txBox="1"/>
          <p:nvPr/>
        </p:nvSpPr>
        <p:spPr>
          <a:xfrm>
            <a:off x="6522063" y="3797817"/>
            <a:ext cx="3074333"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latin typeface="+mj-lt"/>
              </a:rPr>
              <a:t>Resource Topology</a:t>
            </a:r>
          </a:p>
        </p:txBody>
      </p:sp>
      <p:sp>
        <p:nvSpPr>
          <p:cNvPr id="612" name="Lorem ipsum dolor sit amet. Lorem ipsum dolor sit amet.Lorem ipsum dolor sit amet. Lorem ipsum dolor sit amet.Lorem ipsum dolor sit amet.">
            <a:extLst>
              <a:ext uri="{FF2B5EF4-FFF2-40B4-BE49-F238E27FC236}">
                <a16:creationId xmlns:a16="http://schemas.microsoft.com/office/drawing/2014/main" id="{B67ECA28-9A60-0F8A-2EBB-4B23ED974A98}"/>
              </a:ext>
            </a:extLst>
          </p:cNvPr>
          <p:cNvSpPr txBox="1"/>
          <p:nvPr/>
        </p:nvSpPr>
        <p:spPr>
          <a:xfrm>
            <a:off x="2441061" y="4231913"/>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solidFill>
                  <a:srgbClr val="C00000"/>
                </a:solidFill>
                <a:latin typeface="+mj-lt"/>
                <a:cs typeface="Alibaba Sans" panose="020B0503020203040204" pitchFamily="34" charset="0"/>
              </a:rPr>
              <a:t>vela logs</a:t>
            </a:r>
          </a:p>
        </p:txBody>
      </p:sp>
      <p:sp>
        <p:nvSpPr>
          <p:cNvPr id="613" name="Lorem ipsum dolor sit amet. Lorem ipsum dolor sit amet.Lorem ipsum dolor sit amet. Lorem ipsum dolor sit amet.Lorem ipsum dolor sit amet.">
            <a:extLst>
              <a:ext uri="{FF2B5EF4-FFF2-40B4-BE49-F238E27FC236}">
                <a16:creationId xmlns:a16="http://schemas.microsoft.com/office/drawing/2014/main" id="{467A796F-4FD0-114D-8CE9-1198F1F82B3C}"/>
              </a:ext>
            </a:extLst>
          </p:cNvPr>
          <p:cNvSpPr txBox="1"/>
          <p:nvPr/>
        </p:nvSpPr>
        <p:spPr>
          <a:xfrm>
            <a:off x="4271009" y="3797817"/>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solidFill>
                  <a:srgbClr val="C00000"/>
                </a:solidFill>
                <a:latin typeface="+mj-lt"/>
                <a:cs typeface="Alibaba Sans" panose="020B0503020203040204" pitchFamily="34" charset="0"/>
              </a:rPr>
              <a:t>vela debug</a:t>
            </a:r>
          </a:p>
        </p:txBody>
      </p:sp>
      <p:sp>
        <p:nvSpPr>
          <p:cNvPr id="614" name="Lorem ipsum dolor sit amet. Lorem ipsum dolor sit amet.Lorem ipsum dolor sit amet. Lorem ipsum dolor sit amet.Lorem ipsum dolor sit amet.">
            <a:extLst>
              <a:ext uri="{FF2B5EF4-FFF2-40B4-BE49-F238E27FC236}">
                <a16:creationId xmlns:a16="http://schemas.microsoft.com/office/drawing/2014/main" id="{FC39A425-4A80-93BD-B250-318D5A32689E}"/>
              </a:ext>
            </a:extLst>
          </p:cNvPr>
          <p:cNvSpPr txBox="1"/>
          <p:nvPr/>
        </p:nvSpPr>
        <p:spPr>
          <a:xfrm>
            <a:off x="4000383" y="4235273"/>
            <a:ext cx="223333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solidFill>
                  <a:srgbClr val="C00000"/>
                </a:solidFill>
                <a:latin typeface="+mj-lt"/>
                <a:cs typeface="Alibaba Sans" panose="020B0503020203040204" pitchFamily="34" charset="0"/>
              </a:rPr>
              <a:t>vela port</a:t>
            </a:r>
            <a:r>
              <a:rPr lang="en-US" altLang="zh-CN" sz="2000" dirty="0">
                <a:solidFill>
                  <a:srgbClr val="C00000"/>
                </a:solidFill>
                <a:latin typeface="+mj-lt"/>
                <a:cs typeface="Alibaba Sans" panose="020B0503020203040204" pitchFamily="34" charset="0"/>
              </a:rPr>
              <a:t>-forward</a:t>
            </a:r>
            <a:endParaRPr lang="en-US" sz="2000" dirty="0">
              <a:solidFill>
                <a:srgbClr val="C00000"/>
              </a:solidFill>
              <a:latin typeface="+mj-lt"/>
              <a:cs typeface="Alibaba Sans" panose="020B0503020203040204" pitchFamily="34" charset="0"/>
            </a:endParaRPr>
          </a:p>
        </p:txBody>
      </p:sp>
      <p:sp>
        <p:nvSpPr>
          <p:cNvPr id="615" name="Lorem ipsum dolor sit amet. Lorem ipsum dolor sit amet.Lorem ipsum dolor sit amet. Lorem ipsum dolor sit amet.Lorem ipsum dolor sit amet.">
            <a:extLst>
              <a:ext uri="{FF2B5EF4-FFF2-40B4-BE49-F238E27FC236}">
                <a16:creationId xmlns:a16="http://schemas.microsoft.com/office/drawing/2014/main" id="{0D3A5831-9B01-7024-8A38-E815E03C232B}"/>
              </a:ext>
            </a:extLst>
          </p:cNvPr>
          <p:cNvSpPr txBox="1"/>
          <p:nvPr/>
        </p:nvSpPr>
        <p:spPr>
          <a:xfrm>
            <a:off x="6509664" y="4220240"/>
            <a:ext cx="3074333"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latin typeface="+mj-lt"/>
              </a:rPr>
              <a:t>Cloud Shell</a:t>
            </a:r>
          </a:p>
        </p:txBody>
      </p:sp>
      <p:sp>
        <p:nvSpPr>
          <p:cNvPr id="616" name="Lorem ipsum dolor sit amet. Lorem ipsum dolor sit amet.Lorem ipsum dolor sit amet. Lorem ipsum dolor sit amet.Lorem ipsum dolor sit amet.">
            <a:extLst>
              <a:ext uri="{FF2B5EF4-FFF2-40B4-BE49-F238E27FC236}">
                <a16:creationId xmlns:a16="http://schemas.microsoft.com/office/drawing/2014/main" id="{9A78690B-87B5-07E5-D60C-AC082CBAB5E3}"/>
              </a:ext>
            </a:extLst>
          </p:cNvPr>
          <p:cNvSpPr txBox="1"/>
          <p:nvPr/>
        </p:nvSpPr>
        <p:spPr>
          <a:xfrm>
            <a:off x="9381631" y="3792944"/>
            <a:ext cx="2047742"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latin typeface="+mj-lt"/>
              </a:rPr>
              <a:t>History Logs</a:t>
            </a:r>
          </a:p>
        </p:txBody>
      </p:sp>
      <p:sp>
        <p:nvSpPr>
          <p:cNvPr id="617" name="Lorem ipsum dolor sit amet. Lorem ipsum dolor sit amet.Lorem ipsum dolor sit amet. Lorem ipsum dolor sit amet.Lorem ipsum dolor sit amet.">
            <a:extLst>
              <a:ext uri="{FF2B5EF4-FFF2-40B4-BE49-F238E27FC236}">
                <a16:creationId xmlns:a16="http://schemas.microsoft.com/office/drawing/2014/main" id="{3DA9BB43-D3BE-555E-C845-BA570F92C797}"/>
              </a:ext>
            </a:extLst>
          </p:cNvPr>
          <p:cNvSpPr txBox="1"/>
          <p:nvPr/>
        </p:nvSpPr>
        <p:spPr>
          <a:xfrm>
            <a:off x="9381630" y="4225113"/>
            <a:ext cx="2306977"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latin typeface="+mj-lt"/>
              </a:rPr>
              <a:t>Workflow Progress</a:t>
            </a:r>
          </a:p>
        </p:txBody>
      </p:sp>
      <p:pic>
        <p:nvPicPr>
          <p:cNvPr id="633" name="Google Shape;136;p18">
            <a:extLst>
              <a:ext uri="{FF2B5EF4-FFF2-40B4-BE49-F238E27FC236}">
                <a16:creationId xmlns:a16="http://schemas.microsoft.com/office/drawing/2014/main" id="{69A863EE-5BF0-C42D-E300-AA65363E4111}"/>
              </a:ext>
            </a:extLst>
          </p:cNvPr>
          <p:cNvPicPr preferRelativeResize="0"/>
          <p:nvPr/>
        </p:nvPicPr>
        <p:blipFill>
          <a:blip r:embed="rId3">
            <a:alphaModFix/>
          </a:blip>
          <a:stretch>
            <a:fillRect/>
          </a:stretch>
        </p:blipFill>
        <p:spPr>
          <a:xfrm>
            <a:off x="4036519" y="7468560"/>
            <a:ext cx="609949" cy="583314"/>
          </a:xfrm>
          <a:prstGeom prst="rect">
            <a:avLst/>
          </a:prstGeom>
          <a:solidFill>
            <a:schemeClr val="bg1"/>
          </a:solidFill>
          <a:ln>
            <a:noFill/>
          </a:ln>
          <a:effectLst>
            <a:outerShdw blurRad="50800" dist="50800" dir="5400000" algn="ctr" rotWithShape="0">
              <a:schemeClr val="bg1"/>
            </a:outerShdw>
          </a:effectLst>
        </p:spPr>
      </p:pic>
      <p:pic>
        <p:nvPicPr>
          <p:cNvPr id="643" name="Picture 36" descr="Grafana SVG Vector Logos - Vector Logo Zone">
            <a:extLst>
              <a:ext uri="{FF2B5EF4-FFF2-40B4-BE49-F238E27FC236}">
                <a16:creationId xmlns:a16="http://schemas.microsoft.com/office/drawing/2014/main" id="{F7EDA856-BEA4-E910-2CE6-BDF65FA73E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12" t="13958" r="62342" b="14110"/>
          <a:stretch/>
        </p:blipFill>
        <p:spPr bwMode="auto">
          <a:xfrm>
            <a:off x="92125" y="7394277"/>
            <a:ext cx="641058" cy="689096"/>
          </a:xfrm>
          <a:prstGeom prst="rect">
            <a:avLst/>
          </a:prstGeom>
          <a:solidFill>
            <a:srgbClr val="FFFFFF"/>
          </a:solidFill>
        </p:spPr>
      </p:pic>
      <p:pic>
        <p:nvPicPr>
          <p:cNvPr id="4098" name="Picture 2" descr="Loki - Kubernetes logging | lapee79's Tech Blog">
            <a:extLst>
              <a:ext uri="{FF2B5EF4-FFF2-40B4-BE49-F238E27FC236}">
                <a16:creationId xmlns:a16="http://schemas.microsoft.com/office/drawing/2014/main" id="{E688449E-A978-4715-B357-62256FD929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41" r="41058" b="41370"/>
          <a:stretch/>
        </p:blipFill>
        <p:spPr bwMode="auto">
          <a:xfrm>
            <a:off x="7948730" y="7458081"/>
            <a:ext cx="566870" cy="604272"/>
          </a:xfrm>
          <a:prstGeom prst="rect">
            <a:avLst/>
          </a:prstGeom>
          <a:noFill/>
          <a:extLst>
            <a:ext uri="{909E8E84-426E-40DD-AFC4-6F175D3DCCD1}">
              <a14:hiddenFill xmlns:a14="http://schemas.microsoft.com/office/drawing/2010/main">
                <a:solidFill>
                  <a:srgbClr val="FFFFFF"/>
                </a:solidFill>
              </a14:hiddenFill>
            </a:ext>
          </a:extLst>
        </p:spPr>
      </p:pic>
      <p:sp>
        <p:nvSpPr>
          <p:cNvPr id="3" name="Tittle">
            <a:extLst>
              <a:ext uri="{FF2B5EF4-FFF2-40B4-BE49-F238E27FC236}">
                <a16:creationId xmlns:a16="http://schemas.microsoft.com/office/drawing/2014/main" id="{F501FE65-A78F-83DD-1BC2-0DD763F5A0B4}"/>
              </a:ext>
            </a:extLst>
          </p:cNvPr>
          <p:cNvSpPr txBox="1"/>
          <p:nvPr/>
        </p:nvSpPr>
        <p:spPr>
          <a:xfrm>
            <a:off x="772820" y="709386"/>
            <a:ext cx="10512621"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Observability</a:t>
            </a:r>
            <a:r>
              <a:rPr lang="zh-CN" altLang="en-US" dirty="0"/>
              <a:t> </a:t>
            </a:r>
            <a:r>
              <a:rPr lang="en-US" altLang="zh-CN" dirty="0"/>
              <a:t>as</a:t>
            </a:r>
            <a:r>
              <a:rPr lang="zh-CN" altLang="en-US" dirty="0"/>
              <a:t> </a:t>
            </a:r>
            <a:r>
              <a:rPr lang="en-US" altLang="zh-CN" dirty="0"/>
              <a:t>first</a:t>
            </a:r>
            <a:r>
              <a:rPr lang="zh-CN" altLang="en-US" dirty="0"/>
              <a:t> </a:t>
            </a:r>
            <a:r>
              <a:rPr lang="en-US" altLang="zh-CN" dirty="0"/>
              <a:t>class</a:t>
            </a:r>
            <a:r>
              <a:rPr lang="zh-CN" altLang="en-US" dirty="0"/>
              <a:t> </a:t>
            </a:r>
            <a:r>
              <a:rPr lang="en-US" altLang="zh-CN" dirty="0"/>
              <a:t>citizen</a:t>
            </a:r>
            <a:endParaRPr dirty="0"/>
          </a:p>
        </p:txBody>
      </p:sp>
      <p:cxnSp>
        <p:nvCxnSpPr>
          <p:cNvPr id="11" name="Straight Arrow Connector 10">
            <a:extLst>
              <a:ext uri="{FF2B5EF4-FFF2-40B4-BE49-F238E27FC236}">
                <a16:creationId xmlns:a16="http://schemas.microsoft.com/office/drawing/2014/main" id="{CA84EE70-A737-D303-21D3-403F099A43C4}"/>
              </a:ext>
            </a:extLst>
          </p:cNvPr>
          <p:cNvCxnSpPr>
            <a:cxnSpLocks/>
          </p:cNvCxnSpPr>
          <p:nvPr/>
        </p:nvCxnSpPr>
        <p:spPr>
          <a:xfrm>
            <a:off x="10188455" y="6502610"/>
            <a:ext cx="23797"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3041B914-4445-00B0-C71A-544CE52913F6}"/>
              </a:ext>
            </a:extLst>
          </p:cNvPr>
          <p:cNvSpPr/>
          <p:nvPr/>
        </p:nvSpPr>
        <p:spPr>
          <a:xfrm>
            <a:off x="1677913" y="6660268"/>
            <a:ext cx="9099167" cy="471924"/>
          </a:xfrm>
          <a:prstGeom prst="rect">
            <a:avLst/>
          </a:prstGeom>
          <a:solidFill>
            <a:schemeClr val="bg1"/>
          </a:solidFill>
          <a:ln w="12700">
            <a:solidFill>
              <a:schemeClr val="accent1">
                <a:lumMod val="60000"/>
                <a:lumOff val="40000"/>
              </a:schemeClr>
            </a:solidFill>
            <a:prstDash val="lgDashDot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i="1" dirty="0">
                <a:solidFill>
                  <a:schemeClr val="tx1"/>
                </a:solidFill>
              </a:rPr>
              <a:t>observability</a:t>
            </a:r>
            <a:r>
              <a:rPr lang="zh-CN" altLang="en-US" sz="2400" i="1" dirty="0">
                <a:solidFill>
                  <a:schemeClr val="tx1"/>
                </a:solidFill>
              </a:rPr>
              <a:t> </a:t>
            </a:r>
            <a:r>
              <a:rPr kumimoji="0" lang="en-CN" sz="2400" b="0" i="1" u="none" strike="noStrike" cap="none" spc="0" normalizeH="0" baseline="0" dirty="0">
                <a:ln>
                  <a:noFill/>
                </a:ln>
                <a:solidFill>
                  <a:schemeClr val="tx1"/>
                </a:solidFill>
                <a:effectLst/>
                <a:uFillTx/>
                <a:latin typeface="+mn-lt"/>
                <a:ea typeface="+mn-ea"/>
                <a:cs typeface="+mn-cs"/>
                <a:sym typeface="Helvetica Light"/>
              </a:rPr>
              <a:t>traits</a:t>
            </a:r>
          </a:p>
        </p:txBody>
      </p:sp>
      <p:pic>
        <p:nvPicPr>
          <p:cNvPr id="5" name="Picture 4">
            <a:extLst>
              <a:ext uri="{FF2B5EF4-FFF2-40B4-BE49-F238E27FC236}">
                <a16:creationId xmlns:a16="http://schemas.microsoft.com/office/drawing/2014/main" id="{B872362C-91DD-168C-E8B7-95E6FCBB07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95976" y="2827866"/>
            <a:ext cx="12164123" cy="6966959"/>
          </a:xfrm>
          <a:prstGeom prst="rect">
            <a:avLst/>
          </a:prstGeom>
        </p:spPr>
      </p:pic>
      <p:sp>
        <p:nvSpPr>
          <p:cNvPr id="6" name="TextBox 5">
            <a:extLst>
              <a:ext uri="{FF2B5EF4-FFF2-40B4-BE49-F238E27FC236}">
                <a16:creationId xmlns:a16="http://schemas.microsoft.com/office/drawing/2014/main" id="{9EE1C391-E3DC-0252-47DE-BD2A87903E7A}"/>
              </a:ext>
            </a:extLst>
          </p:cNvPr>
          <p:cNvSpPr txBox="1"/>
          <p:nvPr/>
        </p:nvSpPr>
        <p:spPr>
          <a:xfrm>
            <a:off x="1383386" y="10644199"/>
            <a:ext cx="11988057"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algn="l">
              <a:buFont typeface="Wingdings" pitchFamily="2" charset="2"/>
              <a:buChar char="q"/>
            </a:pPr>
            <a:r>
              <a:rPr lang="zh-CN" altLang="en-US" sz="2800" dirty="0"/>
              <a:t> </a:t>
            </a:r>
            <a:r>
              <a:rPr lang="en-US" sz="2800" dirty="0"/>
              <a:t>Observability</a:t>
            </a:r>
            <a:r>
              <a:rPr lang="zh-CN" altLang="en-US" sz="2800" dirty="0"/>
              <a:t> </a:t>
            </a:r>
            <a:r>
              <a:rPr lang="en-US" altLang="zh-CN" sz="2800" dirty="0"/>
              <a:t>works</a:t>
            </a:r>
            <a:r>
              <a:rPr lang="zh-CN" altLang="en-US" sz="2800" dirty="0"/>
              <a:t> </a:t>
            </a:r>
            <a:r>
              <a:rPr lang="en-US" altLang="zh-CN" sz="2800" dirty="0"/>
              <a:t>for</a:t>
            </a:r>
            <a:r>
              <a:rPr lang="zh-CN" altLang="en-US" sz="2800" dirty="0"/>
              <a:t> </a:t>
            </a:r>
            <a:r>
              <a:rPr lang="en-US" altLang="zh-CN" sz="2800" dirty="0"/>
              <a:t>all</a:t>
            </a:r>
            <a:r>
              <a:rPr lang="zh-CN" altLang="en-US" sz="2800" dirty="0"/>
              <a:t> </a:t>
            </a:r>
            <a:r>
              <a:rPr lang="en-US" altLang="zh-CN" sz="2800" dirty="0"/>
              <a:t>extended</a:t>
            </a:r>
            <a:r>
              <a:rPr lang="zh-CN" altLang="en-US" sz="2800" dirty="0"/>
              <a:t> </a:t>
            </a:r>
            <a:r>
              <a:rPr lang="en-US" altLang="zh-CN" sz="2800" dirty="0"/>
              <a:t>resources</a:t>
            </a:r>
            <a:r>
              <a:rPr lang="zh-CN" altLang="en-US" sz="2800" dirty="0"/>
              <a:t> </a:t>
            </a:r>
            <a:r>
              <a:rPr lang="en-US" altLang="zh-CN" sz="2800" dirty="0"/>
              <a:t>across</a:t>
            </a:r>
            <a:r>
              <a:rPr lang="zh-CN" altLang="en-US" sz="2800" dirty="0"/>
              <a:t> </a:t>
            </a:r>
            <a:r>
              <a:rPr lang="en-US" altLang="zh-CN" sz="2800" dirty="0"/>
              <a:t>multi-clusters</a:t>
            </a:r>
            <a:r>
              <a:rPr lang="en-US" altLang="zh-CN" sz="2800" dirty="0">
                <a:solidFill>
                  <a:schemeClr val="tx1"/>
                </a:solidFill>
              </a:rPr>
              <a:t>.</a:t>
            </a:r>
          </a:p>
          <a:p>
            <a:pPr marL="342900" indent="-342900" algn="l">
              <a:buFont typeface="Wingdings" pitchFamily="2" charset="2"/>
              <a:buChar char="q"/>
            </a:pPr>
            <a:r>
              <a:rPr lang="zh-CN" altLang="en-US" sz="2800" dirty="0">
                <a:solidFill>
                  <a:schemeClr val="tx1"/>
                </a:solidFill>
              </a:rPr>
              <a:t> </a:t>
            </a:r>
            <a:r>
              <a:rPr lang="en-US" altLang="zh-CN" sz="2800" dirty="0">
                <a:solidFill>
                  <a:schemeClr val="tx1"/>
                </a:solidFill>
              </a:rPr>
              <a:t>Operating</a:t>
            </a:r>
            <a:r>
              <a:rPr lang="zh-CN" altLang="en-US" sz="2800" dirty="0">
                <a:solidFill>
                  <a:schemeClr val="tx1"/>
                </a:solidFill>
              </a:rPr>
              <a:t> </a:t>
            </a:r>
            <a:r>
              <a:rPr lang="en-US" altLang="zh-CN" sz="2800" dirty="0">
                <a:solidFill>
                  <a:schemeClr val="tx1"/>
                </a:solidFill>
              </a:rPr>
              <a:t>multi-cluster</a:t>
            </a:r>
            <a:r>
              <a:rPr lang="zh-CN" altLang="en-US" sz="2800" dirty="0">
                <a:solidFill>
                  <a:schemeClr val="tx1"/>
                </a:solidFill>
              </a:rPr>
              <a:t> </a:t>
            </a:r>
            <a:r>
              <a:rPr lang="en-US" altLang="zh-CN" sz="2800" dirty="0">
                <a:solidFill>
                  <a:schemeClr val="tx1"/>
                </a:solidFill>
              </a:rPr>
              <a:t>resources</a:t>
            </a:r>
            <a:r>
              <a:rPr lang="zh-CN" altLang="en-US" sz="2800" dirty="0">
                <a:solidFill>
                  <a:schemeClr val="tx1"/>
                </a:solidFill>
              </a:rPr>
              <a:t> </a:t>
            </a:r>
            <a:r>
              <a:rPr lang="en-US" altLang="zh-CN" sz="2800" dirty="0">
                <a:solidFill>
                  <a:schemeClr val="tx1"/>
                </a:solidFill>
              </a:rPr>
              <a:t>in</a:t>
            </a:r>
            <a:r>
              <a:rPr lang="zh-CN" altLang="en-US" sz="2800" dirty="0">
                <a:solidFill>
                  <a:schemeClr val="tx1"/>
                </a:solidFill>
              </a:rPr>
              <a:t> </a:t>
            </a:r>
            <a:r>
              <a:rPr lang="en-US" altLang="zh-CN" sz="2800" dirty="0">
                <a:solidFill>
                  <a:schemeClr val="tx1"/>
                </a:solidFill>
              </a:rPr>
              <a:t>a</a:t>
            </a:r>
            <a:r>
              <a:rPr lang="zh-CN" altLang="en-US" sz="2800" dirty="0">
                <a:solidFill>
                  <a:schemeClr val="tx1"/>
                </a:solidFill>
              </a:rPr>
              <a:t> </a:t>
            </a:r>
            <a:r>
              <a:rPr lang="en-US" altLang="zh-CN" sz="2800" dirty="0">
                <a:solidFill>
                  <a:schemeClr val="tx1"/>
                </a:solidFill>
              </a:rPr>
              <a:t>consistent</a:t>
            </a:r>
            <a:r>
              <a:rPr lang="zh-CN" altLang="en-US" sz="2800" dirty="0">
                <a:solidFill>
                  <a:schemeClr val="tx1"/>
                </a:solidFill>
              </a:rPr>
              <a:t> </a:t>
            </a:r>
            <a:r>
              <a:rPr lang="en-US" altLang="zh-CN" sz="2800" dirty="0">
                <a:solidFill>
                  <a:schemeClr val="tx1"/>
                </a:solidFill>
              </a:rPr>
              <a:t>way.</a:t>
            </a:r>
            <a:endParaRPr lang="en-CN" sz="2800" dirty="0">
              <a:solidFill>
                <a:schemeClr val="tx1"/>
              </a:solidFill>
            </a:endParaRPr>
          </a:p>
        </p:txBody>
      </p:sp>
    </p:spTree>
    <p:extLst>
      <p:ext uri="{BB962C8B-B14F-4D97-AF65-F5344CB8AC3E}">
        <p14:creationId xmlns:p14="http://schemas.microsoft.com/office/powerpoint/2010/main" val="79082437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Rectangle 579">
            <a:extLst>
              <a:ext uri="{FF2B5EF4-FFF2-40B4-BE49-F238E27FC236}">
                <a16:creationId xmlns:a16="http://schemas.microsoft.com/office/drawing/2014/main" id="{239E57E3-3EAA-4983-75C4-B7523A43CDB6}"/>
              </a:ext>
            </a:extLst>
          </p:cNvPr>
          <p:cNvSpPr/>
          <p:nvPr/>
        </p:nvSpPr>
        <p:spPr>
          <a:xfrm>
            <a:off x="404954" y="7753867"/>
            <a:ext cx="3455215"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chemeClr val="tx1"/>
                </a:solidFill>
                <a:effectLst/>
                <a:uFillTx/>
                <a:latin typeface="+mn-lt"/>
                <a:ea typeface="+mn-ea"/>
                <a:cs typeface="+mn-cs"/>
                <a:sym typeface="Helvetica Light"/>
              </a:rPr>
              <a:t>Grafana</a:t>
            </a:r>
          </a:p>
        </p:txBody>
      </p:sp>
      <p:sp>
        <p:nvSpPr>
          <p:cNvPr id="581" name="Rectangle 580">
            <a:extLst>
              <a:ext uri="{FF2B5EF4-FFF2-40B4-BE49-F238E27FC236}">
                <a16:creationId xmlns:a16="http://schemas.microsoft.com/office/drawing/2014/main" id="{A0E17593-AA98-20E7-F6AB-F05F8A679C41}"/>
              </a:ext>
            </a:extLst>
          </p:cNvPr>
          <p:cNvSpPr/>
          <p:nvPr/>
        </p:nvSpPr>
        <p:spPr>
          <a:xfrm>
            <a:off x="4315108" y="7753867"/>
            <a:ext cx="3455215"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chemeClr val="tx1"/>
                </a:solidFill>
                <a:effectLst/>
                <a:uFillTx/>
                <a:latin typeface="+mn-lt"/>
                <a:ea typeface="+mn-ea"/>
                <a:cs typeface="+mn-cs"/>
                <a:sym typeface="Helvetica Light"/>
              </a:rPr>
              <a:t>Prometheus</a:t>
            </a:r>
          </a:p>
        </p:txBody>
      </p:sp>
      <p:sp>
        <p:nvSpPr>
          <p:cNvPr id="582" name="Rectangle 581">
            <a:extLst>
              <a:ext uri="{FF2B5EF4-FFF2-40B4-BE49-F238E27FC236}">
                <a16:creationId xmlns:a16="http://schemas.microsoft.com/office/drawing/2014/main" id="{FF77E6D2-8539-F2F4-BC85-F648961AF8C2}"/>
              </a:ext>
            </a:extLst>
          </p:cNvPr>
          <p:cNvSpPr/>
          <p:nvPr/>
        </p:nvSpPr>
        <p:spPr>
          <a:xfrm>
            <a:off x="8225262" y="7753867"/>
            <a:ext cx="3455221"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chemeClr val="tx1"/>
                </a:solidFill>
                <a:effectLst/>
                <a:uFillTx/>
                <a:latin typeface="+mn-lt"/>
                <a:ea typeface="+mn-ea"/>
                <a:cs typeface="+mn-cs"/>
                <a:sym typeface="Helvetica Light"/>
              </a:rPr>
              <a:t>Loki</a:t>
            </a:r>
          </a:p>
        </p:txBody>
      </p:sp>
      <p:cxnSp>
        <p:nvCxnSpPr>
          <p:cNvPr id="583" name="Straight Arrow Connector 582">
            <a:extLst>
              <a:ext uri="{FF2B5EF4-FFF2-40B4-BE49-F238E27FC236}">
                <a16:creationId xmlns:a16="http://schemas.microsoft.com/office/drawing/2014/main" id="{D8340AAB-29CC-6215-97CE-668AA3DBA9EB}"/>
              </a:ext>
            </a:extLst>
          </p:cNvPr>
          <p:cNvCxnSpPr>
            <a:cxnSpLocks/>
            <a:endCxn id="580" idx="0"/>
          </p:cNvCxnSpPr>
          <p:nvPr/>
        </p:nvCxnSpPr>
        <p:spPr>
          <a:xfrm>
            <a:off x="2132562" y="6502610"/>
            <a:ext cx="0"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84" name="Straight Arrow Connector 583">
            <a:extLst>
              <a:ext uri="{FF2B5EF4-FFF2-40B4-BE49-F238E27FC236}">
                <a16:creationId xmlns:a16="http://schemas.microsoft.com/office/drawing/2014/main" id="{4AA8FD71-9AD3-4C00-92EE-CF1502C17375}"/>
              </a:ext>
            </a:extLst>
          </p:cNvPr>
          <p:cNvCxnSpPr>
            <a:cxnSpLocks/>
            <a:stCxn id="599" idx="2"/>
            <a:endCxn id="581" idx="0"/>
          </p:cNvCxnSpPr>
          <p:nvPr/>
        </p:nvCxnSpPr>
        <p:spPr>
          <a:xfrm flipH="1">
            <a:off x="6042716" y="6502610"/>
            <a:ext cx="3"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586" name="TextBox 585">
            <a:extLst>
              <a:ext uri="{FF2B5EF4-FFF2-40B4-BE49-F238E27FC236}">
                <a16:creationId xmlns:a16="http://schemas.microsoft.com/office/drawing/2014/main" id="{C8EA827C-4E3A-D775-5389-B79B86E21BE4}"/>
              </a:ext>
            </a:extLst>
          </p:cNvPr>
          <p:cNvSpPr txBox="1"/>
          <p:nvPr/>
        </p:nvSpPr>
        <p:spPr>
          <a:xfrm>
            <a:off x="2367830" y="7268285"/>
            <a:ext cx="125675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effectLst/>
                <a:uFillTx/>
                <a:latin typeface="+mn-lt"/>
                <a:ea typeface="+mn-ea"/>
                <a:cs typeface="+mn-cs"/>
                <a:sym typeface="Helvetica Light"/>
              </a:rPr>
              <a:t>Dashboard</a:t>
            </a:r>
          </a:p>
        </p:txBody>
      </p:sp>
      <p:sp>
        <p:nvSpPr>
          <p:cNvPr id="587" name="TextBox 586">
            <a:extLst>
              <a:ext uri="{FF2B5EF4-FFF2-40B4-BE49-F238E27FC236}">
                <a16:creationId xmlns:a16="http://schemas.microsoft.com/office/drawing/2014/main" id="{ECDB0885-D0AC-8CF4-1FF7-167F8D2AD827}"/>
              </a:ext>
            </a:extLst>
          </p:cNvPr>
          <p:cNvSpPr txBox="1"/>
          <p:nvPr/>
        </p:nvSpPr>
        <p:spPr>
          <a:xfrm>
            <a:off x="6334786" y="7268986"/>
            <a:ext cx="85921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effectLst/>
                <a:uFillTx/>
                <a:latin typeface="+mn-lt"/>
                <a:ea typeface="+mn-ea"/>
                <a:cs typeface="+mn-cs"/>
                <a:sym typeface="Helvetica Light"/>
              </a:rPr>
              <a:t>Metrics</a:t>
            </a:r>
          </a:p>
        </p:txBody>
      </p:sp>
      <p:sp>
        <p:nvSpPr>
          <p:cNvPr id="588" name="TextBox 587">
            <a:extLst>
              <a:ext uri="{FF2B5EF4-FFF2-40B4-BE49-F238E27FC236}">
                <a16:creationId xmlns:a16="http://schemas.microsoft.com/office/drawing/2014/main" id="{E09E4F5B-056E-CA88-C6E4-AECF3E2FD8B2}"/>
              </a:ext>
            </a:extLst>
          </p:cNvPr>
          <p:cNvSpPr txBox="1"/>
          <p:nvPr/>
        </p:nvSpPr>
        <p:spPr>
          <a:xfrm>
            <a:off x="10209121" y="7268285"/>
            <a:ext cx="6155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effectLst/>
                <a:uFillTx/>
                <a:latin typeface="+mn-lt"/>
                <a:ea typeface="+mn-ea"/>
                <a:cs typeface="+mn-cs"/>
                <a:sym typeface="Helvetica Light"/>
              </a:rPr>
              <a:t>Logs</a:t>
            </a:r>
          </a:p>
        </p:txBody>
      </p:sp>
      <p:sp>
        <p:nvSpPr>
          <p:cNvPr id="599" name="Rectangle 598">
            <a:extLst>
              <a:ext uri="{FF2B5EF4-FFF2-40B4-BE49-F238E27FC236}">
                <a16:creationId xmlns:a16="http://schemas.microsoft.com/office/drawing/2014/main" id="{0DF69112-A496-8464-3411-F462FB0621E0}"/>
              </a:ext>
            </a:extLst>
          </p:cNvPr>
          <p:cNvSpPr/>
          <p:nvPr/>
        </p:nvSpPr>
        <p:spPr>
          <a:xfrm>
            <a:off x="404954" y="5653236"/>
            <a:ext cx="11275529" cy="849374"/>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KubeVela</a:t>
            </a:r>
            <a:r>
              <a:rPr kumimoji="0" lang="zh-CN" altLang="en-US" sz="3200" b="0" i="0" u="none" strike="noStrike" cap="none" spc="0" normalizeH="0" baseline="0" dirty="0">
                <a:ln>
                  <a:noFill/>
                </a:ln>
                <a:solidFill>
                  <a:schemeClr val="accent1"/>
                </a:solidFill>
                <a:effectLst/>
                <a:uFillTx/>
                <a:latin typeface="+mn-lt"/>
                <a:ea typeface="+mn-ea"/>
                <a:cs typeface="+mn-cs"/>
                <a:sym typeface="Helvetica Light"/>
              </a:rPr>
              <a:t> </a:t>
            </a:r>
            <a:r>
              <a:rPr kumimoji="0" lang="en-CN" sz="3200" b="0" i="0" u="none" strike="noStrike" cap="none" spc="0" normalizeH="0" baseline="0" dirty="0">
                <a:ln>
                  <a:noFill/>
                </a:ln>
                <a:solidFill>
                  <a:schemeClr val="accent1"/>
                </a:solidFill>
                <a:effectLst/>
                <a:uFillTx/>
                <a:latin typeface="+mn-lt"/>
                <a:ea typeface="+mn-ea"/>
                <a:cs typeface="+mn-cs"/>
                <a:sym typeface="Helvetica Light"/>
              </a:rPr>
              <a:t>Application</a:t>
            </a:r>
          </a:p>
        </p:txBody>
      </p:sp>
      <p:sp>
        <p:nvSpPr>
          <p:cNvPr id="606" name="Rectangle 605">
            <a:extLst>
              <a:ext uri="{FF2B5EF4-FFF2-40B4-BE49-F238E27FC236}">
                <a16:creationId xmlns:a16="http://schemas.microsoft.com/office/drawing/2014/main" id="{57C09AA3-8D2B-645C-0E65-FC7C9995B91E}"/>
              </a:ext>
            </a:extLst>
          </p:cNvPr>
          <p:cNvSpPr/>
          <p:nvPr/>
        </p:nvSpPr>
        <p:spPr>
          <a:xfrm>
            <a:off x="6372153" y="4859819"/>
            <a:ext cx="5308330" cy="471924"/>
          </a:xfrm>
          <a:prstGeom prst="rect">
            <a:avLst/>
          </a:prstGeom>
          <a:solidFill>
            <a:schemeClr val="accent5">
              <a:lumMod val="20000"/>
              <a:lumOff val="80000"/>
            </a:schemeClr>
          </a:solidFill>
          <a:ln w="12700">
            <a:solidFill>
              <a:schemeClr val="accent5">
                <a:lumMod val="20000"/>
                <a:lumOff val="80000"/>
              </a:schemeClr>
            </a:solidFill>
            <a:prstDash val="dash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1" i="0" u="none" strike="noStrike" cap="none" spc="0" normalizeH="0" baseline="0" dirty="0">
                <a:ln>
                  <a:noFill/>
                </a:ln>
                <a:solidFill>
                  <a:srgbClr val="C00000"/>
                </a:solidFill>
                <a:effectLst/>
                <a:uFillTx/>
                <a:latin typeface="+mn-lt"/>
                <a:ea typeface="+mn-ea"/>
                <a:cs typeface="+mn-cs"/>
                <a:sym typeface="Helvetica Light"/>
              </a:rPr>
              <a:t>Vela</a:t>
            </a:r>
            <a:r>
              <a:rPr kumimoji="0" lang="en-US" altLang="zh-CN" sz="2400" b="1" i="0" u="none" strike="noStrike" cap="none" spc="0" normalizeH="0" baseline="0" dirty="0">
                <a:ln>
                  <a:noFill/>
                </a:ln>
                <a:solidFill>
                  <a:srgbClr val="C00000"/>
                </a:solidFill>
                <a:effectLst/>
                <a:uFillTx/>
                <a:latin typeface="+mn-lt"/>
                <a:ea typeface="+mn-ea"/>
                <a:cs typeface="+mn-cs"/>
                <a:sym typeface="Helvetica Light"/>
              </a:rPr>
              <a:t>UX</a:t>
            </a:r>
            <a:endParaRPr kumimoji="0" lang="en-CN" sz="2400" b="1" i="0" u="none" strike="noStrike" cap="none" spc="0" normalizeH="0" baseline="0" dirty="0">
              <a:ln>
                <a:noFill/>
              </a:ln>
              <a:solidFill>
                <a:srgbClr val="C00000"/>
              </a:solidFill>
              <a:effectLst/>
              <a:uFillTx/>
              <a:latin typeface="+mn-lt"/>
              <a:ea typeface="+mn-ea"/>
              <a:cs typeface="+mn-cs"/>
              <a:sym typeface="Helvetica Light"/>
            </a:endParaRPr>
          </a:p>
        </p:txBody>
      </p:sp>
      <p:sp>
        <p:nvSpPr>
          <p:cNvPr id="607" name="Rectangle 606">
            <a:extLst>
              <a:ext uri="{FF2B5EF4-FFF2-40B4-BE49-F238E27FC236}">
                <a16:creationId xmlns:a16="http://schemas.microsoft.com/office/drawing/2014/main" id="{E13D09D3-0357-CBC4-A824-AF2E8DAD7B4E}"/>
              </a:ext>
            </a:extLst>
          </p:cNvPr>
          <p:cNvSpPr/>
          <p:nvPr/>
        </p:nvSpPr>
        <p:spPr>
          <a:xfrm>
            <a:off x="476345" y="4859819"/>
            <a:ext cx="5381311" cy="471924"/>
          </a:xfrm>
          <a:prstGeom prst="rect">
            <a:avLst/>
          </a:prstGeom>
          <a:solidFill>
            <a:schemeClr val="bg1"/>
          </a:solidFill>
          <a:ln w="12700">
            <a:solidFill>
              <a:schemeClr val="tx1"/>
            </a:solidFill>
            <a:prstDash val="dash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tx1"/>
                </a:solidFill>
                <a:effectLst/>
                <a:uFillTx/>
                <a:latin typeface="+mn-lt"/>
                <a:ea typeface="+mn-ea"/>
                <a:cs typeface="+mn-cs"/>
                <a:sym typeface="Helvetica Light"/>
              </a:rPr>
              <a:t>Vela</a:t>
            </a:r>
            <a:r>
              <a:rPr kumimoji="0" lang="zh-CN" altLang="en-US" sz="2400" b="0" i="0" u="none" strike="noStrike" cap="none" spc="0" normalizeH="0" baseline="0" dirty="0">
                <a:ln>
                  <a:noFill/>
                </a:ln>
                <a:solidFill>
                  <a:schemeClr val="tx1"/>
                </a:solidFill>
                <a:effectLst/>
                <a:uFillTx/>
                <a:latin typeface="+mn-lt"/>
                <a:ea typeface="+mn-ea"/>
                <a:cs typeface="+mn-cs"/>
                <a:sym typeface="Helvetica Light"/>
              </a:rPr>
              <a:t> </a:t>
            </a:r>
            <a:r>
              <a:rPr kumimoji="0" lang="en-US" altLang="zh-CN" sz="2400" b="0" i="0" u="none" strike="noStrike" cap="none" spc="0" normalizeH="0" baseline="0" dirty="0">
                <a:ln>
                  <a:noFill/>
                </a:ln>
                <a:solidFill>
                  <a:schemeClr val="tx1"/>
                </a:solidFill>
                <a:effectLst/>
                <a:uFillTx/>
                <a:latin typeface="+mn-lt"/>
                <a:ea typeface="+mn-ea"/>
                <a:cs typeface="+mn-cs"/>
                <a:sym typeface="Helvetica Light"/>
              </a:rPr>
              <a:t>CLI</a:t>
            </a:r>
            <a:endParaRPr kumimoji="0" lang="en-CN"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611" name="Lorem ipsum dolor sit amet. Lorem ipsum dolor sit amet.Lorem ipsum dolor sit amet. Lorem ipsum dolor sit amet.Lorem ipsum dolor sit amet.">
            <a:extLst>
              <a:ext uri="{FF2B5EF4-FFF2-40B4-BE49-F238E27FC236}">
                <a16:creationId xmlns:a16="http://schemas.microsoft.com/office/drawing/2014/main" id="{F9AD0DFC-E832-AC6B-278A-ED983C20B389}"/>
              </a:ext>
            </a:extLst>
          </p:cNvPr>
          <p:cNvSpPr txBox="1"/>
          <p:nvPr/>
        </p:nvSpPr>
        <p:spPr>
          <a:xfrm>
            <a:off x="6522063" y="3797817"/>
            <a:ext cx="3074333"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solidFill>
                  <a:srgbClr val="C00000"/>
                </a:solidFill>
                <a:latin typeface="+mj-lt"/>
              </a:rPr>
              <a:t>Resource Topology</a:t>
            </a:r>
          </a:p>
        </p:txBody>
      </p:sp>
      <p:grpSp>
        <p:nvGrpSpPr>
          <p:cNvPr id="7" name="Group 6">
            <a:extLst>
              <a:ext uri="{FF2B5EF4-FFF2-40B4-BE49-F238E27FC236}">
                <a16:creationId xmlns:a16="http://schemas.microsoft.com/office/drawing/2014/main" id="{57360AFE-533E-A863-D854-E2E0F3F272A4}"/>
              </a:ext>
            </a:extLst>
          </p:cNvPr>
          <p:cNvGrpSpPr/>
          <p:nvPr/>
        </p:nvGrpSpPr>
        <p:grpSpPr>
          <a:xfrm>
            <a:off x="302371" y="3797817"/>
            <a:ext cx="5572954" cy="872885"/>
            <a:chOff x="302371" y="3797817"/>
            <a:chExt cx="5572954" cy="872885"/>
          </a:xfrm>
        </p:grpSpPr>
        <p:sp>
          <p:nvSpPr>
            <p:cNvPr id="608" name="Lorem ipsum dolor sit amet. Lorem ipsum dolor sit amet.Lorem ipsum dolor sit amet. Lorem ipsum dolor sit amet.Lorem ipsum dolor sit amet.">
              <a:extLst>
                <a:ext uri="{FF2B5EF4-FFF2-40B4-BE49-F238E27FC236}">
                  <a16:creationId xmlns:a16="http://schemas.microsoft.com/office/drawing/2014/main" id="{0A713728-7B07-1255-2731-27D933B0458D}"/>
                </a:ext>
              </a:extLst>
            </p:cNvPr>
            <p:cNvSpPr txBox="1"/>
            <p:nvPr/>
          </p:nvSpPr>
          <p:spPr>
            <a:xfrm>
              <a:off x="583008" y="3816289"/>
              <a:ext cx="1727617"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a:t>vela status</a:t>
              </a:r>
              <a:endParaRPr lang="en-US" dirty="0"/>
            </a:p>
          </p:txBody>
        </p:sp>
        <p:sp>
          <p:nvSpPr>
            <p:cNvPr id="609" name="Lorem ipsum dolor sit amet. Lorem ipsum dolor sit amet.Lorem ipsum dolor sit amet. Lorem ipsum dolor sit amet.Lorem ipsum dolor sit amet.">
              <a:extLst>
                <a:ext uri="{FF2B5EF4-FFF2-40B4-BE49-F238E27FC236}">
                  <a16:creationId xmlns:a16="http://schemas.microsoft.com/office/drawing/2014/main" id="{71BBACCC-BA48-F758-59E7-37F4FB7A3D2C}"/>
                </a:ext>
              </a:extLst>
            </p:cNvPr>
            <p:cNvSpPr txBox="1"/>
            <p:nvPr/>
          </p:nvSpPr>
          <p:spPr>
            <a:xfrm>
              <a:off x="2488659" y="3816289"/>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a:t>vela top</a:t>
              </a:r>
              <a:endParaRPr lang="en-US" dirty="0"/>
            </a:p>
          </p:txBody>
        </p:sp>
        <p:sp>
          <p:nvSpPr>
            <p:cNvPr id="610" name="Lorem ipsum dolor sit amet. Lorem ipsum dolor sit amet.Lorem ipsum dolor sit amet. Lorem ipsum dolor sit amet.Lorem ipsum dolor sit amet.">
              <a:extLst>
                <a:ext uri="{FF2B5EF4-FFF2-40B4-BE49-F238E27FC236}">
                  <a16:creationId xmlns:a16="http://schemas.microsoft.com/office/drawing/2014/main" id="{019B1C73-E74A-AA16-59C9-41671777D322}"/>
                </a:ext>
              </a:extLst>
            </p:cNvPr>
            <p:cNvSpPr txBox="1"/>
            <p:nvPr/>
          </p:nvSpPr>
          <p:spPr>
            <a:xfrm>
              <a:off x="302371" y="4243406"/>
              <a:ext cx="2527070"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dirty="0"/>
                <a:t>vela </a:t>
              </a:r>
              <a:r>
                <a:rPr lang="en-US" altLang="zh-CN" dirty="0"/>
                <a:t>port-forward</a:t>
              </a:r>
              <a:endParaRPr lang="en-US" dirty="0"/>
            </a:p>
          </p:txBody>
        </p:sp>
        <p:sp>
          <p:nvSpPr>
            <p:cNvPr id="612" name="Lorem ipsum dolor sit amet. Lorem ipsum dolor sit amet.Lorem ipsum dolor sit amet. Lorem ipsum dolor sit amet.Lorem ipsum dolor sit amet.">
              <a:extLst>
                <a:ext uri="{FF2B5EF4-FFF2-40B4-BE49-F238E27FC236}">
                  <a16:creationId xmlns:a16="http://schemas.microsoft.com/office/drawing/2014/main" id="{B67ECA28-9A60-0F8A-2EBB-4B23ED974A98}"/>
                </a:ext>
              </a:extLst>
            </p:cNvPr>
            <p:cNvSpPr txBox="1"/>
            <p:nvPr/>
          </p:nvSpPr>
          <p:spPr>
            <a:xfrm>
              <a:off x="4279867" y="4220240"/>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dirty="0"/>
                <a:t>vela logs</a:t>
              </a:r>
            </a:p>
          </p:txBody>
        </p:sp>
        <p:sp>
          <p:nvSpPr>
            <p:cNvPr id="613" name="Lorem ipsum dolor sit amet. Lorem ipsum dolor sit amet.Lorem ipsum dolor sit amet. Lorem ipsum dolor sit amet.Lorem ipsum dolor sit amet.">
              <a:extLst>
                <a:ext uri="{FF2B5EF4-FFF2-40B4-BE49-F238E27FC236}">
                  <a16:creationId xmlns:a16="http://schemas.microsoft.com/office/drawing/2014/main" id="{467A796F-4FD0-114D-8CE9-1198F1F82B3C}"/>
                </a:ext>
              </a:extLst>
            </p:cNvPr>
            <p:cNvSpPr txBox="1"/>
            <p:nvPr/>
          </p:nvSpPr>
          <p:spPr>
            <a:xfrm>
              <a:off x="4271009" y="3797817"/>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a:t>vela debug</a:t>
              </a:r>
              <a:endParaRPr lang="en-US" dirty="0"/>
            </a:p>
          </p:txBody>
        </p:sp>
        <p:sp>
          <p:nvSpPr>
            <p:cNvPr id="614" name="Lorem ipsum dolor sit amet. Lorem ipsum dolor sit amet.Lorem ipsum dolor sit amet. Lorem ipsum dolor sit amet.Lorem ipsum dolor sit amet.">
              <a:extLst>
                <a:ext uri="{FF2B5EF4-FFF2-40B4-BE49-F238E27FC236}">
                  <a16:creationId xmlns:a16="http://schemas.microsoft.com/office/drawing/2014/main" id="{FC39A425-4A80-93BD-B250-318D5A32689E}"/>
                </a:ext>
              </a:extLst>
            </p:cNvPr>
            <p:cNvSpPr txBox="1"/>
            <p:nvPr/>
          </p:nvSpPr>
          <p:spPr>
            <a:xfrm>
              <a:off x="2497517" y="4220240"/>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dirty="0"/>
                <a:t>vela exec</a:t>
              </a:r>
            </a:p>
          </p:txBody>
        </p:sp>
      </p:grpSp>
      <p:sp>
        <p:nvSpPr>
          <p:cNvPr id="615" name="Lorem ipsum dolor sit amet. Lorem ipsum dolor sit amet.Lorem ipsum dolor sit amet. Lorem ipsum dolor sit amet.Lorem ipsum dolor sit amet.">
            <a:extLst>
              <a:ext uri="{FF2B5EF4-FFF2-40B4-BE49-F238E27FC236}">
                <a16:creationId xmlns:a16="http://schemas.microsoft.com/office/drawing/2014/main" id="{0D3A5831-9B01-7024-8A38-E815E03C232B}"/>
              </a:ext>
            </a:extLst>
          </p:cNvPr>
          <p:cNvSpPr txBox="1"/>
          <p:nvPr/>
        </p:nvSpPr>
        <p:spPr>
          <a:xfrm>
            <a:off x="6509664" y="4220240"/>
            <a:ext cx="3074333"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solidFill>
                  <a:srgbClr val="C00000"/>
                </a:solidFill>
                <a:latin typeface="+mj-lt"/>
              </a:rPr>
              <a:t>Cloud Shell</a:t>
            </a:r>
          </a:p>
        </p:txBody>
      </p:sp>
      <p:sp>
        <p:nvSpPr>
          <p:cNvPr id="616" name="Lorem ipsum dolor sit amet. Lorem ipsum dolor sit amet.Lorem ipsum dolor sit amet. Lorem ipsum dolor sit amet.Lorem ipsum dolor sit amet.">
            <a:extLst>
              <a:ext uri="{FF2B5EF4-FFF2-40B4-BE49-F238E27FC236}">
                <a16:creationId xmlns:a16="http://schemas.microsoft.com/office/drawing/2014/main" id="{9A78690B-87B5-07E5-D60C-AC082CBAB5E3}"/>
              </a:ext>
            </a:extLst>
          </p:cNvPr>
          <p:cNvSpPr txBox="1"/>
          <p:nvPr/>
        </p:nvSpPr>
        <p:spPr>
          <a:xfrm>
            <a:off x="9381631" y="3792944"/>
            <a:ext cx="2047742"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solidFill>
                  <a:srgbClr val="C00000"/>
                </a:solidFill>
                <a:latin typeface="+mj-lt"/>
              </a:rPr>
              <a:t>History Logs</a:t>
            </a:r>
          </a:p>
        </p:txBody>
      </p:sp>
      <p:sp>
        <p:nvSpPr>
          <p:cNvPr id="617" name="Lorem ipsum dolor sit amet. Lorem ipsum dolor sit amet.Lorem ipsum dolor sit amet. Lorem ipsum dolor sit amet.Lorem ipsum dolor sit amet.">
            <a:extLst>
              <a:ext uri="{FF2B5EF4-FFF2-40B4-BE49-F238E27FC236}">
                <a16:creationId xmlns:a16="http://schemas.microsoft.com/office/drawing/2014/main" id="{3DA9BB43-D3BE-555E-C845-BA570F92C797}"/>
              </a:ext>
            </a:extLst>
          </p:cNvPr>
          <p:cNvSpPr txBox="1"/>
          <p:nvPr/>
        </p:nvSpPr>
        <p:spPr>
          <a:xfrm>
            <a:off x="9381630" y="4225113"/>
            <a:ext cx="2306977"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solidFill>
                  <a:srgbClr val="C00000"/>
                </a:solidFill>
                <a:latin typeface="+mj-lt"/>
              </a:rPr>
              <a:t>Workflow Progress</a:t>
            </a:r>
          </a:p>
        </p:txBody>
      </p:sp>
      <p:pic>
        <p:nvPicPr>
          <p:cNvPr id="633" name="Google Shape;136;p18">
            <a:extLst>
              <a:ext uri="{FF2B5EF4-FFF2-40B4-BE49-F238E27FC236}">
                <a16:creationId xmlns:a16="http://schemas.microsoft.com/office/drawing/2014/main" id="{69A863EE-5BF0-C42D-E300-AA65363E4111}"/>
              </a:ext>
            </a:extLst>
          </p:cNvPr>
          <p:cNvPicPr preferRelativeResize="0"/>
          <p:nvPr/>
        </p:nvPicPr>
        <p:blipFill>
          <a:blip r:embed="rId3">
            <a:alphaModFix/>
          </a:blip>
          <a:stretch>
            <a:fillRect/>
          </a:stretch>
        </p:blipFill>
        <p:spPr>
          <a:xfrm>
            <a:off x="4036519" y="7468560"/>
            <a:ext cx="609949" cy="583314"/>
          </a:xfrm>
          <a:prstGeom prst="rect">
            <a:avLst/>
          </a:prstGeom>
          <a:solidFill>
            <a:schemeClr val="bg1"/>
          </a:solidFill>
          <a:ln>
            <a:noFill/>
          </a:ln>
          <a:effectLst>
            <a:outerShdw blurRad="50800" dist="50800" dir="5400000" algn="ctr" rotWithShape="0">
              <a:schemeClr val="bg1"/>
            </a:outerShdw>
          </a:effectLst>
        </p:spPr>
      </p:pic>
      <p:pic>
        <p:nvPicPr>
          <p:cNvPr id="643" name="Picture 36" descr="Grafana SVG Vector Logos - Vector Logo Zone">
            <a:extLst>
              <a:ext uri="{FF2B5EF4-FFF2-40B4-BE49-F238E27FC236}">
                <a16:creationId xmlns:a16="http://schemas.microsoft.com/office/drawing/2014/main" id="{F7EDA856-BEA4-E910-2CE6-BDF65FA73E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12" t="13958" r="62342" b="14110"/>
          <a:stretch/>
        </p:blipFill>
        <p:spPr bwMode="auto">
          <a:xfrm>
            <a:off x="92125" y="7394277"/>
            <a:ext cx="641058" cy="689096"/>
          </a:xfrm>
          <a:prstGeom prst="rect">
            <a:avLst/>
          </a:prstGeom>
          <a:solidFill>
            <a:srgbClr val="FFFFFF"/>
          </a:solidFill>
        </p:spPr>
      </p:pic>
      <p:pic>
        <p:nvPicPr>
          <p:cNvPr id="4098" name="Picture 2" descr="Loki - Kubernetes logging | lapee79's Tech Blog">
            <a:extLst>
              <a:ext uri="{FF2B5EF4-FFF2-40B4-BE49-F238E27FC236}">
                <a16:creationId xmlns:a16="http://schemas.microsoft.com/office/drawing/2014/main" id="{E688449E-A978-4715-B357-62256FD929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41" r="41058" b="41370"/>
          <a:stretch/>
        </p:blipFill>
        <p:spPr bwMode="auto">
          <a:xfrm>
            <a:off x="7948730" y="7458081"/>
            <a:ext cx="566870" cy="604272"/>
          </a:xfrm>
          <a:prstGeom prst="rect">
            <a:avLst/>
          </a:prstGeom>
          <a:noFill/>
          <a:extLst>
            <a:ext uri="{909E8E84-426E-40DD-AFC4-6F175D3DCCD1}">
              <a14:hiddenFill xmlns:a14="http://schemas.microsoft.com/office/drawing/2010/main">
                <a:solidFill>
                  <a:srgbClr val="FFFFFF"/>
                </a:solidFill>
              </a14:hiddenFill>
            </a:ext>
          </a:extLst>
        </p:spPr>
      </p:pic>
      <p:sp>
        <p:nvSpPr>
          <p:cNvPr id="3" name="Tittle">
            <a:extLst>
              <a:ext uri="{FF2B5EF4-FFF2-40B4-BE49-F238E27FC236}">
                <a16:creationId xmlns:a16="http://schemas.microsoft.com/office/drawing/2014/main" id="{F501FE65-A78F-83DD-1BC2-0DD763F5A0B4}"/>
              </a:ext>
            </a:extLst>
          </p:cNvPr>
          <p:cNvSpPr txBox="1"/>
          <p:nvPr/>
        </p:nvSpPr>
        <p:spPr>
          <a:xfrm>
            <a:off x="772820" y="709386"/>
            <a:ext cx="10512621"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Observability</a:t>
            </a:r>
            <a:r>
              <a:rPr lang="zh-CN" altLang="en-US" dirty="0"/>
              <a:t> </a:t>
            </a:r>
            <a:r>
              <a:rPr lang="en-US" altLang="zh-CN" dirty="0"/>
              <a:t>as</a:t>
            </a:r>
            <a:r>
              <a:rPr lang="zh-CN" altLang="en-US" dirty="0"/>
              <a:t> </a:t>
            </a:r>
            <a:r>
              <a:rPr lang="en-US" altLang="zh-CN" dirty="0"/>
              <a:t>first</a:t>
            </a:r>
            <a:r>
              <a:rPr lang="zh-CN" altLang="en-US" dirty="0"/>
              <a:t> </a:t>
            </a:r>
            <a:r>
              <a:rPr lang="en-US" altLang="zh-CN" dirty="0"/>
              <a:t>class</a:t>
            </a:r>
            <a:r>
              <a:rPr lang="zh-CN" altLang="en-US" dirty="0"/>
              <a:t> </a:t>
            </a:r>
            <a:r>
              <a:rPr lang="en-US" altLang="zh-CN" dirty="0"/>
              <a:t>citizen</a:t>
            </a:r>
            <a:endParaRPr dirty="0"/>
          </a:p>
        </p:txBody>
      </p:sp>
      <p:cxnSp>
        <p:nvCxnSpPr>
          <p:cNvPr id="11" name="Straight Arrow Connector 10">
            <a:extLst>
              <a:ext uri="{FF2B5EF4-FFF2-40B4-BE49-F238E27FC236}">
                <a16:creationId xmlns:a16="http://schemas.microsoft.com/office/drawing/2014/main" id="{CA84EE70-A737-D303-21D3-403F099A43C4}"/>
              </a:ext>
            </a:extLst>
          </p:cNvPr>
          <p:cNvCxnSpPr>
            <a:cxnSpLocks/>
          </p:cNvCxnSpPr>
          <p:nvPr/>
        </p:nvCxnSpPr>
        <p:spPr>
          <a:xfrm>
            <a:off x="10188455" y="6502610"/>
            <a:ext cx="23797"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3041B914-4445-00B0-C71A-544CE52913F6}"/>
              </a:ext>
            </a:extLst>
          </p:cNvPr>
          <p:cNvSpPr/>
          <p:nvPr/>
        </p:nvSpPr>
        <p:spPr>
          <a:xfrm>
            <a:off x="1677913" y="6660268"/>
            <a:ext cx="9099167" cy="471924"/>
          </a:xfrm>
          <a:prstGeom prst="rect">
            <a:avLst/>
          </a:prstGeom>
          <a:solidFill>
            <a:schemeClr val="bg1"/>
          </a:solidFill>
          <a:ln w="12700">
            <a:solidFill>
              <a:schemeClr val="accent1">
                <a:lumMod val="60000"/>
                <a:lumOff val="40000"/>
              </a:schemeClr>
            </a:solidFill>
            <a:prstDash val="lgDashDot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i="1" dirty="0">
                <a:solidFill>
                  <a:schemeClr val="tx1"/>
                </a:solidFill>
              </a:rPr>
              <a:t>observability</a:t>
            </a:r>
            <a:r>
              <a:rPr lang="zh-CN" altLang="en-US" sz="2400" i="1" dirty="0">
                <a:solidFill>
                  <a:schemeClr val="tx1"/>
                </a:solidFill>
              </a:rPr>
              <a:t> </a:t>
            </a:r>
            <a:r>
              <a:rPr kumimoji="0" lang="en-CN" sz="2400" b="0" i="1" u="none" strike="noStrike" cap="none" spc="0" normalizeH="0" baseline="0" dirty="0">
                <a:ln>
                  <a:noFill/>
                </a:ln>
                <a:solidFill>
                  <a:schemeClr val="tx1"/>
                </a:solidFill>
                <a:effectLst/>
                <a:uFillTx/>
                <a:latin typeface="+mn-lt"/>
                <a:ea typeface="+mn-ea"/>
                <a:cs typeface="+mn-cs"/>
                <a:sym typeface="Helvetica Light"/>
              </a:rPr>
              <a:t>traits</a:t>
            </a:r>
          </a:p>
        </p:txBody>
      </p:sp>
      <p:pic>
        <p:nvPicPr>
          <p:cNvPr id="6" name="Picture 5">
            <a:extLst>
              <a:ext uri="{FF2B5EF4-FFF2-40B4-BE49-F238E27FC236}">
                <a16:creationId xmlns:a16="http://schemas.microsoft.com/office/drawing/2014/main" id="{9CD56611-CD72-7366-1649-8623F95B36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32384" y="2774356"/>
            <a:ext cx="11772522" cy="8487532"/>
          </a:xfrm>
          <a:prstGeom prst="rect">
            <a:avLst/>
          </a:prstGeom>
        </p:spPr>
      </p:pic>
      <p:sp>
        <p:nvSpPr>
          <p:cNvPr id="9" name="TextBox 8">
            <a:extLst>
              <a:ext uri="{FF2B5EF4-FFF2-40B4-BE49-F238E27FC236}">
                <a16:creationId xmlns:a16="http://schemas.microsoft.com/office/drawing/2014/main" id="{48219B1A-9FC2-ACC0-25B3-D47ABC3F5E72}"/>
              </a:ext>
            </a:extLst>
          </p:cNvPr>
          <p:cNvSpPr txBox="1"/>
          <p:nvPr/>
        </p:nvSpPr>
        <p:spPr>
          <a:xfrm>
            <a:off x="733183" y="10242143"/>
            <a:ext cx="10843605"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US" altLang="zh-CN" sz="2800" b="1" dirty="0">
                <a:solidFill>
                  <a:schemeClr val="tx1"/>
                </a:solidFill>
              </a:rPr>
              <a:t>Consistent</a:t>
            </a:r>
            <a:r>
              <a:rPr lang="zh-CN" altLang="en-US" sz="2800" b="1" dirty="0">
                <a:solidFill>
                  <a:schemeClr val="tx1"/>
                </a:solidFill>
              </a:rPr>
              <a:t> </a:t>
            </a:r>
            <a:r>
              <a:rPr lang="en-US" altLang="zh-CN" sz="2800" b="1" dirty="0">
                <a:solidFill>
                  <a:schemeClr val="tx1"/>
                </a:solidFill>
              </a:rPr>
              <a:t>experience</a:t>
            </a:r>
            <a:r>
              <a:rPr lang="zh-CN" altLang="en-US" sz="2800" b="1" dirty="0">
                <a:solidFill>
                  <a:schemeClr val="tx1"/>
                </a:solidFill>
              </a:rPr>
              <a:t> </a:t>
            </a:r>
            <a:r>
              <a:rPr lang="en-US" altLang="zh-CN" sz="2800" b="1" dirty="0">
                <a:solidFill>
                  <a:schemeClr val="tx1"/>
                </a:solidFill>
              </a:rPr>
              <a:t>for</a:t>
            </a:r>
            <a:r>
              <a:rPr lang="zh-CN" altLang="en-US" sz="2800" b="1" dirty="0">
                <a:solidFill>
                  <a:schemeClr val="tx1"/>
                </a:solidFill>
              </a:rPr>
              <a:t> </a:t>
            </a:r>
            <a:r>
              <a:rPr lang="en-US" altLang="zh-CN" sz="2800" b="1" dirty="0">
                <a:solidFill>
                  <a:schemeClr val="tx1"/>
                </a:solidFill>
              </a:rPr>
              <a:t>all</a:t>
            </a:r>
            <a:r>
              <a:rPr lang="zh-CN" altLang="en-US" sz="2800" b="1" dirty="0">
                <a:solidFill>
                  <a:schemeClr val="tx1"/>
                </a:solidFill>
              </a:rPr>
              <a:t> </a:t>
            </a:r>
            <a:r>
              <a:rPr lang="en-US" altLang="zh-CN" sz="2800" b="1" dirty="0">
                <a:solidFill>
                  <a:schemeClr val="tx1"/>
                </a:solidFill>
              </a:rPr>
              <a:t>extension.</a:t>
            </a:r>
          </a:p>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endParaRPr lang="en-US" sz="2800" b="1" dirty="0">
              <a:solidFill>
                <a:schemeClr val="tx1"/>
              </a:solidFill>
            </a:endParaRPr>
          </a:p>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US" altLang="zh-CN" sz="2800" b="1" dirty="0">
                <a:solidFill>
                  <a:schemeClr val="tx1"/>
                </a:solidFill>
              </a:rPr>
              <a:t>Topology</a:t>
            </a:r>
            <a:r>
              <a:rPr lang="zh-CN" altLang="en-US" sz="2800" b="1" dirty="0">
                <a:solidFill>
                  <a:schemeClr val="tx1"/>
                </a:solidFill>
              </a:rPr>
              <a:t> </a:t>
            </a:r>
            <a:r>
              <a:rPr lang="en-US" altLang="zh-CN" sz="2800" b="1" dirty="0">
                <a:solidFill>
                  <a:schemeClr val="tx1"/>
                </a:solidFill>
              </a:rPr>
              <a:t>graph</a:t>
            </a:r>
            <a:r>
              <a:rPr lang="zh-CN" altLang="en-US" sz="2800" b="1" dirty="0">
                <a:solidFill>
                  <a:schemeClr val="tx1"/>
                </a:solidFill>
              </a:rPr>
              <a:t> </a:t>
            </a:r>
            <a:r>
              <a:rPr lang="en-US" altLang="zh-CN" sz="2800" b="1" dirty="0">
                <a:solidFill>
                  <a:schemeClr val="tx1"/>
                </a:solidFill>
              </a:rPr>
              <a:t>from</a:t>
            </a:r>
            <a:r>
              <a:rPr lang="zh-CN" altLang="en-US" sz="2800" b="1" dirty="0">
                <a:solidFill>
                  <a:schemeClr val="tx1"/>
                </a:solidFill>
              </a:rPr>
              <a:t> </a:t>
            </a:r>
            <a:r>
              <a:rPr lang="en-US" altLang="zh-CN" sz="2800" b="1" dirty="0">
                <a:solidFill>
                  <a:schemeClr val="tx1"/>
                </a:solidFill>
              </a:rPr>
              <a:t>application</a:t>
            </a:r>
            <a:r>
              <a:rPr lang="zh-CN" altLang="en-US" sz="2800" b="1" dirty="0">
                <a:solidFill>
                  <a:schemeClr val="tx1"/>
                </a:solidFill>
              </a:rPr>
              <a:t> </a:t>
            </a:r>
            <a:r>
              <a:rPr lang="en-US" altLang="zh-CN" sz="2800" b="1" dirty="0">
                <a:solidFill>
                  <a:schemeClr val="tx1"/>
                </a:solidFill>
              </a:rPr>
              <a:t>to</a:t>
            </a:r>
            <a:r>
              <a:rPr lang="zh-CN" altLang="en-US" sz="2800" b="1" dirty="0">
                <a:solidFill>
                  <a:schemeClr val="tx1"/>
                </a:solidFill>
              </a:rPr>
              <a:t> </a:t>
            </a:r>
            <a:r>
              <a:rPr lang="en-US" altLang="zh-CN" sz="2800" b="1" dirty="0">
                <a:solidFill>
                  <a:schemeClr val="tx1"/>
                </a:solidFill>
              </a:rPr>
              <a:t>underlying</a:t>
            </a:r>
            <a:r>
              <a:rPr lang="zh-CN" altLang="en-US" sz="2800" b="1" dirty="0">
                <a:solidFill>
                  <a:schemeClr val="tx1"/>
                </a:solidFill>
              </a:rPr>
              <a:t> </a:t>
            </a:r>
            <a:r>
              <a:rPr lang="en-US" altLang="zh-CN" sz="2800" b="1" dirty="0">
                <a:solidFill>
                  <a:schemeClr val="tx1"/>
                </a:solidFill>
              </a:rPr>
              <a:t>resources.</a:t>
            </a:r>
            <a:endParaRPr lang="en-CN" sz="2800" b="1" dirty="0">
              <a:solidFill>
                <a:schemeClr val="tx1"/>
              </a:solidFill>
            </a:endParaRPr>
          </a:p>
        </p:txBody>
      </p:sp>
      <p:sp>
        <p:nvSpPr>
          <p:cNvPr id="2" name="TextBox 1">
            <a:extLst>
              <a:ext uri="{FF2B5EF4-FFF2-40B4-BE49-F238E27FC236}">
                <a16:creationId xmlns:a16="http://schemas.microsoft.com/office/drawing/2014/main" id="{B1F1BAA8-1496-AA6A-302A-B0C568B03DB1}"/>
              </a:ext>
            </a:extLst>
          </p:cNvPr>
          <p:cNvSpPr txBox="1"/>
          <p:nvPr/>
        </p:nvSpPr>
        <p:spPr>
          <a:xfrm>
            <a:off x="1446816" y="2375879"/>
            <a:ext cx="8568356"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algn="l">
              <a:buFont typeface="Wingdings" pitchFamily="2" charset="2"/>
              <a:buChar char="q"/>
            </a:pPr>
            <a:r>
              <a:rPr lang="zh-CN" altLang="en-US" sz="2800" dirty="0"/>
              <a:t> </a:t>
            </a:r>
            <a:r>
              <a:rPr lang="en-US" sz="2800" dirty="0"/>
              <a:t>Observability</a:t>
            </a:r>
            <a:r>
              <a:rPr lang="zh-CN" altLang="en-US" sz="2800" dirty="0"/>
              <a:t> </a:t>
            </a:r>
            <a:r>
              <a:rPr lang="en-US" altLang="zh-CN" sz="2800" dirty="0"/>
              <a:t>works</a:t>
            </a:r>
            <a:r>
              <a:rPr lang="zh-CN" altLang="en-US" sz="2800" dirty="0"/>
              <a:t> </a:t>
            </a:r>
            <a:r>
              <a:rPr lang="en-US" altLang="zh-CN" sz="2800" dirty="0"/>
              <a:t>for</a:t>
            </a:r>
            <a:r>
              <a:rPr lang="zh-CN" altLang="en-US" sz="2800" dirty="0"/>
              <a:t> </a:t>
            </a:r>
            <a:r>
              <a:rPr lang="en-US" altLang="zh-CN" sz="2800" dirty="0"/>
              <a:t>all</a:t>
            </a:r>
            <a:r>
              <a:rPr lang="zh-CN" altLang="en-US" sz="2800" dirty="0"/>
              <a:t> </a:t>
            </a:r>
            <a:r>
              <a:rPr lang="en-US" altLang="zh-CN" sz="2800" dirty="0"/>
              <a:t>extended</a:t>
            </a:r>
            <a:r>
              <a:rPr lang="zh-CN" altLang="en-US" sz="2800" dirty="0"/>
              <a:t> </a:t>
            </a:r>
            <a:r>
              <a:rPr lang="en-US" altLang="zh-CN" sz="2800" dirty="0"/>
              <a:t>resources</a:t>
            </a:r>
            <a:r>
              <a:rPr lang="zh-CN" altLang="en-US" sz="2800" dirty="0"/>
              <a:t> </a:t>
            </a:r>
            <a:r>
              <a:rPr lang="en-US" altLang="zh-CN" sz="2800" dirty="0"/>
              <a:t>across</a:t>
            </a:r>
            <a:r>
              <a:rPr lang="zh-CN" altLang="en-US" sz="2800" dirty="0"/>
              <a:t> </a:t>
            </a:r>
            <a:r>
              <a:rPr lang="en-US" altLang="zh-CN" sz="2800" dirty="0"/>
              <a:t>multi-clusters</a:t>
            </a:r>
            <a:r>
              <a:rPr lang="en-US" altLang="zh-CN" sz="2800" b="1" dirty="0">
                <a:solidFill>
                  <a:schemeClr val="tx1"/>
                </a:solidFill>
              </a:rPr>
              <a:t>.</a:t>
            </a:r>
            <a:endParaRPr lang="en-CN" sz="2800" b="1" dirty="0">
              <a:solidFill>
                <a:schemeClr val="tx1"/>
              </a:solidFill>
            </a:endParaRPr>
          </a:p>
        </p:txBody>
      </p:sp>
    </p:spTree>
    <p:extLst>
      <p:ext uri="{BB962C8B-B14F-4D97-AF65-F5344CB8AC3E}">
        <p14:creationId xmlns:p14="http://schemas.microsoft.com/office/powerpoint/2010/main" val="46381031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Lorem ipsum dolor sit amet. Lorem ipsum dolor sit amet.Lorem ipsum dolor sit amet. Lorem ipsum dolor sit amet.Lorem ipsum dolor sit amet."/>
          <p:cNvSpPr txBox="1"/>
          <p:nvPr/>
        </p:nvSpPr>
        <p:spPr>
          <a:xfrm>
            <a:off x="1113218" y="10681120"/>
            <a:ext cx="11307583" cy="140089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With the use of customized Components and Traits, users can define how to monitor applications, for example, the way logs are collected and the dashboards metrics are plotted on.</a:t>
            </a:r>
            <a:endParaRPr dirty="0"/>
          </a:p>
        </p:txBody>
      </p:sp>
      <p:sp>
        <p:nvSpPr>
          <p:cNvPr id="2" name="Lorem ipsum dolor sit amet. Lorem ipsum dolor sit amet.Lorem ipsum dolor sit amet. Lorem ipsum dolor sit amet.Lorem ipsum dolor sit amet.">
            <a:extLst>
              <a:ext uri="{FF2B5EF4-FFF2-40B4-BE49-F238E27FC236}">
                <a16:creationId xmlns:a16="http://schemas.microsoft.com/office/drawing/2014/main" id="{5F5AD75D-A95C-6E56-0F1A-08B2E3F6E117}"/>
              </a:ext>
            </a:extLst>
          </p:cNvPr>
          <p:cNvSpPr txBox="1"/>
          <p:nvPr/>
        </p:nvSpPr>
        <p:spPr>
          <a:xfrm>
            <a:off x="12929724" y="10681120"/>
            <a:ext cx="10890071" cy="184101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The Observability rules for applications are managed in declarative ways. It makes updates and migrations more convenient and controllable. Developers can leverage the power of underlying monitoring infrastructures without the need of learning varying complex</a:t>
            </a:r>
            <a:r>
              <a:rPr lang="zh-CN" altLang="en-US" dirty="0"/>
              <a:t> </a:t>
            </a:r>
            <a:r>
              <a:rPr lang="en-US" dirty="0"/>
              <a:t>syntax.</a:t>
            </a:r>
            <a:endParaRPr dirty="0"/>
          </a:p>
        </p:txBody>
      </p:sp>
      <p:sp>
        <p:nvSpPr>
          <p:cNvPr id="580" name="Rectangle 579">
            <a:extLst>
              <a:ext uri="{FF2B5EF4-FFF2-40B4-BE49-F238E27FC236}">
                <a16:creationId xmlns:a16="http://schemas.microsoft.com/office/drawing/2014/main" id="{239E57E3-3EAA-4983-75C4-B7523A43CDB6}"/>
              </a:ext>
            </a:extLst>
          </p:cNvPr>
          <p:cNvSpPr/>
          <p:nvPr/>
        </p:nvSpPr>
        <p:spPr>
          <a:xfrm>
            <a:off x="404954" y="7753867"/>
            <a:ext cx="3455215"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rgbClr val="C00000"/>
                </a:solidFill>
                <a:effectLst/>
                <a:uFillTx/>
                <a:latin typeface="+mn-lt"/>
                <a:ea typeface="+mn-ea"/>
                <a:cs typeface="+mn-cs"/>
                <a:sym typeface="Helvetica Light"/>
              </a:rPr>
              <a:t>Grafana</a:t>
            </a:r>
          </a:p>
        </p:txBody>
      </p:sp>
      <p:sp>
        <p:nvSpPr>
          <p:cNvPr id="581" name="Rectangle 580">
            <a:extLst>
              <a:ext uri="{FF2B5EF4-FFF2-40B4-BE49-F238E27FC236}">
                <a16:creationId xmlns:a16="http://schemas.microsoft.com/office/drawing/2014/main" id="{A0E17593-AA98-20E7-F6AB-F05F8A679C41}"/>
              </a:ext>
            </a:extLst>
          </p:cNvPr>
          <p:cNvSpPr/>
          <p:nvPr/>
        </p:nvSpPr>
        <p:spPr>
          <a:xfrm>
            <a:off x="4315108" y="7753867"/>
            <a:ext cx="3455215"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rgbClr val="C00000"/>
                </a:solidFill>
                <a:effectLst/>
                <a:uFillTx/>
                <a:latin typeface="+mn-lt"/>
                <a:ea typeface="+mn-ea"/>
                <a:cs typeface="+mn-cs"/>
                <a:sym typeface="Helvetica Light"/>
              </a:rPr>
              <a:t>Prometheus</a:t>
            </a:r>
          </a:p>
        </p:txBody>
      </p:sp>
      <p:sp>
        <p:nvSpPr>
          <p:cNvPr id="582" name="Rectangle 581">
            <a:extLst>
              <a:ext uri="{FF2B5EF4-FFF2-40B4-BE49-F238E27FC236}">
                <a16:creationId xmlns:a16="http://schemas.microsoft.com/office/drawing/2014/main" id="{FF77E6D2-8539-F2F4-BC85-F648961AF8C2}"/>
              </a:ext>
            </a:extLst>
          </p:cNvPr>
          <p:cNvSpPr/>
          <p:nvPr/>
        </p:nvSpPr>
        <p:spPr>
          <a:xfrm>
            <a:off x="8225262" y="7753867"/>
            <a:ext cx="3455221"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rgbClr val="C00000"/>
                </a:solidFill>
                <a:effectLst/>
                <a:uFillTx/>
                <a:latin typeface="+mn-lt"/>
                <a:ea typeface="+mn-ea"/>
                <a:cs typeface="+mn-cs"/>
                <a:sym typeface="Helvetica Light"/>
              </a:rPr>
              <a:t>Loki</a:t>
            </a:r>
            <a:r>
              <a:rPr kumimoji="0" lang="zh-CN" altLang="en-US" sz="2800" b="0" i="0" u="none" strike="noStrike" cap="none" spc="0" normalizeH="0" baseline="0" dirty="0">
                <a:ln>
                  <a:noFill/>
                </a:ln>
                <a:solidFill>
                  <a:srgbClr val="C00000"/>
                </a:solidFill>
                <a:effectLst/>
                <a:uFillTx/>
                <a:latin typeface="+mn-lt"/>
                <a:ea typeface="+mn-ea"/>
                <a:cs typeface="+mn-cs"/>
                <a:sym typeface="Helvetica Light"/>
              </a:rPr>
              <a:t> </a:t>
            </a:r>
            <a:r>
              <a:rPr kumimoji="0" lang="en-US" altLang="zh-CN" sz="2800" b="0" i="0" u="none" strike="noStrike" cap="none" spc="0" normalizeH="0" baseline="0" dirty="0">
                <a:ln>
                  <a:noFill/>
                </a:ln>
                <a:solidFill>
                  <a:srgbClr val="C00000"/>
                </a:solidFill>
                <a:effectLst/>
                <a:uFillTx/>
                <a:latin typeface="+mn-lt"/>
                <a:ea typeface="+mn-ea"/>
                <a:cs typeface="+mn-cs"/>
                <a:sym typeface="Helvetica Light"/>
              </a:rPr>
              <a:t>(vector</a:t>
            </a:r>
            <a:r>
              <a:rPr lang="en-US" altLang="zh-CN" sz="2800" dirty="0">
                <a:solidFill>
                  <a:srgbClr val="C00000"/>
                </a:solidFill>
              </a:rPr>
              <a:t>)</a:t>
            </a:r>
            <a:endParaRPr kumimoji="0" lang="en-CN" sz="2800" b="0" i="0" u="none" strike="noStrike" cap="none" spc="0" normalizeH="0" baseline="0" dirty="0">
              <a:ln>
                <a:noFill/>
              </a:ln>
              <a:solidFill>
                <a:srgbClr val="C00000"/>
              </a:solidFill>
              <a:effectLst/>
              <a:uFillTx/>
              <a:latin typeface="+mn-lt"/>
              <a:ea typeface="+mn-ea"/>
              <a:cs typeface="+mn-cs"/>
              <a:sym typeface="Helvetica Light"/>
            </a:endParaRPr>
          </a:p>
        </p:txBody>
      </p:sp>
      <p:cxnSp>
        <p:nvCxnSpPr>
          <p:cNvPr id="583" name="Straight Arrow Connector 582">
            <a:extLst>
              <a:ext uri="{FF2B5EF4-FFF2-40B4-BE49-F238E27FC236}">
                <a16:creationId xmlns:a16="http://schemas.microsoft.com/office/drawing/2014/main" id="{D8340AAB-29CC-6215-97CE-668AA3DBA9EB}"/>
              </a:ext>
            </a:extLst>
          </p:cNvPr>
          <p:cNvCxnSpPr>
            <a:cxnSpLocks/>
            <a:endCxn id="580" idx="0"/>
          </p:cNvCxnSpPr>
          <p:nvPr/>
        </p:nvCxnSpPr>
        <p:spPr>
          <a:xfrm>
            <a:off x="2132562" y="6502610"/>
            <a:ext cx="0"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84" name="Straight Arrow Connector 583">
            <a:extLst>
              <a:ext uri="{FF2B5EF4-FFF2-40B4-BE49-F238E27FC236}">
                <a16:creationId xmlns:a16="http://schemas.microsoft.com/office/drawing/2014/main" id="{4AA8FD71-9AD3-4C00-92EE-CF1502C17375}"/>
              </a:ext>
            </a:extLst>
          </p:cNvPr>
          <p:cNvCxnSpPr>
            <a:cxnSpLocks/>
            <a:stCxn id="599" idx="2"/>
            <a:endCxn id="581" idx="0"/>
          </p:cNvCxnSpPr>
          <p:nvPr/>
        </p:nvCxnSpPr>
        <p:spPr>
          <a:xfrm flipH="1">
            <a:off x="6042716" y="6502610"/>
            <a:ext cx="3"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586" name="TextBox 585">
            <a:extLst>
              <a:ext uri="{FF2B5EF4-FFF2-40B4-BE49-F238E27FC236}">
                <a16:creationId xmlns:a16="http://schemas.microsoft.com/office/drawing/2014/main" id="{C8EA827C-4E3A-D775-5389-B79B86E21BE4}"/>
              </a:ext>
            </a:extLst>
          </p:cNvPr>
          <p:cNvSpPr txBox="1"/>
          <p:nvPr/>
        </p:nvSpPr>
        <p:spPr>
          <a:xfrm>
            <a:off x="2367830" y="7268285"/>
            <a:ext cx="125675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C00000"/>
                </a:solidFill>
                <a:effectLst/>
                <a:uFillTx/>
                <a:latin typeface="+mn-lt"/>
                <a:ea typeface="+mn-ea"/>
                <a:cs typeface="+mn-cs"/>
                <a:sym typeface="Helvetica Light"/>
              </a:rPr>
              <a:t>Dashboard</a:t>
            </a:r>
          </a:p>
        </p:txBody>
      </p:sp>
      <p:sp>
        <p:nvSpPr>
          <p:cNvPr id="587" name="TextBox 586">
            <a:extLst>
              <a:ext uri="{FF2B5EF4-FFF2-40B4-BE49-F238E27FC236}">
                <a16:creationId xmlns:a16="http://schemas.microsoft.com/office/drawing/2014/main" id="{ECDB0885-D0AC-8CF4-1FF7-167F8D2AD827}"/>
              </a:ext>
            </a:extLst>
          </p:cNvPr>
          <p:cNvSpPr txBox="1"/>
          <p:nvPr/>
        </p:nvSpPr>
        <p:spPr>
          <a:xfrm>
            <a:off x="6334786" y="7268986"/>
            <a:ext cx="85921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C00000"/>
                </a:solidFill>
                <a:effectLst/>
                <a:uFillTx/>
                <a:latin typeface="+mn-lt"/>
                <a:ea typeface="+mn-ea"/>
                <a:cs typeface="+mn-cs"/>
                <a:sym typeface="Helvetica Light"/>
              </a:rPr>
              <a:t>Metrics</a:t>
            </a:r>
          </a:p>
        </p:txBody>
      </p:sp>
      <p:sp>
        <p:nvSpPr>
          <p:cNvPr id="588" name="TextBox 587">
            <a:extLst>
              <a:ext uri="{FF2B5EF4-FFF2-40B4-BE49-F238E27FC236}">
                <a16:creationId xmlns:a16="http://schemas.microsoft.com/office/drawing/2014/main" id="{E09E4F5B-056E-CA88-C6E4-AECF3E2FD8B2}"/>
              </a:ext>
            </a:extLst>
          </p:cNvPr>
          <p:cNvSpPr txBox="1"/>
          <p:nvPr/>
        </p:nvSpPr>
        <p:spPr>
          <a:xfrm>
            <a:off x="10209121" y="7268285"/>
            <a:ext cx="6155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C00000"/>
                </a:solidFill>
                <a:effectLst/>
                <a:uFillTx/>
                <a:latin typeface="+mn-lt"/>
                <a:ea typeface="+mn-ea"/>
                <a:cs typeface="+mn-cs"/>
                <a:sym typeface="Helvetica Light"/>
              </a:rPr>
              <a:t>Logs</a:t>
            </a:r>
          </a:p>
        </p:txBody>
      </p:sp>
      <p:sp>
        <p:nvSpPr>
          <p:cNvPr id="599" name="Rectangle 598">
            <a:extLst>
              <a:ext uri="{FF2B5EF4-FFF2-40B4-BE49-F238E27FC236}">
                <a16:creationId xmlns:a16="http://schemas.microsoft.com/office/drawing/2014/main" id="{0DF69112-A496-8464-3411-F462FB0621E0}"/>
              </a:ext>
            </a:extLst>
          </p:cNvPr>
          <p:cNvSpPr/>
          <p:nvPr/>
        </p:nvSpPr>
        <p:spPr>
          <a:xfrm>
            <a:off x="404954" y="5653236"/>
            <a:ext cx="11275529" cy="849374"/>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KubeVela</a:t>
            </a:r>
            <a:r>
              <a:rPr kumimoji="0" lang="zh-CN" altLang="en-US" sz="3200" b="0" i="0" u="none" strike="noStrike" cap="none" spc="0" normalizeH="0" baseline="0" dirty="0">
                <a:ln>
                  <a:noFill/>
                </a:ln>
                <a:solidFill>
                  <a:schemeClr val="accent1"/>
                </a:solidFill>
                <a:effectLst/>
                <a:uFillTx/>
                <a:latin typeface="+mn-lt"/>
                <a:ea typeface="+mn-ea"/>
                <a:cs typeface="+mn-cs"/>
                <a:sym typeface="Helvetica Light"/>
              </a:rPr>
              <a:t> </a:t>
            </a:r>
            <a:r>
              <a:rPr kumimoji="0" lang="en-CN" sz="3200" b="0" i="0" u="none" strike="noStrike" cap="none" spc="0" normalizeH="0" baseline="0" dirty="0">
                <a:ln>
                  <a:noFill/>
                </a:ln>
                <a:solidFill>
                  <a:schemeClr val="accent1"/>
                </a:solidFill>
                <a:effectLst/>
                <a:uFillTx/>
                <a:latin typeface="+mn-lt"/>
                <a:ea typeface="+mn-ea"/>
                <a:cs typeface="+mn-cs"/>
                <a:sym typeface="Helvetica Light"/>
              </a:rPr>
              <a:t>Application</a:t>
            </a:r>
          </a:p>
        </p:txBody>
      </p:sp>
      <p:grpSp>
        <p:nvGrpSpPr>
          <p:cNvPr id="7" name="Group 6">
            <a:extLst>
              <a:ext uri="{FF2B5EF4-FFF2-40B4-BE49-F238E27FC236}">
                <a16:creationId xmlns:a16="http://schemas.microsoft.com/office/drawing/2014/main" id="{B0AAD5A1-0029-E3E7-9360-CC0474561038}"/>
              </a:ext>
            </a:extLst>
          </p:cNvPr>
          <p:cNvGrpSpPr/>
          <p:nvPr/>
        </p:nvGrpSpPr>
        <p:grpSpPr>
          <a:xfrm>
            <a:off x="6308675" y="3896526"/>
            <a:ext cx="5381311" cy="1427245"/>
            <a:chOff x="6307296" y="3792944"/>
            <a:chExt cx="5381311" cy="1427245"/>
          </a:xfrm>
        </p:grpSpPr>
        <p:sp>
          <p:nvSpPr>
            <p:cNvPr id="607" name="Rectangle 606">
              <a:extLst>
                <a:ext uri="{FF2B5EF4-FFF2-40B4-BE49-F238E27FC236}">
                  <a16:creationId xmlns:a16="http://schemas.microsoft.com/office/drawing/2014/main" id="{E13D09D3-0357-CBC4-A824-AF2E8DAD7B4E}"/>
                </a:ext>
              </a:extLst>
            </p:cNvPr>
            <p:cNvSpPr/>
            <p:nvPr/>
          </p:nvSpPr>
          <p:spPr>
            <a:xfrm>
              <a:off x="6307296" y="4748265"/>
              <a:ext cx="5381311" cy="471924"/>
            </a:xfrm>
            <a:prstGeom prst="rect">
              <a:avLst/>
            </a:prstGeom>
            <a:solidFill>
              <a:schemeClr val="bg1"/>
            </a:solidFill>
            <a:ln w="12700">
              <a:solidFill>
                <a:schemeClr val="tx1"/>
              </a:solidFill>
              <a:prstDash val="dash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tx1"/>
                  </a:solidFill>
                  <a:effectLst/>
                  <a:uFillTx/>
                  <a:latin typeface="+mn-lt"/>
                  <a:ea typeface="+mn-ea"/>
                  <a:cs typeface="+mn-cs"/>
                  <a:sym typeface="Helvetica Light"/>
                </a:rPr>
                <a:t>VelaUX</a:t>
              </a:r>
            </a:p>
          </p:txBody>
        </p:sp>
        <p:sp>
          <p:nvSpPr>
            <p:cNvPr id="611" name="Lorem ipsum dolor sit amet. Lorem ipsum dolor sit amet.Lorem ipsum dolor sit amet. Lorem ipsum dolor sit amet.Lorem ipsum dolor sit amet.">
              <a:extLst>
                <a:ext uri="{FF2B5EF4-FFF2-40B4-BE49-F238E27FC236}">
                  <a16:creationId xmlns:a16="http://schemas.microsoft.com/office/drawing/2014/main" id="{F9AD0DFC-E832-AC6B-278A-ED983C20B389}"/>
                </a:ext>
              </a:extLst>
            </p:cNvPr>
            <p:cNvSpPr txBox="1"/>
            <p:nvPr/>
          </p:nvSpPr>
          <p:spPr>
            <a:xfrm>
              <a:off x="6522063" y="3797817"/>
              <a:ext cx="3074333"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latin typeface="+mj-lt"/>
                </a:rPr>
                <a:t>Resource To</a:t>
              </a:r>
              <a:r>
                <a:rPr lang="en-US" sz="2000" dirty="0">
                  <a:solidFill>
                    <a:schemeClr val="bg1">
                      <a:lumMod val="50000"/>
                    </a:schemeClr>
                  </a:solidFill>
                  <a:latin typeface="+mj-lt"/>
                </a:rPr>
                <a:t>p</a:t>
              </a:r>
              <a:r>
                <a:rPr lang="en-US" sz="2000" dirty="0">
                  <a:latin typeface="+mj-lt"/>
                </a:rPr>
                <a:t>ology</a:t>
              </a:r>
            </a:p>
          </p:txBody>
        </p:sp>
        <p:sp>
          <p:nvSpPr>
            <p:cNvPr id="615" name="Lorem ipsum dolor sit amet. Lorem ipsum dolor sit amet.Lorem ipsum dolor sit amet. Lorem ipsum dolor sit amet.Lorem ipsum dolor sit amet.">
              <a:extLst>
                <a:ext uri="{FF2B5EF4-FFF2-40B4-BE49-F238E27FC236}">
                  <a16:creationId xmlns:a16="http://schemas.microsoft.com/office/drawing/2014/main" id="{0D3A5831-9B01-7024-8A38-E815E03C232B}"/>
                </a:ext>
              </a:extLst>
            </p:cNvPr>
            <p:cNvSpPr txBox="1"/>
            <p:nvPr/>
          </p:nvSpPr>
          <p:spPr>
            <a:xfrm>
              <a:off x="6509664" y="4220240"/>
              <a:ext cx="3074333"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latin typeface="+mj-lt"/>
                </a:rPr>
                <a:t>Cloud Shell</a:t>
              </a:r>
            </a:p>
          </p:txBody>
        </p:sp>
        <p:sp>
          <p:nvSpPr>
            <p:cNvPr id="616" name="Lorem ipsum dolor sit amet. Lorem ipsum dolor sit amet.Lorem ipsum dolor sit amet. Lorem ipsum dolor sit amet.Lorem ipsum dolor sit amet.">
              <a:extLst>
                <a:ext uri="{FF2B5EF4-FFF2-40B4-BE49-F238E27FC236}">
                  <a16:creationId xmlns:a16="http://schemas.microsoft.com/office/drawing/2014/main" id="{9A78690B-87B5-07E5-D60C-AC082CBAB5E3}"/>
                </a:ext>
              </a:extLst>
            </p:cNvPr>
            <p:cNvSpPr txBox="1"/>
            <p:nvPr/>
          </p:nvSpPr>
          <p:spPr>
            <a:xfrm>
              <a:off x="9381631" y="3792944"/>
              <a:ext cx="2047742"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latin typeface="+mj-lt"/>
                </a:rPr>
                <a:t>History Logs</a:t>
              </a:r>
            </a:p>
          </p:txBody>
        </p:sp>
        <p:sp>
          <p:nvSpPr>
            <p:cNvPr id="617" name="Lorem ipsum dolor sit amet. Lorem ipsum dolor sit amet.Lorem ipsum dolor sit amet. Lorem ipsum dolor sit amet.Lorem ipsum dolor sit amet.">
              <a:extLst>
                <a:ext uri="{FF2B5EF4-FFF2-40B4-BE49-F238E27FC236}">
                  <a16:creationId xmlns:a16="http://schemas.microsoft.com/office/drawing/2014/main" id="{3DA9BB43-D3BE-555E-C845-BA570F92C797}"/>
                </a:ext>
              </a:extLst>
            </p:cNvPr>
            <p:cNvSpPr txBox="1"/>
            <p:nvPr/>
          </p:nvSpPr>
          <p:spPr>
            <a:xfrm>
              <a:off x="9381630" y="4225113"/>
              <a:ext cx="2306977"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sz="2000" dirty="0">
                  <a:latin typeface="+mj-lt"/>
                </a:rPr>
                <a:t>Workflow Progress</a:t>
              </a:r>
            </a:p>
          </p:txBody>
        </p:sp>
      </p:grpSp>
      <p:pic>
        <p:nvPicPr>
          <p:cNvPr id="633" name="Google Shape;136;p18">
            <a:extLst>
              <a:ext uri="{FF2B5EF4-FFF2-40B4-BE49-F238E27FC236}">
                <a16:creationId xmlns:a16="http://schemas.microsoft.com/office/drawing/2014/main" id="{69A863EE-5BF0-C42D-E300-AA65363E4111}"/>
              </a:ext>
            </a:extLst>
          </p:cNvPr>
          <p:cNvPicPr preferRelativeResize="0"/>
          <p:nvPr/>
        </p:nvPicPr>
        <p:blipFill>
          <a:blip r:embed="rId3">
            <a:alphaModFix/>
          </a:blip>
          <a:stretch>
            <a:fillRect/>
          </a:stretch>
        </p:blipFill>
        <p:spPr>
          <a:xfrm>
            <a:off x="4036519" y="7468560"/>
            <a:ext cx="609949" cy="583314"/>
          </a:xfrm>
          <a:prstGeom prst="rect">
            <a:avLst/>
          </a:prstGeom>
          <a:solidFill>
            <a:schemeClr val="bg1"/>
          </a:solidFill>
          <a:ln>
            <a:noFill/>
          </a:ln>
          <a:effectLst>
            <a:outerShdw blurRad="50800" dist="50800" dir="5400000" algn="ctr" rotWithShape="0">
              <a:schemeClr val="bg1"/>
            </a:outerShdw>
          </a:effectLst>
        </p:spPr>
      </p:pic>
      <p:pic>
        <p:nvPicPr>
          <p:cNvPr id="643" name="Picture 36" descr="Grafana SVG Vector Logos - Vector Logo Zone">
            <a:extLst>
              <a:ext uri="{FF2B5EF4-FFF2-40B4-BE49-F238E27FC236}">
                <a16:creationId xmlns:a16="http://schemas.microsoft.com/office/drawing/2014/main" id="{F7EDA856-BEA4-E910-2CE6-BDF65FA73E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12" t="13958" r="62342" b="14110"/>
          <a:stretch/>
        </p:blipFill>
        <p:spPr bwMode="auto">
          <a:xfrm>
            <a:off x="92125" y="7394277"/>
            <a:ext cx="641058" cy="689096"/>
          </a:xfrm>
          <a:prstGeom prst="rect">
            <a:avLst/>
          </a:prstGeom>
          <a:solidFill>
            <a:srgbClr val="FFFFFF"/>
          </a:solidFill>
        </p:spPr>
      </p:pic>
      <p:pic>
        <p:nvPicPr>
          <p:cNvPr id="4098" name="Picture 2" descr="Loki - Kubernetes logging | lapee79's Tech Blog">
            <a:extLst>
              <a:ext uri="{FF2B5EF4-FFF2-40B4-BE49-F238E27FC236}">
                <a16:creationId xmlns:a16="http://schemas.microsoft.com/office/drawing/2014/main" id="{E688449E-A978-4715-B357-62256FD929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41" r="41058" b="41370"/>
          <a:stretch/>
        </p:blipFill>
        <p:spPr bwMode="auto">
          <a:xfrm>
            <a:off x="7948730" y="7458081"/>
            <a:ext cx="566870" cy="604272"/>
          </a:xfrm>
          <a:prstGeom prst="rect">
            <a:avLst/>
          </a:prstGeom>
          <a:noFill/>
          <a:extLst>
            <a:ext uri="{909E8E84-426E-40DD-AFC4-6F175D3DCCD1}">
              <a14:hiddenFill xmlns:a14="http://schemas.microsoft.com/office/drawing/2010/main">
                <a:solidFill>
                  <a:srgbClr val="FFFFFF"/>
                </a:solidFill>
              </a14:hiddenFill>
            </a:ext>
          </a:extLst>
        </p:spPr>
      </p:pic>
      <p:sp>
        <p:nvSpPr>
          <p:cNvPr id="3" name="Tittle">
            <a:extLst>
              <a:ext uri="{FF2B5EF4-FFF2-40B4-BE49-F238E27FC236}">
                <a16:creationId xmlns:a16="http://schemas.microsoft.com/office/drawing/2014/main" id="{F501FE65-A78F-83DD-1BC2-0DD763F5A0B4}"/>
              </a:ext>
            </a:extLst>
          </p:cNvPr>
          <p:cNvSpPr txBox="1"/>
          <p:nvPr/>
        </p:nvSpPr>
        <p:spPr>
          <a:xfrm>
            <a:off x="772820" y="709386"/>
            <a:ext cx="10512621"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Observability</a:t>
            </a:r>
            <a:r>
              <a:rPr lang="zh-CN" altLang="en-US" dirty="0"/>
              <a:t> </a:t>
            </a:r>
            <a:r>
              <a:rPr lang="en-US" altLang="zh-CN" dirty="0"/>
              <a:t>as</a:t>
            </a:r>
            <a:r>
              <a:rPr lang="zh-CN" altLang="en-US" dirty="0"/>
              <a:t> </a:t>
            </a:r>
            <a:r>
              <a:rPr lang="en-US" altLang="zh-CN" dirty="0"/>
              <a:t>first</a:t>
            </a:r>
            <a:r>
              <a:rPr lang="zh-CN" altLang="en-US" dirty="0"/>
              <a:t> </a:t>
            </a:r>
            <a:r>
              <a:rPr lang="en-US" altLang="zh-CN" dirty="0"/>
              <a:t>class</a:t>
            </a:r>
            <a:r>
              <a:rPr lang="zh-CN" altLang="en-US" dirty="0"/>
              <a:t> </a:t>
            </a:r>
            <a:r>
              <a:rPr lang="en-US" altLang="zh-CN" dirty="0"/>
              <a:t>citizen</a:t>
            </a:r>
            <a:endParaRPr dirty="0"/>
          </a:p>
        </p:txBody>
      </p:sp>
      <p:cxnSp>
        <p:nvCxnSpPr>
          <p:cNvPr id="11" name="Straight Arrow Connector 10">
            <a:extLst>
              <a:ext uri="{FF2B5EF4-FFF2-40B4-BE49-F238E27FC236}">
                <a16:creationId xmlns:a16="http://schemas.microsoft.com/office/drawing/2014/main" id="{CA84EE70-A737-D303-21D3-403F099A43C4}"/>
              </a:ext>
            </a:extLst>
          </p:cNvPr>
          <p:cNvCxnSpPr>
            <a:cxnSpLocks/>
          </p:cNvCxnSpPr>
          <p:nvPr/>
        </p:nvCxnSpPr>
        <p:spPr>
          <a:xfrm>
            <a:off x="10188455" y="6502610"/>
            <a:ext cx="23797"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3041B914-4445-00B0-C71A-544CE52913F6}"/>
              </a:ext>
            </a:extLst>
          </p:cNvPr>
          <p:cNvSpPr/>
          <p:nvPr/>
        </p:nvSpPr>
        <p:spPr>
          <a:xfrm>
            <a:off x="1677913" y="6660268"/>
            <a:ext cx="9099167" cy="471924"/>
          </a:xfrm>
          <a:prstGeom prst="rect">
            <a:avLst/>
          </a:prstGeom>
          <a:solidFill>
            <a:schemeClr val="accent5">
              <a:lumMod val="20000"/>
              <a:lumOff val="80000"/>
            </a:schemeClr>
          </a:solidFill>
          <a:ln w="12700">
            <a:solidFill>
              <a:schemeClr val="accent1">
                <a:lumMod val="60000"/>
                <a:lumOff val="40000"/>
              </a:schemeClr>
            </a:solidFill>
            <a:prstDash val="lgDashDot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i="1" dirty="0">
                <a:solidFill>
                  <a:srgbClr val="C00000"/>
                </a:solidFill>
              </a:rPr>
              <a:t>observability</a:t>
            </a:r>
            <a:r>
              <a:rPr lang="zh-CN" altLang="en-US" sz="2400" i="1" dirty="0">
                <a:solidFill>
                  <a:srgbClr val="C00000"/>
                </a:solidFill>
              </a:rPr>
              <a:t> </a:t>
            </a:r>
            <a:r>
              <a:rPr kumimoji="0" lang="en-CN" sz="2400" b="0" i="1" u="none" strike="noStrike" cap="none" spc="0" normalizeH="0" baseline="0" dirty="0">
                <a:ln>
                  <a:noFill/>
                </a:ln>
                <a:solidFill>
                  <a:srgbClr val="C00000"/>
                </a:solidFill>
                <a:effectLst/>
                <a:uFillTx/>
                <a:latin typeface="+mn-lt"/>
                <a:ea typeface="+mn-ea"/>
                <a:cs typeface="+mn-cs"/>
                <a:sym typeface="Helvetica Light"/>
              </a:rPr>
              <a:t>traits</a:t>
            </a:r>
          </a:p>
        </p:txBody>
      </p:sp>
      <p:sp>
        <p:nvSpPr>
          <p:cNvPr id="17" name="TextBox 16">
            <a:extLst>
              <a:ext uri="{FF2B5EF4-FFF2-40B4-BE49-F238E27FC236}">
                <a16:creationId xmlns:a16="http://schemas.microsoft.com/office/drawing/2014/main" id="{7729AE78-8D7A-41F4-7D87-F9EEF677E619}"/>
              </a:ext>
            </a:extLst>
          </p:cNvPr>
          <p:cNvSpPr txBox="1"/>
          <p:nvPr/>
        </p:nvSpPr>
        <p:spPr>
          <a:xfrm>
            <a:off x="1277756" y="10112472"/>
            <a:ext cx="870706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algn="l">
              <a:buFont typeface="Wingdings" pitchFamily="2" charset="2"/>
              <a:buChar char="q"/>
            </a:pPr>
            <a:r>
              <a:rPr lang="zh-CN" altLang="en-US" sz="2800" b="1" dirty="0">
                <a:solidFill>
                  <a:schemeClr val="tx1"/>
                </a:solidFill>
              </a:rPr>
              <a:t> </a:t>
            </a:r>
            <a:r>
              <a:rPr lang="en-US" sz="2800" dirty="0"/>
              <a:t>Application Centric Observability</a:t>
            </a:r>
            <a:r>
              <a:rPr lang="en-US" altLang="zh-CN" sz="2800" b="1" dirty="0">
                <a:solidFill>
                  <a:schemeClr val="tx1"/>
                </a:solidFill>
              </a:rPr>
              <a:t>.</a:t>
            </a:r>
            <a:endParaRPr lang="en-CN" sz="2800" b="1" dirty="0">
              <a:solidFill>
                <a:schemeClr val="tx1"/>
              </a:solidFill>
            </a:endParaRPr>
          </a:p>
        </p:txBody>
      </p:sp>
      <p:sp>
        <p:nvSpPr>
          <p:cNvPr id="18" name="TextBox 17">
            <a:extLst>
              <a:ext uri="{FF2B5EF4-FFF2-40B4-BE49-F238E27FC236}">
                <a16:creationId xmlns:a16="http://schemas.microsoft.com/office/drawing/2014/main" id="{1CB79E1C-24DC-591B-CE00-ECBFB0CCA536}"/>
              </a:ext>
            </a:extLst>
          </p:cNvPr>
          <p:cNvSpPr txBox="1"/>
          <p:nvPr/>
        </p:nvSpPr>
        <p:spPr>
          <a:xfrm>
            <a:off x="13278446" y="10147641"/>
            <a:ext cx="870706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algn="l">
              <a:buFont typeface="Wingdings" pitchFamily="2" charset="2"/>
              <a:buChar char="q"/>
            </a:pPr>
            <a:r>
              <a:rPr lang="zh-CN" altLang="en-US" sz="2800" b="1" dirty="0">
                <a:solidFill>
                  <a:schemeClr val="tx1"/>
                </a:solidFill>
              </a:rPr>
              <a:t> </a:t>
            </a:r>
            <a:r>
              <a:rPr lang="en-US" sz="2800" dirty="0"/>
              <a:t>Observability</a:t>
            </a:r>
            <a:r>
              <a:rPr lang="en-US" altLang="zh-CN" sz="2800" dirty="0"/>
              <a:t> as Code.</a:t>
            </a:r>
            <a:endParaRPr lang="en-US" sz="2800" dirty="0"/>
          </a:p>
        </p:txBody>
      </p:sp>
      <p:sp>
        <p:nvSpPr>
          <p:cNvPr id="6" name="TextBox 5">
            <a:extLst>
              <a:ext uri="{FF2B5EF4-FFF2-40B4-BE49-F238E27FC236}">
                <a16:creationId xmlns:a16="http://schemas.microsoft.com/office/drawing/2014/main" id="{9EE1C391-E3DC-0252-47DE-BD2A87903E7A}"/>
              </a:ext>
            </a:extLst>
          </p:cNvPr>
          <p:cNvSpPr txBox="1"/>
          <p:nvPr/>
        </p:nvSpPr>
        <p:spPr>
          <a:xfrm>
            <a:off x="733183" y="2405527"/>
            <a:ext cx="870706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algn="l">
              <a:buFont typeface="Wingdings" pitchFamily="2" charset="2"/>
              <a:buChar char="q"/>
            </a:pPr>
            <a:r>
              <a:rPr lang="zh-CN" altLang="en-US" sz="2800" dirty="0"/>
              <a:t> </a:t>
            </a:r>
            <a:r>
              <a:rPr lang="en-US" sz="2800" dirty="0"/>
              <a:t>Observability</a:t>
            </a:r>
            <a:r>
              <a:rPr lang="zh-CN" altLang="en-US" sz="2800" dirty="0"/>
              <a:t> </a:t>
            </a:r>
            <a:r>
              <a:rPr lang="en-US" altLang="zh-CN" sz="2800" dirty="0"/>
              <a:t>for</a:t>
            </a:r>
            <a:r>
              <a:rPr lang="zh-CN" altLang="en-US" sz="2800" dirty="0"/>
              <a:t> </a:t>
            </a:r>
            <a:r>
              <a:rPr lang="en-US" altLang="zh-CN" sz="2800" dirty="0"/>
              <a:t>all</a:t>
            </a:r>
            <a:r>
              <a:rPr lang="zh-CN" altLang="en-US" sz="2800" dirty="0"/>
              <a:t> </a:t>
            </a:r>
            <a:r>
              <a:rPr lang="en-US" altLang="zh-CN" sz="2800" dirty="0"/>
              <a:t>extended</a:t>
            </a:r>
            <a:r>
              <a:rPr lang="zh-CN" altLang="en-US" sz="2800" dirty="0"/>
              <a:t> </a:t>
            </a:r>
            <a:r>
              <a:rPr lang="en-US" altLang="zh-CN" sz="2800" dirty="0"/>
              <a:t>resources</a:t>
            </a:r>
            <a:r>
              <a:rPr lang="en-US" altLang="zh-CN" sz="2800" b="1" dirty="0">
                <a:solidFill>
                  <a:schemeClr val="tx1"/>
                </a:solidFill>
              </a:rPr>
              <a:t>.</a:t>
            </a:r>
            <a:endParaRPr lang="en-CN" sz="2800" b="1" dirty="0">
              <a:solidFill>
                <a:schemeClr val="tx1"/>
              </a:solidFill>
            </a:endParaRPr>
          </a:p>
        </p:txBody>
      </p:sp>
      <p:sp>
        <p:nvSpPr>
          <p:cNvPr id="8" name="Rectangle 7">
            <a:extLst>
              <a:ext uri="{FF2B5EF4-FFF2-40B4-BE49-F238E27FC236}">
                <a16:creationId xmlns:a16="http://schemas.microsoft.com/office/drawing/2014/main" id="{5B5F4A71-CE8B-5573-020D-BBD19FB28A89}"/>
              </a:ext>
            </a:extLst>
          </p:cNvPr>
          <p:cNvSpPr/>
          <p:nvPr/>
        </p:nvSpPr>
        <p:spPr>
          <a:xfrm>
            <a:off x="476345" y="4859819"/>
            <a:ext cx="5381311" cy="471924"/>
          </a:xfrm>
          <a:prstGeom prst="rect">
            <a:avLst/>
          </a:prstGeom>
          <a:solidFill>
            <a:schemeClr val="bg1"/>
          </a:solidFill>
          <a:ln w="12700">
            <a:solidFill>
              <a:schemeClr val="tx1"/>
            </a:solidFill>
            <a:prstDash val="dash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400" b="0" i="0" u="none" strike="noStrike" cap="none" spc="0" normalizeH="0" baseline="0" dirty="0">
                <a:ln>
                  <a:noFill/>
                </a:ln>
                <a:solidFill>
                  <a:schemeClr val="tx1"/>
                </a:solidFill>
                <a:effectLst/>
                <a:uFillTx/>
                <a:latin typeface="+mn-lt"/>
                <a:ea typeface="+mn-ea"/>
                <a:cs typeface="+mn-cs"/>
                <a:sym typeface="Helvetica Light"/>
              </a:rPr>
              <a:t>Vela</a:t>
            </a:r>
            <a:r>
              <a:rPr kumimoji="0" lang="zh-CN" altLang="en-US" sz="2400" b="0" i="0" u="none" strike="noStrike" cap="none" spc="0" normalizeH="0" baseline="0" dirty="0">
                <a:ln>
                  <a:noFill/>
                </a:ln>
                <a:solidFill>
                  <a:schemeClr val="tx1"/>
                </a:solidFill>
                <a:effectLst/>
                <a:uFillTx/>
                <a:latin typeface="+mn-lt"/>
                <a:ea typeface="+mn-ea"/>
                <a:cs typeface="+mn-cs"/>
                <a:sym typeface="Helvetica Light"/>
              </a:rPr>
              <a:t> </a:t>
            </a:r>
            <a:r>
              <a:rPr kumimoji="0" lang="en-US" altLang="zh-CN" sz="2400" b="0" i="0" u="none" strike="noStrike" cap="none" spc="0" normalizeH="0" baseline="0" dirty="0">
                <a:ln>
                  <a:noFill/>
                </a:ln>
                <a:solidFill>
                  <a:schemeClr val="tx1"/>
                </a:solidFill>
                <a:effectLst/>
                <a:uFillTx/>
                <a:latin typeface="+mn-lt"/>
                <a:ea typeface="+mn-ea"/>
                <a:cs typeface="+mn-cs"/>
                <a:sym typeface="Helvetica Light"/>
              </a:rPr>
              <a:t>CLI</a:t>
            </a:r>
            <a:endParaRPr kumimoji="0" lang="en-CN" sz="2400" b="0" i="0" u="none" strike="noStrike" cap="none" spc="0" normalizeH="0" baseline="0" dirty="0">
              <a:ln>
                <a:noFill/>
              </a:ln>
              <a:solidFill>
                <a:schemeClr val="tx1"/>
              </a:solidFill>
              <a:effectLst/>
              <a:uFillTx/>
              <a:latin typeface="+mn-lt"/>
              <a:ea typeface="+mn-ea"/>
              <a:cs typeface="+mn-cs"/>
              <a:sym typeface="Helvetica Light"/>
            </a:endParaRPr>
          </a:p>
        </p:txBody>
      </p:sp>
      <p:grpSp>
        <p:nvGrpSpPr>
          <p:cNvPr id="9" name="Group 8">
            <a:extLst>
              <a:ext uri="{FF2B5EF4-FFF2-40B4-BE49-F238E27FC236}">
                <a16:creationId xmlns:a16="http://schemas.microsoft.com/office/drawing/2014/main" id="{67AE0166-11AD-D842-FC97-DA79D19981D3}"/>
              </a:ext>
            </a:extLst>
          </p:cNvPr>
          <p:cNvGrpSpPr/>
          <p:nvPr/>
        </p:nvGrpSpPr>
        <p:grpSpPr>
          <a:xfrm>
            <a:off x="583008" y="3797817"/>
            <a:ext cx="5292317" cy="849719"/>
            <a:chOff x="583008" y="3797817"/>
            <a:chExt cx="5292317" cy="849719"/>
          </a:xfrm>
        </p:grpSpPr>
        <p:sp>
          <p:nvSpPr>
            <p:cNvPr id="10" name="Lorem ipsum dolor sit amet. Lorem ipsum dolor sit amet.Lorem ipsum dolor sit amet. Lorem ipsum dolor sit amet.Lorem ipsum dolor sit amet.">
              <a:extLst>
                <a:ext uri="{FF2B5EF4-FFF2-40B4-BE49-F238E27FC236}">
                  <a16:creationId xmlns:a16="http://schemas.microsoft.com/office/drawing/2014/main" id="{7A4E624C-32FB-3291-2F15-5E705A2BE966}"/>
                </a:ext>
              </a:extLst>
            </p:cNvPr>
            <p:cNvSpPr txBox="1"/>
            <p:nvPr/>
          </p:nvSpPr>
          <p:spPr>
            <a:xfrm>
              <a:off x="583008" y="3816289"/>
              <a:ext cx="1727617"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a:t>vela status</a:t>
              </a:r>
              <a:endParaRPr lang="en-US" dirty="0"/>
            </a:p>
          </p:txBody>
        </p:sp>
        <p:sp>
          <p:nvSpPr>
            <p:cNvPr id="12" name="Lorem ipsum dolor sit amet. Lorem ipsum dolor sit amet.Lorem ipsum dolor sit amet. Lorem ipsum dolor sit amet.Lorem ipsum dolor sit amet.">
              <a:extLst>
                <a:ext uri="{FF2B5EF4-FFF2-40B4-BE49-F238E27FC236}">
                  <a16:creationId xmlns:a16="http://schemas.microsoft.com/office/drawing/2014/main" id="{6836DF02-0A2A-8A9B-F0B5-3FEA0562B3BD}"/>
                </a:ext>
              </a:extLst>
            </p:cNvPr>
            <p:cNvSpPr txBox="1"/>
            <p:nvPr/>
          </p:nvSpPr>
          <p:spPr>
            <a:xfrm>
              <a:off x="2488659" y="3816289"/>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a:t>vela top</a:t>
              </a:r>
              <a:endParaRPr lang="en-US" dirty="0"/>
            </a:p>
          </p:txBody>
        </p:sp>
        <p:sp>
          <p:nvSpPr>
            <p:cNvPr id="14" name="Lorem ipsum dolor sit amet. Lorem ipsum dolor sit amet.Lorem ipsum dolor sit amet. Lorem ipsum dolor sit amet.Lorem ipsum dolor sit amet.">
              <a:extLst>
                <a:ext uri="{FF2B5EF4-FFF2-40B4-BE49-F238E27FC236}">
                  <a16:creationId xmlns:a16="http://schemas.microsoft.com/office/drawing/2014/main" id="{9CFA4540-70EB-B1DE-6152-680D38274140}"/>
                </a:ext>
              </a:extLst>
            </p:cNvPr>
            <p:cNvSpPr txBox="1"/>
            <p:nvPr/>
          </p:nvSpPr>
          <p:spPr>
            <a:xfrm>
              <a:off x="4279867" y="4220240"/>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dirty="0"/>
                <a:t>vela logs</a:t>
              </a:r>
            </a:p>
          </p:txBody>
        </p:sp>
        <p:sp>
          <p:nvSpPr>
            <p:cNvPr id="15" name="Lorem ipsum dolor sit amet. Lorem ipsum dolor sit amet.Lorem ipsum dolor sit amet. Lorem ipsum dolor sit amet.Lorem ipsum dolor sit amet.">
              <a:extLst>
                <a:ext uri="{FF2B5EF4-FFF2-40B4-BE49-F238E27FC236}">
                  <a16:creationId xmlns:a16="http://schemas.microsoft.com/office/drawing/2014/main" id="{CC369802-8109-41D4-3CAC-96509308A7BE}"/>
                </a:ext>
              </a:extLst>
            </p:cNvPr>
            <p:cNvSpPr txBox="1"/>
            <p:nvPr/>
          </p:nvSpPr>
          <p:spPr>
            <a:xfrm>
              <a:off x="4271009" y="3797817"/>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a:t>vela debug</a:t>
              </a:r>
              <a:endParaRPr lang="en-US" dirty="0"/>
            </a:p>
          </p:txBody>
        </p:sp>
        <p:sp>
          <p:nvSpPr>
            <p:cNvPr id="19" name="Lorem ipsum dolor sit amet. Lorem ipsum dolor sit amet.Lorem ipsum dolor sit amet. Lorem ipsum dolor sit amet.Lorem ipsum dolor sit amet.">
              <a:extLst>
                <a:ext uri="{FF2B5EF4-FFF2-40B4-BE49-F238E27FC236}">
                  <a16:creationId xmlns:a16="http://schemas.microsoft.com/office/drawing/2014/main" id="{2FAC78D9-FE27-C857-F56F-A764DFD55EF6}"/>
                </a:ext>
              </a:extLst>
            </p:cNvPr>
            <p:cNvSpPr txBox="1"/>
            <p:nvPr/>
          </p:nvSpPr>
          <p:spPr>
            <a:xfrm>
              <a:off x="2497517" y="4220240"/>
              <a:ext cx="1595458"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dirty="0"/>
                <a:t>vela exec</a:t>
              </a:r>
            </a:p>
          </p:txBody>
        </p:sp>
      </p:grpSp>
      <p:sp>
        <p:nvSpPr>
          <p:cNvPr id="4" name="Lorem ipsum dolor sit amet. Lorem ipsum dolor sit amet.Lorem ipsum dolor sit amet. Lorem ipsum dolor sit amet.Lorem ipsum dolor sit amet.">
            <a:extLst>
              <a:ext uri="{FF2B5EF4-FFF2-40B4-BE49-F238E27FC236}">
                <a16:creationId xmlns:a16="http://schemas.microsoft.com/office/drawing/2014/main" id="{7C960D82-339E-7A70-59E3-A2599948498B}"/>
              </a:ext>
            </a:extLst>
          </p:cNvPr>
          <p:cNvSpPr txBox="1"/>
          <p:nvPr/>
        </p:nvSpPr>
        <p:spPr>
          <a:xfrm>
            <a:off x="245461" y="4230826"/>
            <a:ext cx="2132120" cy="427296"/>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495300">
              <a:lnSpc>
                <a:spcPct val="110000"/>
              </a:lnSpc>
              <a:defRPr sz="2000">
                <a:solidFill>
                  <a:srgbClr val="73777A"/>
                </a:solidFill>
                <a:latin typeface="+mj-lt"/>
                <a:ea typeface="Univers LT Std 47 Light Condens"/>
                <a:cs typeface="Univers LT Std 47 Light Condens"/>
              </a:defRPr>
            </a:lvl1pPr>
          </a:lstStyle>
          <a:p>
            <a:r>
              <a:rPr lang="en-US" dirty="0"/>
              <a:t>vela </a:t>
            </a:r>
            <a:r>
              <a:rPr lang="en-US" altLang="zh-CN" dirty="0"/>
              <a:t>port-forward</a:t>
            </a:r>
            <a:endParaRPr lang="en-US" dirty="0"/>
          </a:p>
        </p:txBody>
      </p:sp>
      <p:pic>
        <p:nvPicPr>
          <p:cNvPr id="5" name="Picture 4">
            <a:extLst>
              <a:ext uri="{FF2B5EF4-FFF2-40B4-BE49-F238E27FC236}">
                <a16:creationId xmlns:a16="http://schemas.microsoft.com/office/drawing/2014/main" id="{DC9BD214-E7EC-A406-95B3-8C00CD547A89}"/>
              </a:ext>
            </a:extLst>
          </p:cNvPr>
          <p:cNvPicPr>
            <a:picLocks noChangeAspect="1"/>
          </p:cNvPicPr>
          <p:nvPr/>
        </p:nvPicPr>
        <p:blipFill>
          <a:blip r:embed="rId6"/>
          <a:stretch>
            <a:fillRect/>
          </a:stretch>
        </p:blipFill>
        <p:spPr>
          <a:xfrm>
            <a:off x="12703519" y="2217886"/>
            <a:ext cx="6045200" cy="6870700"/>
          </a:xfrm>
          <a:prstGeom prst="rect">
            <a:avLst/>
          </a:prstGeom>
          <a:effectLst>
            <a:outerShdw blurRad="50800" dist="38100" dir="2700000" algn="tl" rotWithShape="0">
              <a:prstClr val="black">
                <a:alpha val="40000"/>
              </a:prstClr>
            </a:outerShdw>
          </a:effectLst>
        </p:spPr>
      </p:pic>
      <p:sp>
        <p:nvSpPr>
          <p:cNvPr id="21" name="Rectangle 20">
            <a:extLst>
              <a:ext uri="{FF2B5EF4-FFF2-40B4-BE49-F238E27FC236}">
                <a16:creationId xmlns:a16="http://schemas.microsoft.com/office/drawing/2014/main" id="{78DC2F07-AE58-D5E5-2534-3C6EB0087A41}"/>
              </a:ext>
            </a:extLst>
          </p:cNvPr>
          <p:cNvSpPr/>
          <p:nvPr/>
        </p:nvSpPr>
        <p:spPr>
          <a:xfrm>
            <a:off x="13257011" y="6403403"/>
            <a:ext cx="5388797" cy="2581571"/>
          </a:xfrm>
          <a:prstGeom prst="rect">
            <a:avLst/>
          </a:prstGeom>
          <a:noFill/>
          <a:ln w="25400" cap="flat">
            <a:solidFill>
              <a:schemeClr val="accent6">
                <a:lumMod val="75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22" name="Elbow Connector 21">
            <a:extLst>
              <a:ext uri="{FF2B5EF4-FFF2-40B4-BE49-F238E27FC236}">
                <a16:creationId xmlns:a16="http://schemas.microsoft.com/office/drawing/2014/main" id="{F401B580-C80E-747E-C1DA-C5B1DE2FB376}"/>
              </a:ext>
            </a:extLst>
          </p:cNvPr>
          <p:cNvCxnSpPr>
            <a:cxnSpLocks/>
            <a:stCxn id="24" idx="2"/>
            <a:endCxn id="21" idx="3"/>
          </p:cNvCxnSpPr>
          <p:nvPr/>
        </p:nvCxnSpPr>
        <p:spPr>
          <a:xfrm rot="5400000">
            <a:off x="19632123" y="5660701"/>
            <a:ext cx="1047173" cy="3019802"/>
          </a:xfrm>
          <a:prstGeom prst="bentConnector2">
            <a:avLst/>
          </a:prstGeom>
          <a:noFill/>
          <a:ln w="6350" cap="flat">
            <a:solidFill>
              <a:schemeClr val="accent6">
                <a:lumMod val="75000"/>
              </a:schemeClr>
            </a:solidFill>
            <a:prstDash val="solid"/>
            <a:miter lim="400000"/>
            <a:headEnd type="oval"/>
            <a:tailEnd type="oval"/>
          </a:ln>
          <a:effectLst/>
          <a:sp3d/>
        </p:spPr>
        <p:style>
          <a:lnRef idx="0">
            <a:scrgbClr r="0" g="0" b="0"/>
          </a:lnRef>
          <a:fillRef idx="0">
            <a:scrgbClr r="0" g="0" b="0"/>
          </a:fillRef>
          <a:effectRef idx="0">
            <a:scrgbClr r="0" g="0" b="0"/>
          </a:effectRef>
          <a:fontRef idx="none"/>
        </p:style>
      </p:cxnSp>
      <p:pic>
        <p:nvPicPr>
          <p:cNvPr id="24" name="Picture 23">
            <a:extLst>
              <a:ext uri="{FF2B5EF4-FFF2-40B4-BE49-F238E27FC236}">
                <a16:creationId xmlns:a16="http://schemas.microsoft.com/office/drawing/2014/main" id="{E3410D0D-B444-4C8C-BE33-48316C5CF11E}"/>
              </a:ext>
            </a:extLst>
          </p:cNvPr>
          <p:cNvPicPr>
            <a:picLocks noChangeAspect="1"/>
          </p:cNvPicPr>
          <p:nvPr/>
        </p:nvPicPr>
        <p:blipFill rotWithShape="1">
          <a:blip r:embed="rId7"/>
          <a:srcRect l="33445"/>
          <a:stretch/>
        </p:blipFill>
        <p:spPr>
          <a:xfrm>
            <a:off x="19055602" y="3960695"/>
            <a:ext cx="5220015" cy="2686321"/>
          </a:xfrm>
          <a:prstGeom prst="rect">
            <a:avLst/>
          </a:prstGeom>
        </p:spPr>
      </p:pic>
    </p:spTree>
    <p:extLst>
      <p:ext uri="{BB962C8B-B14F-4D97-AF65-F5344CB8AC3E}">
        <p14:creationId xmlns:p14="http://schemas.microsoft.com/office/powerpoint/2010/main" val="289537374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Tittle"/>
          <p:cNvSpPr txBox="1"/>
          <p:nvPr/>
        </p:nvSpPr>
        <p:spPr>
          <a:xfrm>
            <a:off x="12469156" y="988035"/>
            <a:ext cx="6882333" cy="72308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CN" sz="3600" b="1" dirty="0">
                <a:solidFill>
                  <a:srgbClr val="C00000"/>
                </a:solidFill>
              </a:rPr>
              <a:t>Automated</a:t>
            </a:r>
            <a:r>
              <a:rPr lang="zh-CN" altLang="en-US" sz="3600" b="1" dirty="0">
                <a:solidFill>
                  <a:srgbClr val="C00000"/>
                </a:solidFill>
              </a:rPr>
              <a:t> </a:t>
            </a:r>
            <a:r>
              <a:rPr lang="en-US" altLang="zh-CN" sz="3600" b="1" dirty="0">
                <a:solidFill>
                  <a:srgbClr val="C00000"/>
                </a:solidFill>
              </a:rPr>
              <a:t>System</a:t>
            </a:r>
            <a:r>
              <a:rPr lang="zh-CN" altLang="en-US" sz="3600" b="1" dirty="0">
                <a:solidFill>
                  <a:srgbClr val="C00000"/>
                </a:solidFill>
              </a:rPr>
              <a:t> </a:t>
            </a:r>
            <a:r>
              <a:rPr lang="en-US" sz="3600" b="1" dirty="0">
                <a:solidFill>
                  <a:srgbClr val="C00000"/>
                </a:solidFill>
              </a:rPr>
              <a:t>Observability</a:t>
            </a:r>
            <a:endParaRPr sz="3600" b="1" dirty="0">
              <a:solidFill>
                <a:srgbClr val="C00000"/>
              </a:solidFill>
            </a:endParaRPr>
          </a:p>
        </p:txBody>
      </p:sp>
      <p:pic>
        <p:nvPicPr>
          <p:cNvPr id="7" name="Picture 6">
            <a:extLst>
              <a:ext uri="{FF2B5EF4-FFF2-40B4-BE49-F238E27FC236}">
                <a16:creationId xmlns:a16="http://schemas.microsoft.com/office/drawing/2014/main" id="{B114139A-BDE6-DA3E-18CE-2A1940B1C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20" y="3266441"/>
            <a:ext cx="11320745" cy="4683376"/>
          </a:xfrm>
          <a:prstGeom prst="rect">
            <a:avLst/>
          </a:prstGeom>
        </p:spPr>
      </p:pic>
      <p:pic>
        <p:nvPicPr>
          <p:cNvPr id="9" name="Picture 8">
            <a:extLst>
              <a:ext uri="{FF2B5EF4-FFF2-40B4-BE49-F238E27FC236}">
                <a16:creationId xmlns:a16="http://schemas.microsoft.com/office/drawing/2014/main" id="{ECCDE2EF-1CFA-D38D-FB46-DCAC00384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6344" y="3266441"/>
            <a:ext cx="10837334" cy="4637291"/>
          </a:xfrm>
          <a:prstGeom prst="rect">
            <a:avLst/>
          </a:prstGeom>
        </p:spPr>
      </p:pic>
      <p:sp>
        <p:nvSpPr>
          <p:cNvPr id="10" name="TextBox 9">
            <a:extLst>
              <a:ext uri="{FF2B5EF4-FFF2-40B4-BE49-F238E27FC236}">
                <a16:creationId xmlns:a16="http://schemas.microsoft.com/office/drawing/2014/main" id="{CC8EC09F-8F79-0A3A-98E8-D1A6733B16D8}"/>
              </a:ext>
            </a:extLst>
          </p:cNvPr>
          <p:cNvSpPr txBox="1"/>
          <p:nvPr/>
        </p:nvSpPr>
        <p:spPr>
          <a:xfrm>
            <a:off x="2674938" y="2556621"/>
            <a:ext cx="522200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CN" altLang="zh-CN" sz="2800" b="1" dirty="0">
                <a:solidFill>
                  <a:schemeClr val="tx1"/>
                </a:solidFill>
              </a:rPr>
              <a:t>Application</a:t>
            </a:r>
            <a:r>
              <a:rPr lang="zh-CN" altLang="en-US" sz="2800" b="1" dirty="0">
                <a:solidFill>
                  <a:schemeClr val="tx1"/>
                </a:solidFill>
              </a:rPr>
              <a:t> </a:t>
            </a:r>
            <a:r>
              <a:rPr lang="en-US" altLang="zh-CN" sz="2800" b="1" dirty="0">
                <a:solidFill>
                  <a:schemeClr val="tx1"/>
                </a:solidFill>
              </a:rPr>
              <a:t>Dashboard.</a:t>
            </a:r>
            <a:endParaRPr lang="en-CN" sz="2800" b="1" dirty="0">
              <a:solidFill>
                <a:schemeClr val="tx1"/>
              </a:solidFill>
            </a:endParaRPr>
          </a:p>
        </p:txBody>
      </p:sp>
      <p:sp>
        <p:nvSpPr>
          <p:cNvPr id="11" name="TextBox 10">
            <a:extLst>
              <a:ext uri="{FF2B5EF4-FFF2-40B4-BE49-F238E27FC236}">
                <a16:creationId xmlns:a16="http://schemas.microsoft.com/office/drawing/2014/main" id="{E811267D-E7AF-69F4-9A40-0E98E3AF035E}"/>
              </a:ext>
            </a:extLst>
          </p:cNvPr>
          <p:cNvSpPr txBox="1"/>
          <p:nvPr/>
        </p:nvSpPr>
        <p:spPr>
          <a:xfrm>
            <a:off x="14019764" y="2556620"/>
            <a:ext cx="869049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CN" altLang="zh-CN" sz="2800" b="1" dirty="0">
                <a:solidFill>
                  <a:schemeClr val="tx1"/>
                </a:solidFill>
              </a:rPr>
              <a:t>Kubernetes</a:t>
            </a:r>
            <a:r>
              <a:rPr lang="zh-CN" altLang="en-US" sz="2800" b="1" dirty="0">
                <a:solidFill>
                  <a:schemeClr val="tx1"/>
                </a:solidFill>
              </a:rPr>
              <a:t> </a:t>
            </a:r>
            <a:r>
              <a:rPr lang="en-US" altLang="zh-CN" sz="2800" b="1" dirty="0">
                <a:solidFill>
                  <a:schemeClr val="tx1"/>
                </a:solidFill>
              </a:rPr>
              <a:t>native</a:t>
            </a:r>
            <a:r>
              <a:rPr lang="zh-CN" altLang="en-US" sz="2800" b="1" dirty="0">
                <a:solidFill>
                  <a:schemeClr val="tx1"/>
                </a:solidFill>
              </a:rPr>
              <a:t> </a:t>
            </a:r>
            <a:r>
              <a:rPr lang="en-US" altLang="zh-CN" sz="2800" b="1" dirty="0">
                <a:solidFill>
                  <a:schemeClr val="tx1"/>
                </a:solidFill>
              </a:rPr>
              <a:t>resources</a:t>
            </a:r>
            <a:r>
              <a:rPr lang="zh-CN" altLang="en-US" sz="2800" b="1" dirty="0">
                <a:solidFill>
                  <a:schemeClr val="tx1"/>
                </a:solidFill>
              </a:rPr>
              <a:t> </a:t>
            </a:r>
            <a:r>
              <a:rPr lang="en-US" altLang="zh-CN" sz="2800" b="1" dirty="0">
                <a:solidFill>
                  <a:schemeClr val="tx1"/>
                </a:solidFill>
              </a:rPr>
              <a:t>Dashboard.</a:t>
            </a:r>
            <a:endParaRPr lang="en-CN" sz="2800" b="1" dirty="0">
              <a:solidFill>
                <a:schemeClr val="tx1"/>
              </a:solidFill>
            </a:endParaRPr>
          </a:p>
        </p:txBody>
      </p:sp>
      <p:pic>
        <p:nvPicPr>
          <p:cNvPr id="13" name="Picture 12">
            <a:extLst>
              <a:ext uri="{FF2B5EF4-FFF2-40B4-BE49-F238E27FC236}">
                <a16:creationId xmlns:a16="http://schemas.microsoft.com/office/drawing/2014/main" id="{88CD0B5F-B9D8-E680-6D76-634770DB3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356" y="8752670"/>
            <a:ext cx="9747920" cy="4900953"/>
          </a:xfrm>
          <a:prstGeom prst="rect">
            <a:avLst/>
          </a:prstGeom>
        </p:spPr>
      </p:pic>
      <p:sp>
        <p:nvSpPr>
          <p:cNvPr id="14" name="TextBox 13">
            <a:extLst>
              <a:ext uri="{FF2B5EF4-FFF2-40B4-BE49-F238E27FC236}">
                <a16:creationId xmlns:a16="http://schemas.microsoft.com/office/drawing/2014/main" id="{C5FC63CE-05B2-EB26-224E-7FF463116284}"/>
              </a:ext>
            </a:extLst>
          </p:cNvPr>
          <p:cNvSpPr txBox="1"/>
          <p:nvPr/>
        </p:nvSpPr>
        <p:spPr>
          <a:xfrm>
            <a:off x="2674938" y="7998005"/>
            <a:ext cx="763746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CN" altLang="zh-CN" sz="2800" b="1" dirty="0">
                <a:solidFill>
                  <a:schemeClr val="tx1"/>
                </a:solidFill>
              </a:rPr>
              <a:t>KubeVela</a:t>
            </a:r>
            <a:r>
              <a:rPr lang="zh-CN" altLang="en-US" sz="2800" b="1" dirty="0">
                <a:solidFill>
                  <a:schemeClr val="tx1"/>
                </a:solidFill>
              </a:rPr>
              <a:t> </a:t>
            </a:r>
            <a:r>
              <a:rPr lang="en-US" altLang="zh-CN" sz="2800" b="1" dirty="0">
                <a:solidFill>
                  <a:schemeClr val="tx1"/>
                </a:solidFill>
              </a:rPr>
              <a:t>System</a:t>
            </a:r>
            <a:r>
              <a:rPr lang="zh-CN" altLang="en-US" sz="2800" b="1" dirty="0">
                <a:solidFill>
                  <a:schemeClr val="tx1"/>
                </a:solidFill>
              </a:rPr>
              <a:t> </a:t>
            </a:r>
            <a:r>
              <a:rPr lang="en-US" altLang="zh-CN" sz="2800" b="1" dirty="0">
                <a:solidFill>
                  <a:schemeClr val="tx1"/>
                </a:solidFill>
              </a:rPr>
              <a:t>Dashboard.</a:t>
            </a:r>
            <a:endParaRPr lang="en-CN" sz="2800" b="1" dirty="0">
              <a:solidFill>
                <a:schemeClr val="tx1"/>
              </a:solidFill>
            </a:endParaRPr>
          </a:p>
        </p:txBody>
      </p:sp>
      <p:pic>
        <p:nvPicPr>
          <p:cNvPr id="16" name="Picture 15">
            <a:extLst>
              <a:ext uri="{FF2B5EF4-FFF2-40B4-BE49-F238E27FC236}">
                <a16:creationId xmlns:a16="http://schemas.microsoft.com/office/drawing/2014/main" id="{FECDAB0C-578F-734A-DD97-329486B91C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72876" y="8749234"/>
            <a:ext cx="9541123" cy="4966766"/>
          </a:xfrm>
          <a:prstGeom prst="rect">
            <a:avLst/>
          </a:prstGeom>
        </p:spPr>
      </p:pic>
      <p:sp>
        <p:nvSpPr>
          <p:cNvPr id="17" name="TextBox 16">
            <a:extLst>
              <a:ext uri="{FF2B5EF4-FFF2-40B4-BE49-F238E27FC236}">
                <a16:creationId xmlns:a16="http://schemas.microsoft.com/office/drawing/2014/main" id="{7B581B3C-1DCB-6E84-14A3-256A63E8C9F1}"/>
              </a:ext>
            </a:extLst>
          </p:cNvPr>
          <p:cNvSpPr txBox="1"/>
          <p:nvPr/>
        </p:nvSpPr>
        <p:spPr>
          <a:xfrm>
            <a:off x="14308138" y="8009954"/>
            <a:ext cx="763746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 typeface="Wingdings" pitchFamily="2" charset="2"/>
              <a:buChar char="q"/>
              <a:tabLst/>
            </a:pPr>
            <a:r>
              <a:rPr lang="zh-CN" altLang="en-US" sz="2800" b="1" dirty="0">
                <a:solidFill>
                  <a:schemeClr val="tx1"/>
                </a:solidFill>
              </a:rPr>
              <a:t> </a:t>
            </a:r>
            <a:r>
              <a:rPr lang="en-CN" altLang="zh-CN" sz="2800" b="1" dirty="0">
                <a:solidFill>
                  <a:schemeClr val="tx1"/>
                </a:solidFill>
              </a:rPr>
              <a:t>Kubernetes</a:t>
            </a:r>
            <a:r>
              <a:rPr lang="zh-CN" altLang="en-US" sz="2800" b="1" dirty="0">
                <a:solidFill>
                  <a:schemeClr val="tx1"/>
                </a:solidFill>
              </a:rPr>
              <a:t> </a:t>
            </a:r>
            <a:r>
              <a:rPr lang="en-US" altLang="zh-CN" sz="2800" b="1" dirty="0" err="1">
                <a:solidFill>
                  <a:schemeClr val="tx1"/>
                </a:solidFill>
              </a:rPr>
              <a:t>APIServer</a:t>
            </a:r>
            <a:r>
              <a:rPr lang="zh-CN" altLang="en-US" sz="2800" b="1" dirty="0">
                <a:solidFill>
                  <a:schemeClr val="tx1"/>
                </a:solidFill>
              </a:rPr>
              <a:t> </a:t>
            </a:r>
            <a:r>
              <a:rPr lang="en-US" altLang="zh-CN" sz="2800" b="1" dirty="0">
                <a:solidFill>
                  <a:schemeClr val="tx1"/>
                </a:solidFill>
              </a:rPr>
              <a:t>Dashboard.</a:t>
            </a:r>
            <a:endParaRPr lang="en-CN" sz="2800" b="1" dirty="0">
              <a:solidFill>
                <a:schemeClr val="tx1"/>
              </a:solidFill>
            </a:endParaRPr>
          </a:p>
        </p:txBody>
      </p:sp>
      <p:sp>
        <p:nvSpPr>
          <p:cNvPr id="2" name="Tittle">
            <a:extLst>
              <a:ext uri="{FF2B5EF4-FFF2-40B4-BE49-F238E27FC236}">
                <a16:creationId xmlns:a16="http://schemas.microsoft.com/office/drawing/2014/main" id="{5C8461FC-F0A1-2777-4CD5-816292F742FA}"/>
              </a:ext>
            </a:extLst>
          </p:cNvPr>
          <p:cNvSpPr txBox="1"/>
          <p:nvPr/>
        </p:nvSpPr>
        <p:spPr>
          <a:xfrm>
            <a:off x="772820" y="709386"/>
            <a:ext cx="10512621"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Observability</a:t>
            </a:r>
            <a:r>
              <a:rPr lang="zh-CN" altLang="en-US" dirty="0"/>
              <a:t> </a:t>
            </a:r>
            <a:r>
              <a:rPr lang="en-US" altLang="zh-CN" dirty="0"/>
              <a:t>as</a:t>
            </a:r>
            <a:r>
              <a:rPr lang="zh-CN" altLang="en-US" dirty="0"/>
              <a:t> </a:t>
            </a:r>
            <a:r>
              <a:rPr lang="en-US" altLang="zh-CN" dirty="0"/>
              <a:t>first</a:t>
            </a:r>
            <a:r>
              <a:rPr lang="zh-CN" altLang="en-US" dirty="0"/>
              <a:t> </a:t>
            </a:r>
            <a:r>
              <a:rPr lang="en-US" altLang="zh-CN" dirty="0"/>
              <a:t>class</a:t>
            </a:r>
            <a:r>
              <a:rPr lang="zh-CN" altLang="en-US" dirty="0"/>
              <a:t> </a:t>
            </a:r>
            <a:r>
              <a:rPr lang="en-US" altLang="zh-CN" dirty="0"/>
              <a:t>citizen</a:t>
            </a:r>
            <a:endParaRPr dirty="0"/>
          </a:p>
        </p:txBody>
      </p:sp>
    </p:spTree>
    <p:extLst>
      <p:ext uri="{BB962C8B-B14F-4D97-AF65-F5344CB8AC3E}">
        <p14:creationId xmlns:p14="http://schemas.microsoft.com/office/powerpoint/2010/main" val="127589373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圆角矩形 47">
            <a:extLst>
              <a:ext uri="{FF2B5EF4-FFF2-40B4-BE49-F238E27FC236}">
                <a16:creationId xmlns:a16="http://schemas.microsoft.com/office/drawing/2014/main" id="{136F690E-B419-66F8-4381-57BABC940D62}"/>
              </a:ext>
            </a:extLst>
          </p:cNvPr>
          <p:cNvSpPr/>
          <p:nvPr/>
        </p:nvSpPr>
        <p:spPr>
          <a:xfrm flipH="1">
            <a:off x="16743884" y="3779347"/>
            <a:ext cx="2416695" cy="8547468"/>
          </a:xfrm>
          <a:prstGeom prst="roundRect">
            <a:avLst>
              <a:gd name="adj" fmla="val 1282"/>
            </a:avLst>
          </a:prstGeom>
          <a:solidFill>
            <a:schemeClr val="bg1">
              <a:lumMod val="95000"/>
            </a:schemeClr>
          </a:solidFill>
          <a:ln w="12700" cap="flat">
            <a:noFill/>
            <a:miter lim="400000"/>
          </a:ln>
          <a:effectLst>
            <a:outerShdw blurRad="127000" dist="12700" rotWithShape="0">
              <a:srgbClr val="000000">
                <a:alpha val="47150"/>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endParaRPr lang="en-GB" altLang="zh-CN" sz="2400" b="1" dirty="0">
              <a:solidFill>
                <a:schemeClr val="tx1"/>
              </a:solidFill>
              <a:latin typeface="Arial" panose="020B0604020202020204" pitchFamily="34" charset="0"/>
              <a:ea typeface="Alibaba PuHuiTi R" pitchFamily="18" charset="-122"/>
              <a:cs typeface="Arial" panose="020B0604020202020204" pitchFamily="34" charset="0"/>
              <a:sym typeface="Alibaba-PuHuiTi-R"/>
            </a:endParaRPr>
          </a:p>
        </p:txBody>
      </p:sp>
      <p:sp>
        <p:nvSpPr>
          <p:cNvPr id="98" name="圆角矩形 47">
            <a:extLst>
              <a:ext uri="{FF2B5EF4-FFF2-40B4-BE49-F238E27FC236}">
                <a16:creationId xmlns:a16="http://schemas.microsoft.com/office/drawing/2014/main" id="{CAACF94C-B89B-E7B7-7F6D-9EAE4D76A7C3}"/>
              </a:ext>
            </a:extLst>
          </p:cNvPr>
          <p:cNvSpPr/>
          <p:nvPr/>
        </p:nvSpPr>
        <p:spPr>
          <a:xfrm>
            <a:off x="4249260" y="5623391"/>
            <a:ext cx="12084116" cy="2379138"/>
          </a:xfrm>
          <a:prstGeom prst="roundRect">
            <a:avLst>
              <a:gd name="adj" fmla="val 1282"/>
            </a:avLst>
          </a:prstGeom>
          <a:solidFill>
            <a:schemeClr val="bg1">
              <a:lumMod val="95000"/>
            </a:schemeClr>
          </a:solidFill>
          <a:ln w="12700" cap="flat">
            <a:noFill/>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endParaRPr lang="en-GB" altLang="zh-CN" sz="2400" b="1" dirty="0">
              <a:latin typeface="Arial" panose="020B0604020202020204" pitchFamily="34" charset="0"/>
              <a:ea typeface="Alibaba PuHuiTi R" pitchFamily="18" charset="-122"/>
              <a:cs typeface="Arial" panose="020B0604020202020204" pitchFamily="34" charset="0"/>
              <a:sym typeface="Alibaba-PuHuiTi-R"/>
            </a:endParaRPr>
          </a:p>
        </p:txBody>
      </p:sp>
      <p:sp>
        <p:nvSpPr>
          <p:cNvPr id="100" name="圆角矩形 47">
            <a:extLst>
              <a:ext uri="{FF2B5EF4-FFF2-40B4-BE49-F238E27FC236}">
                <a16:creationId xmlns:a16="http://schemas.microsoft.com/office/drawing/2014/main" id="{A2243C6F-569F-08F9-BC9E-35F702429E16}"/>
              </a:ext>
            </a:extLst>
          </p:cNvPr>
          <p:cNvSpPr/>
          <p:nvPr/>
        </p:nvSpPr>
        <p:spPr>
          <a:xfrm>
            <a:off x="4387077" y="5882401"/>
            <a:ext cx="2785878" cy="684000"/>
          </a:xfrm>
          <a:prstGeom prst="roundRect">
            <a:avLst>
              <a:gd name="adj" fmla="val 2676"/>
            </a:avLst>
          </a:prstGeom>
          <a:solidFill>
            <a:srgbClr val="FFFFFF"/>
          </a:solidFill>
          <a:ln w="12700" cap="flat">
            <a:solidFill>
              <a:srgbClr val="FF6B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r>
              <a:rPr lang="en-GB" altLang="zh-CN"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rPr>
              <a:t>Deployment</a:t>
            </a:r>
            <a:r>
              <a:rPr lang="zh-CN" altLang="en-US"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rPr>
              <a:t> </a:t>
            </a:r>
            <a:r>
              <a:rPr lang="en-US" altLang="zh-CN"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rPr>
              <a:t>as</a:t>
            </a:r>
            <a:r>
              <a:rPr lang="zh-CN" altLang="en-US"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rPr>
              <a:t> </a:t>
            </a:r>
            <a:r>
              <a:rPr lang="en-US" altLang="zh-CN"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rPr>
              <a:t>Code</a:t>
            </a:r>
            <a:endParaRPr lang="en-GB" altLang="zh-CN"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endParaRPr>
          </a:p>
        </p:txBody>
      </p:sp>
      <p:sp>
        <p:nvSpPr>
          <p:cNvPr id="101" name="圆角矩形 47">
            <a:extLst>
              <a:ext uri="{FF2B5EF4-FFF2-40B4-BE49-F238E27FC236}">
                <a16:creationId xmlns:a16="http://schemas.microsoft.com/office/drawing/2014/main" id="{0EA45999-3084-5912-BAF4-663EF5CE372F}"/>
              </a:ext>
            </a:extLst>
          </p:cNvPr>
          <p:cNvSpPr/>
          <p:nvPr/>
        </p:nvSpPr>
        <p:spPr>
          <a:xfrm>
            <a:off x="7311238" y="5885603"/>
            <a:ext cx="1989484" cy="684000"/>
          </a:xfrm>
          <a:prstGeom prst="roundRect">
            <a:avLst>
              <a:gd name="adj" fmla="val 1282"/>
            </a:avLst>
          </a:prstGeom>
          <a:solidFill>
            <a:srgbClr val="FFFFFF"/>
          </a:solidFill>
          <a:ln w="12700" cap="flat">
            <a:solidFill>
              <a:srgbClr val="FF6B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r>
              <a:rPr lang="en-US" altLang="zh-CN" sz="2000" b="1" dirty="0" err="1">
                <a:solidFill>
                  <a:srgbClr val="FF6B00"/>
                </a:solidFill>
                <a:latin typeface="Arial" panose="020B0604020202020204" pitchFamily="34" charset="0"/>
                <a:ea typeface="Alibaba PuHuiTi M" pitchFamily="18" charset="-122"/>
                <a:cs typeface="Arial" panose="020B0604020202020204" pitchFamily="34" charset="0"/>
                <a:sym typeface="Alibaba-PuHuiTi-R"/>
              </a:rPr>
              <a:t>Workflow</a:t>
            </a:r>
            <a:endParaRPr lang="en-US" altLang="zh-CN"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endParaRPr>
          </a:p>
        </p:txBody>
      </p:sp>
      <p:sp>
        <p:nvSpPr>
          <p:cNvPr id="102" name="圆角矩形 47">
            <a:extLst>
              <a:ext uri="{FF2B5EF4-FFF2-40B4-BE49-F238E27FC236}">
                <a16:creationId xmlns:a16="http://schemas.microsoft.com/office/drawing/2014/main" id="{67E36BEA-A0E9-A65F-C09C-5280F0CF2164}"/>
              </a:ext>
            </a:extLst>
          </p:cNvPr>
          <p:cNvSpPr/>
          <p:nvPr/>
        </p:nvSpPr>
        <p:spPr>
          <a:xfrm>
            <a:off x="14391007" y="5882401"/>
            <a:ext cx="1669914" cy="684000"/>
          </a:xfrm>
          <a:prstGeom prst="roundRect">
            <a:avLst>
              <a:gd name="adj" fmla="val 1282"/>
            </a:avLst>
          </a:prstGeom>
          <a:solidFill>
            <a:srgbClr val="FFFFFF"/>
          </a:solidFill>
          <a:ln w="12700" cap="flat">
            <a:solidFill>
              <a:srgbClr val="FF6B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r>
              <a:rPr lang="en-US" altLang="zh-CN"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rPr>
              <a:t>Security</a:t>
            </a:r>
            <a:endParaRPr lang="en-GB" altLang="zh-CN"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endParaRPr>
          </a:p>
        </p:txBody>
      </p:sp>
      <p:sp>
        <p:nvSpPr>
          <p:cNvPr id="103" name="圆角矩形 47">
            <a:extLst>
              <a:ext uri="{FF2B5EF4-FFF2-40B4-BE49-F238E27FC236}">
                <a16:creationId xmlns:a16="http://schemas.microsoft.com/office/drawing/2014/main" id="{AF36C1E0-389C-B44D-C8EF-49A363CF6FB0}"/>
              </a:ext>
            </a:extLst>
          </p:cNvPr>
          <p:cNvSpPr/>
          <p:nvPr/>
        </p:nvSpPr>
        <p:spPr>
          <a:xfrm>
            <a:off x="9488362" y="5882401"/>
            <a:ext cx="2565264" cy="684000"/>
          </a:xfrm>
          <a:prstGeom prst="roundRect">
            <a:avLst>
              <a:gd name="adj" fmla="val 1282"/>
            </a:avLst>
          </a:prstGeom>
          <a:solidFill>
            <a:srgbClr val="FFFFFF"/>
          </a:solidFill>
          <a:ln w="12700" cap="flat">
            <a:solidFill>
              <a:srgbClr val="FF6B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r>
              <a:rPr lang="en-US" altLang="zh-CN"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rPr>
              <a:t>Across Clusters Delivery</a:t>
            </a:r>
            <a:endParaRPr lang="en-GB" altLang="zh-CN"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endParaRPr>
          </a:p>
        </p:txBody>
      </p:sp>
      <p:sp>
        <p:nvSpPr>
          <p:cNvPr id="104" name="圆角矩形 47">
            <a:extLst>
              <a:ext uri="{FF2B5EF4-FFF2-40B4-BE49-F238E27FC236}">
                <a16:creationId xmlns:a16="http://schemas.microsoft.com/office/drawing/2014/main" id="{C3F92BBB-1F67-6E79-2A7A-F694B4580A2F}"/>
              </a:ext>
            </a:extLst>
          </p:cNvPr>
          <p:cNvSpPr/>
          <p:nvPr/>
        </p:nvSpPr>
        <p:spPr>
          <a:xfrm>
            <a:off x="12231133" y="5882401"/>
            <a:ext cx="1972234" cy="684000"/>
          </a:xfrm>
          <a:prstGeom prst="roundRect">
            <a:avLst>
              <a:gd name="adj" fmla="val 1282"/>
            </a:avLst>
          </a:prstGeom>
          <a:solidFill>
            <a:srgbClr val="FFFFFF"/>
          </a:solidFill>
          <a:ln w="12700" cap="flat">
            <a:solidFill>
              <a:srgbClr val="FF6B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r>
              <a:rPr lang="en-US" altLang="zh-CN"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rPr>
              <a:t>Observability</a:t>
            </a:r>
            <a:endParaRPr lang="en-GB" altLang="zh-CN" sz="2000" b="1" dirty="0">
              <a:solidFill>
                <a:srgbClr val="FF6B00"/>
              </a:solidFill>
              <a:latin typeface="Arial" panose="020B0604020202020204" pitchFamily="34" charset="0"/>
              <a:ea typeface="Alibaba PuHuiTi M" pitchFamily="18" charset="-122"/>
              <a:cs typeface="Arial" panose="020B0604020202020204" pitchFamily="34" charset="0"/>
              <a:sym typeface="Alibaba-PuHuiTi-R"/>
            </a:endParaRPr>
          </a:p>
        </p:txBody>
      </p:sp>
      <p:sp>
        <p:nvSpPr>
          <p:cNvPr id="105" name="矩形">
            <a:extLst>
              <a:ext uri="{FF2B5EF4-FFF2-40B4-BE49-F238E27FC236}">
                <a16:creationId xmlns:a16="http://schemas.microsoft.com/office/drawing/2014/main" id="{EA5B8843-ED1B-BEFE-1B13-439B012E6A36}"/>
              </a:ext>
            </a:extLst>
          </p:cNvPr>
          <p:cNvSpPr/>
          <p:nvPr/>
        </p:nvSpPr>
        <p:spPr>
          <a:xfrm>
            <a:off x="1845992" y="6504545"/>
            <a:ext cx="1606726" cy="673546"/>
          </a:xfrm>
          <a:prstGeom prst="rect">
            <a:avLst/>
          </a:prstGeom>
          <a:solidFill>
            <a:schemeClr val="accent5">
              <a:lumMod val="60000"/>
              <a:lumOff val="40000"/>
            </a:schemeClr>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sz="1700" b="1" dirty="0" err="1">
                <a:solidFill>
                  <a:schemeClr val="bg1"/>
                </a:solidFill>
                <a:latin typeface="Arial" panose="020B0604020202020204" pitchFamily="34" charset="0"/>
                <a:cs typeface="Arial" panose="020B0604020202020204" pitchFamily="34" charset="0"/>
              </a:rPr>
              <a:t>VelaD</a:t>
            </a:r>
            <a:endParaRPr kumimoji="1" lang="en-US" altLang="zh-CN" sz="1700" b="1" dirty="0">
              <a:solidFill>
                <a:schemeClr val="bg1"/>
              </a:solidFill>
              <a:latin typeface="Arial" panose="020B0604020202020204" pitchFamily="34" charset="0"/>
              <a:cs typeface="Arial" panose="020B0604020202020204" pitchFamily="34" charset="0"/>
            </a:endParaRPr>
          </a:p>
        </p:txBody>
      </p:sp>
      <p:sp>
        <p:nvSpPr>
          <p:cNvPr id="106" name="圆角矩形 47">
            <a:extLst>
              <a:ext uri="{FF2B5EF4-FFF2-40B4-BE49-F238E27FC236}">
                <a16:creationId xmlns:a16="http://schemas.microsoft.com/office/drawing/2014/main" id="{CF1F6FF6-AF05-005F-4494-48A575E37C9F}"/>
              </a:ext>
            </a:extLst>
          </p:cNvPr>
          <p:cNvSpPr/>
          <p:nvPr/>
        </p:nvSpPr>
        <p:spPr>
          <a:xfrm>
            <a:off x="4388768" y="7046167"/>
            <a:ext cx="11672152" cy="590012"/>
          </a:xfrm>
          <a:prstGeom prst="roundRect">
            <a:avLst>
              <a:gd name="adj" fmla="val 1282"/>
            </a:avLst>
          </a:prstGeom>
          <a:solidFill>
            <a:srgbClr val="FFFFFF"/>
          </a:solidFill>
          <a:ln w="12700" cap="flat">
            <a:no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sz="2800">
                <a:solidFill>
                  <a:srgbClr val="FFFFFF"/>
                </a:solidFill>
                <a:latin typeface="Alibaba-PuHuiTi-R"/>
                <a:ea typeface="Alibaba-PuHuiTi-R"/>
                <a:cs typeface="Alibaba-PuHuiTi-R"/>
                <a:sym typeface="Alibaba-PuHuiTi-R"/>
              </a:defRPr>
            </a:pPr>
            <a:r>
              <a:rPr lang="en-US" altLang="zh-CN" sz="2400" b="1" dirty="0" err="1">
                <a:solidFill>
                  <a:schemeClr val="bg2">
                    <a:lumMod val="10000"/>
                  </a:schemeClr>
                </a:solidFill>
                <a:latin typeface="Arial" panose="020B0604020202020204" pitchFamily="34" charset="0"/>
                <a:ea typeface="Alibaba PuHuiTi R" pitchFamily="18" charset="-122"/>
                <a:cs typeface="Arial" panose="020B0604020202020204" pitchFamily="34" charset="0"/>
                <a:sym typeface="Alibaba-PuHuiTi-R"/>
              </a:rPr>
              <a:t>KubeVela</a:t>
            </a:r>
            <a:r>
              <a:rPr lang="zh-CN" altLang="en-US" sz="2400" b="1" dirty="0">
                <a:solidFill>
                  <a:schemeClr val="bg2">
                    <a:lumMod val="10000"/>
                  </a:schemeClr>
                </a:solidFill>
                <a:latin typeface="Arial" panose="020B0604020202020204" pitchFamily="34" charset="0"/>
                <a:ea typeface="Alibaba PuHuiTi R" pitchFamily="18" charset="-122"/>
                <a:cs typeface="Arial" panose="020B0604020202020204" pitchFamily="34" charset="0"/>
                <a:sym typeface="Alibaba-PuHuiTi-R"/>
              </a:rPr>
              <a:t> </a:t>
            </a:r>
            <a:r>
              <a:rPr lang="en-US" altLang="zh-CN" sz="2400" b="1" dirty="0">
                <a:solidFill>
                  <a:schemeClr val="bg2">
                    <a:lumMod val="10000"/>
                  </a:schemeClr>
                </a:solidFill>
                <a:latin typeface="Arial" panose="020B0604020202020204" pitchFamily="34" charset="0"/>
                <a:ea typeface="Alibaba PuHuiTi R" pitchFamily="18" charset="-122"/>
                <a:cs typeface="Arial" panose="020B0604020202020204" pitchFamily="34" charset="0"/>
                <a:sym typeface="Alibaba-PuHuiTi-R"/>
              </a:rPr>
              <a:t>Control</a:t>
            </a:r>
            <a:r>
              <a:rPr lang="zh-CN" altLang="en-US" sz="2400" b="1" dirty="0">
                <a:solidFill>
                  <a:schemeClr val="bg2">
                    <a:lumMod val="10000"/>
                  </a:schemeClr>
                </a:solidFill>
                <a:latin typeface="Arial" panose="020B0604020202020204" pitchFamily="34" charset="0"/>
                <a:ea typeface="Alibaba PuHuiTi R" pitchFamily="18" charset="-122"/>
                <a:cs typeface="Arial" panose="020B0604020202020204" pitchFamily="34" charset="0"/>
                <a:sym typeface="Alibaba-PuHuiTi-R"/>
              </a:rPr>
              <a:t> </a:t>
            </a:r>
            <a:r>
              <a:rPr lang="en-US" altLang="zh-CN" sz="2400" b="1" dirty="0">
                <a:solidFill>
                  <a:schemeClr val="bg2">
                    <a:lumMod val="10000"/>
                  </a:schemeClr>
                </a:solidFill>
                <a:latin typeface="Arial" panose="020B0604020202020204" pitchFamily="34" charset="0"/>
                <a:ea typeface="Alibaba PuHuiTi R" pitchFamily="18" charset="-122"/>
                <a:cs typeface="Arial" panose="020B0604020202020204" pitchFamily="34" charset="0"/>
                <a:sym typeface="Alibaba-PuHuiTi-R"/>
              </a:rPr>
              <a:t>Plane</a:t>
            </a:r>
            <a:endParaRPr lang="en-GB" altLang="zh-CN" sz="2400" b="1" dirty="0">
              <a:solidFill>
                <a:schemeClr val="bg2">
                  <a:lumMod val="10000"/>
                </a:schemeClr>
              </a:solidFill>
              <a:latin typeface="Arial" panose="020B0604020202020204" pitchFamily="34" charset="0"/>
              <a:ea typeface="Alibaba PuHuiTi R" pitchFamily="18" charset="-122"/>
              <a:cs typeface="Arial" panose="020B0604020202020204" pitchFamily="34" charset="0"/>
              <a:sym typeface="Alibaba-PuHuiTi-R"/>
            </a:endParaRPr>
          </a:p>
        </p:txBody>
      </p:sp>
      <p:sp>
        <p:nvSpPr>
          <p:cNvPr id="107" name="圆角矩形 47">
            <a:extLst>
              <a:ext uri="{FF2B5EF4-FFF2-40B4-BE49-F238E27FC236}">
                <a16:creationId xmlns:a16="http://schemas.microsoft.com/office/drawing/2014/main" id="{DE29F9C8-B855-70DA-F12F-F5FEC50521AC}"/>
              </a:ext>
            </a:extLst>
          </p:cNvPr>
          <p:cNvSpPr/>
          <p:nvPr/>
        </p:nvSpPr>
        <p:spPr>
          <a:xfrm>
            <a:off x="4228463" y="8713525"/>
            <a:ext cx="3060724" cy="830998"/>
          </a:xfrm>
          <a:prstGeom prst="roundRect">
            <a:avLst>
              <a:gd name="adj" fmla="val 1282"/>
            </a:avLst>
          </a:prstGeom>
          <a:solidFill>
            <a:srgbClr val="FFFFFF"/>
          </a:solidFill>
          <a:ln w="12700" cap="flat">
            <a:solidFill>
              <a:srgbClr val="0000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r>
              <a:rPr lang="en-US" altLang="zh-CN" sz="2400" b="1" dirty="0">
                <a:latin typeface="Arial" panose="020B0604020202020204" pitchFamily="34" charset="0"/>
                <a:ea typeface="Alibaba PuHuiTi R" pitchFamily="18" charset="-122"/>
                <a:cs typeface="Arial" panose="020B0604020202020204" pitchFamily="34" charset="0"/>
                <a:sym typeface="Alibaba-PuHuiTi-R"/>
              </a:rPr>
              <a:t>Cloud</a:t>
            </a:r>
            <a:r>
              <a:rPr lang="zh-CN" altLang="en-US" sz="2400" b="1" dirty="0">
                <a:latin typeface="Arial" panose="020B0604020202020204" pitchFamily="34" charset="0"/>
                <a:ea typeface="Alibaba PuHuiTi R" pitchFamily="18" charset="-122"/>
                <a:cs typeface="Arial" panose="020B0604020202020204" pitchFamily="34" charset="0"/>
                <a:sym typeface="Alibaba-PuHuiTi-R"/>
              </a:rPr>
              <a:t> </a:t>
            </a:r>
            <a:r>
              <a:rPr lang="en-US" altLang="zh-CN" sz="2400" b="1" dirty="0">
                <a:latin typeface="Arial" panose="020B0604020202020204" pitchFamily="34" charset="0"/>
                <a:ea typeface="Alibaba PuHuiTi R" pitchFamily="18" charset="-122"/>
                <a:cs typeface="Arial" panose="020B0604020202020204" pitchFamily="34" charset="0"/>
                <a:sym typeface="Alibaba-PuHuiTi-R"/>
              </a:rPr>
              <a:t>Providers</a:t>
            </a:r>
          </a:p>
        </p:txBody>
      </p:sp>
      <p:sp>
        <p:nvSpPr>
          <p:cNvPr id="108" name="圆角矩形 47">
            <a:extLst>
              <a:ext uri="{FF2B5EF4-FFF2-40B4-BE49-F238E27FC236}">
                <a16:creationId xmlns:a16="http://schemas.microsoft.com/office/drawing/2014/main" id="{5090BF21-4E5A-6870-95CF-0EE5F57D566D}"/>
              </a:ext>
            </a:extLst>
          </p:cNvPr>
          <p:cNvSpPr/>
          <p:nvPr/>
        </p:nvSpPr>
        <p:spPr>
          <a:xfrm>
            <a:off x="7789976" y="8731572"/>
            <a:ext cx="4825632" cy="830998"/>
          </a:xfrm>
          <a:prstGeom prst="roundRect">
            <a:avLst>
              <a:gd name="adj" fmla="val 1282"/>
            </a:avLst>
          </a:prstGeom>
          <a:solidFill>
            <a:srgbClr val="FFFFFF"/>
          </a:solidFill>
          <a:ln w="12700" cap="flat">
            <a:solidFill>
              <a:srgbClr val="0000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a:pPr>
            <a:r>
              <a:rPr lang="en-US" altLang="zh-CN" sz="2400" b="1" dirty="0">
                <a:latin typeface="Arial" panose="020B0604020202020204" pitchFamily="34" charset="0"/>
                <a:ea typeface="Alibaba PuHuiTi R" pitchFamily="18" charset="-122"/>
                <a:cs typeface="Arial" panose="020B0604020202020204" pitchFamily="34" charset="0"/>
                <a:sym typeface="Helvetica Neue"/>
              </a:rPr>
              <a:t>Multi</a:t>
            </a:r>
            <a:r>
              <a:rPr lang="zh-CN" altLang="en-US" sz="2400" b="1" dirty="0">
                <a:latin typeface="Arial" panose="020B0604020202020204" pitchFamily="34" charset="0"/>
                <a:ea typeface="Alibaba PuHuiTi R" pitchFamily="18" charset="-122"/>
                <a:cs typeface="Arial" panose="020B0604020202020204" pitchFamily="34" charset="0"/>
                <a:sym typeface="Helvetica Neue"/>
              </a:rPr>
              <a:t> </a:t>
            </a:r>
            <a:r>
              <a:rPr lang="en-US" altLang="zh-CN" sz="2400" b="1" dirty="0">
                <a:latin typeface="Arial" panose="020B0604020202020204" pitchFamily="34" charset="0"/>
                <a:ea typeface="Alibaba PuHuiTi R" pitchFamily="18" charset="-122"/>
                <a:cs typeface="Arial" panose="020B0604020202020204" pitchFamily="34" charset="0"/>
                <a:sym typeface="Helvetica Neue"/>
              </a:rPr>
              <a:t>Kubernetes Clusters</a:t>
            </a:r>
            <a:endParaRPr lang="en-GB" altLang="zh-CN" sz="2400" b="1" dirty="0">
              <a:latin typeface="Arial" panose="020B0604020202020204" pitchFamily="34" charset="0"/>
              <a:ea typeface="Alibaba PuHuiTi R" pitchFamily="18" charset="-122"/>
              <a:cs typeface="Arial" panose="020B0604020202020204" pitchFamily="34" charset="0"/>
              <a:sym typeface="Alibaba-PuHuiTi-R"/>
            </a:endParaRPr>
          </a:p>
        </p:txBody>
      </p:sp>
      <p:sp>
        <p:nvSpPr>
          <p:cNvPr id="109" name="箭头">
            <a:extLst>
              <a:ext uri="{FF2B5EF4-FFF2-40B4-BE49-F238E27FC236}">
                <a16:creationId xmlns:a16="http://schemas.microsoft.com/office/drawing/2014/main" id="{34F8FF78-A61E-680C-F44C-7C59E7C20AAA}"/>
              </a:ext>
            </a:extLst>
          </p:cNvPr>
          <p:cNvSpPr/>
          <p:nvPr/>
        </p:nvSpPr>
        <p:spPr>
          <a:xfrm rot="16200000" flipH="1">
            <a:off x="11036892" y="4477326"/>
            <a:ext cx="245220" cy="1688874"/>
          </a:xfrm>
          <a:prstGeom prst="rightArrow">
            <a:avLst>
              <a:gd name="adj1" fmla="val 69568"/>
              <a:gd name="adj2" fmla="val 66212"/>
            </a:avLst>
          </a:prstGeom>
          <a:gradFill>
            <a:gsLst>
              <a:gs pos="0">
                <a:srgbClr val="8B929D"/>
              </a:gs>
              <a:gs pos="100000">
                <a:srgbClr val="80878F">
                  <a:alpha val="0"/>
                </a:srgbClr>
              </a:gs>
            </a:gsLst>
            <a:lin ang="10800000"/>
          </a:gradFill>
          <a:ln w="12700">
            <a:miter lim="400000"/>
          </a:ln>
        </p:spPr>
        <p:txBody>
          <a:bodyPr lIns="0" tIns="0" rIns="0" bIns="0" anchor="ctr"/>
          <a:lstStyle/>
          <a:p>
            <a:pPr defTabSz="458612">
              <a:defRPr sz="1400">
                <a:solidFill>
                  <a:srgbClr val="FFFFFF"/>
                </a:solidFill>
                <a:latin typeface="Helvetica Neue Medium"/>
                <a:ea typeface="Helvetica Neue Medium"/>
                <a:cs typeface="Helvetica Neue Medium"/>
                <a:sym typeface="Helvetica Neue Medium"/>
              </a:defRPr>
            </a:pPr>
            <a:endParaRPr sz="1200">
              <a:latin typeface="Arial" panose="020B0604020202020204" pitchFamily="34" charset="0"/>
              <a:ea typeface="Helvetica Neue Medium"/>
              <a:cs typeface="Arial" panose="020B0604020202020204" pitchFamily="34" charset="0"/>
              <a:sym typeface="Helvetica Neue Medium"/>
            </a:endParaRPr>
          </a:p>
        </p:txBody>
      </p:sp>
      <p:sp>
        <p:nvSpPr>
          <p:cNvPr id="110" name="圆角矩形 47">
            <a:extLst>
              <a:ext uri="{FF2B5EF4-FFF2-40B4-BE49-F238E27FC236}">
                <a16:creationId xmlns:a16="http://schemas.microsoft.com/office/drawing/2014/main" id="{F657468D-38FC-67F7-EFAE-E4497546984D}"/>
              </a:ext>
            </a:extLst>
          </p:cNvPr>
          <p:cNvSpPr/>
          <p:nvPr/>
        </p:nvSpPr>
        <p:spPr>
          <a:xfrm>
            <a:off x="13116397" y="8731572"/>
            <a:ext cx="2916044" cy="830998"/>
          </a:xfrm>
          <a:prstGeom prst="roundRect">
            <a:avLst>
              <a:gd name="adj" fmla="val 1282"/>
            </a:avLst>
          </a:prstGeom>
          <a:solidFill>
            <a:srgbClr val="FFFFFF"/>
          </a:solidFill>
          <a:ln w="12700" cap="flat">
            <a:solidFill>
              <a:srgbClr val="000000"/>
            </a:solidFill>
            <a:prstDash val="sysDot"/>
            <a:miter lim="400000"/>
          </a:ln>
          <a:effectLst>
            <a:outerShdw blurRad="127000" dist="12700" rotWithShape="0">
              <a:srgbClr val="000000">
                <a:alpha val="24876"/>
              </a:srgbClr>
            </a:outerShdw>
          </a:effectLst>
        </p:spPr>
        <p:txBody>
          <a:bodyPr wrap="square" lIns="50800" tIns="50800" rIns="50800" bIns="50800" numCol="1" anchor="ctr">
            <a:noAutofit/>
          </a:bodyPr>
          <a:lstStyle/>
          <a:p>
            <a:pPr>
              <a:defRPr/>
            </a:pPr>
            <a:r>
              <a:rPr lang="en-US" altLang="zh-CN" sz="2400" b="1" dirty="0">
                <a:latin typeface="Arial" panose="020B0604020202020204" pitchFamily="34" charset="0"/>
                <a:ea typeface="Alibaba PuHuiTi R" pitchFamily="18" charset="-122"/>
                <a:cs typeface="Arial" panose="020B0604020202020204" pitchFamily="34" charset="0"/>
                <a:sym typeface="Helvetica Neue"/>
              </a:rPr>
              <a:t>IoT/Edge</a:t>
            </a:r>
            <a:endParaRPr lang="en-GB" altLang="zh-CN" sz="2400" b="1" dirty="0">
              <a:latin typeface="Arial" panose="020B0604020202020204" pitchFamily="34" charset="0"/>
              <a:ea typeface="Alibaba PuHuiTi R" pitchFamily="18" charset="-122"/>
              <a:cs typeface="Arial" panose="020B0604020202020204" pitchFamily="34" charset="0"/>
              <a:sym typeface="Alibaba-PuHuiTi-R"/>
            </a:endParaRPr>
          </a:p>
        </p:txBody>
      </p:sp>
      <p:sp>
        <p:nvSpPr>
          <p:cNvPr id="114" name="矩形">
            <a:extLst>
              <a:ext uri="{FF2B5EF4-FFF2-40B4-BE49-F238E27FC236}">
                <a16:creationId xmlns:a16="http://schemas.microsoft.com/office/drawing/2014/main" id="{BF93F6A6-E54B-8932-DB41-BABFEF6B7DCF}"/>
              </a:ext>
            </a:extLst>
          </p:cNvPr>
          <p:cNvSpPr/>
          <p:nvPr/>
        </p:nvSpPr>
        <p:spPr>
          <a:xfrm>
            <a:off x="9984927" y="3701548"/>
            <a:ext cx="2243266" cy="1410150"/>
          </a:xfrm>
          <a:prstGeom prst="rect">
            <a:avLst/>
          </a:prstGeom>
          <a:solidFill>
            <a:srgbClr val="00B0F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nSpc>
                <a:spcPct val="150000"/>
              </a:lnSpc>
              <a:defRPr/>
            </a:pPr>
            <a:r>
              <a:rPr lang="en-US" altLang="zh-CN" sz="2400" b="1" dirty="0" err="1">
                <a:solidFill>
                  <a:srgbClr val="FFFFFF"/>
                </a:solidFill>
                <a:latin typeface="Arial" panose="020B0604020202020204" pitchFamily="34" charset="0"/>
                <a:cs typeface="Arial" panose="020B0604020202020204" pitchFamily="34" charset="0"/>
                <a:sym typeface="Helvetica Neue"/>
              </a:rPr>
              <a:t>VelaUX</a:t>
            </a:r>
            <a:endParaRPr lang="en-US" altLang="zh-CN" sz="2400" b="1" dirty="0">
              <a:solidFill>
                <a:srgbClr val="FFFFFF"/>
              </a:solidFill>
              <a:latin typeface="Arial" panose="020B0604020202020204" pitchFamily="34" charset="0"/>
              <a:cs typeface="Arial" panose="020B0604020202020204" pitchFamily="34" charset="0"/>
              <a:sym typeface="Helvetica Neue"/>
            </a:endParaRPr>
          </a:p>
          <a:p>
            <a:pPr>
              <a:lnSpc>
                <a:spcPct val="150000"/>
              </a:lnSpc>
              <a:defRPr/>
            </a:pPr>
            <a:r>
              <a:rPr lang="en-US" altLang="zh-CN" sz="2400" b="1" dirty="0">
                <a:solidFill>
                  <a:srgbClr val="FFFFFF"/>
                </a:solidFill>
                <a:latin typeface="Arial" panose="020B0604020202020204" pitchFamily="34" charset="0"/>
                <a:cs typeface="Arial" panose="020B0604020202020204" pitchFamily="34" charset="0"/>
                <a:sym typeface="Helvetica Neue"/>
              </a:rPr>
              <a:t>(UI Console)</a:t>
            </a:r>
          </a:p>
        </p:txBody>
      </p:sp>
      <p:sp>
        <p:nvSpPr>
          <p:cNvPr id="122" name="矩形">
            <a:extLst>
              <a:ext uri="{FF2B5EF4-FFF2-40B4-BE49-F238E27FC236}">
                <a16:creationId xmlns:a16="http://schemas.microsoft.com/office/drawing/2014/main" id="{D8371A20-0B88-FEFE-4544-126891ED18C9}"/>
              </a:ext>
            </a:extLst>
          </p:cNvPr>
          <p:cNvSpPr/>
          <p:nvPr/>
        </p:nvSpPr>
        <p:spPr>
          <a:xfrm>
            <a:off x="16735471" y="3062470"/>
            <a:ext cx="2502295" cy="806114"/>
          </a:xfrm>
          <a:prstGeom prst="rect">
            <a:avLst/>
          </a:prstGeom>
          <a:gradFill>
            <a:gsLst>
              <a:gs pos="0">
                <a:srgbClr val="92D050"/>
              </a:gs>
              <a:gs pos="100000">
                <a:srgbClr val="00B050"/>
              </a:gs>
            </a:gsLst>
            <a:lin ang="10800000"/>
          </a:gradFill>
          <a:ln w="12700">
            <a:miter lim="400000"/>
          </a:ln>
          <a:effectLst>
            <a:outerShdw blurRad="50800" dist="50800" dir="5400000" sx="84676" sy="84676" algn="ctr" rotWithShape="0">
              <a:srgbClr val="000000">
                <a:alpha val="25924"/>
              </a:srgbClr>
            </a:outerShdw>
          </a:effectLst>
        </p:spPr>
        <p:txBody>
          <a:bodyPr lIns="45720" rIns="45720" anchor="ctr"/>
          <a:lstStyle/>
          <a:p>
            <a:pPr>
              <a:lnSpc>
                <a:spcPct val="150000"/>
              </a:lnSpc>
              <a:defRPr/>
            </a:pPr>
            <a:r>
              <a:rPr lang="en-US" altLang="zh-CN" sz="2400" b="1" dirty="0">
                <a:solidFill>
                  <a:srgbClr val="FFFFFF"/>
                </a:solidFill>
                <a:latin typeface="Arial" panose="020B0604020202020204" pitchFamily="34" charset="0"/>
                <a:cs typeface="Arial" panose="020B0604020202020204" pitchFamily="34" charset="0"/>
                <a:sym typeface="Helvetica Neue"/>
              </a:rPr>
              <a:t>Addons</a:t>
            </a:r>
          </a:p>
        </p:txBody>
      </p:sp>
      <p:sp>
        <p:nvSpPr>
          <p:cNvPr id="127" name="箭头">
            <a:extLst>
              <a:ext uri="{FF2B5EF4-FFF2-40B4-BE49-F238E27FC236}">
                <a16:creationId xmlns:a16="http://schemas.microsoft.com/office/drawing/2014/main" id="{A35A6492-B47B-D8E9-01FB-8FFD3ED72225}"/>
              </a:ext>
            </a:extLst>
          </p:cNvPr>
          <p:cNvSpPr/>
          <p:nvPr/>
        </p:nvSpPr>
        <p:spPr>
          <a:xfrm flipH="1">
            <a:off x="16417158" y="6256267"/>
            <a:ext cx="352574" cy="1737012"/>
          </a:xfrm>
          <a:prstGeom prst="rightArrow">
            <a:avLst>
              <a:gd name="adj1" fmla="val 65857"/>
              <a:gd name="adj2" fmla="val 66212"/>
            </a:avLst>
          </a:prstGeom>
          <a:gradFill>
            <a:gsLst>
              <a:gs pos="0">
                <a:srgbClr val="8B929D"/>
              </a:gs>
              <a:gs pos="100000">
                <a:srgbClr val="80878F">
                  <a:alpha val="0"/>
                </a:srgbClr>
              </a:gs>
            </a:gsLst>
            <a:lin ang="10800000"/>
          </a:gradFill>
          <a:ln w="12700">
            <a:miter lim="400000"/>
          </a:ln>
        </p:spPr>
        <p:txBody>
          <a:bodyPr lIns="0" tIns="0" rIns="0" bIns="0" anchor="ctr"/>
          <a:lstStyle/>
          <a:p>
            <a:pPr defTabSz="458612">
              <a:defRPr sz="1400">
                <a:solidFill>
                  <a:srgbClr val="FFFFFF"/>
                </a:solidFill>
                <a:latin typeface="Helvetica Neue Medium"/>
                <a:ea typeface="Helvetica Neue Medium"/>
                <a:cs typeface="Helvetica Neue Medium"/>
                <a:sym typeface="Helvetica Neue Medium"/>
              </a:defRPr>
            </a:pPr>
            <a:endParaRPr sz="1200">
              <a:latin typeface="Arial" panose="020B0604020202020204" pitchFamily="34" charset="0"/>
              <a:ea typeface="Helvetica Neue Medium"/>
              <a:cs typeface="Arial" panose="020B0604020202020204" pitchFamily="34" charset="0"/>
              <a:sym typeface="Helvetica Neue Medium"/>
            </a:endParaRPr>
          </a:p>
        </p:txBody>
      </p:sp>
      <p:sp>
        <p:nvSpPr>
          <p:cNvPr id="128" name="Left Brace 127">
            <a:extLst>
              <a:ext uri="{FF2B5EF4-FFF2-40B4-BE49-F238E27FC236}">
                <a16:creationId xmlns:a16="http://schemas.microsoft.com/office/drawing/2014/main" id="{D89EE511-8845-0BCA-2F59-ACA42E324F91}"/>
              </a:ext>
            </a:extLst>
          </p:cNvPr>
          <p:cNvSpPr/>
          <p:nvPr/>
        </p:nvSpPr>
        <p:spPr>
          <a:xfrm rot="16200000">
            <a:off x="10130159" y="1002586"/>
            <a:ext cx="257718" cy="11603806"/>
          </a:xfrm>
          <a:prstGeom prst="leftBrace">
            <a:avLst/>
          </a:prstGeom>
          <a:ln w="22225">
            <a:solidFill>
              <a:schemeClr val="accent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sz="1400" b="1">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cxnSp>
        <p:nvCxnSpPr>
          <p:cNvPr id="134" name="Curved Connector 133">
            <a:extLst>
              <a:ext uri="{FF2B5EF4-FFF2-40B4-BE49-F238E27FC236}">
                <a16:creationId xmlns:a16="http://schemas.microsoft.com/office/drawing/2014/main" id="{C6F18722-CD9F-9D7E-77D2-2F43641BD9C6}"/>
              </a:ext>
            </a:extLst>
          </p:cNvPr>
          <p:cNvCxnSpPr>
            <a:cxnSpLocks/>
            <a:stCxn id="81" idx="1"/>
            <a:endCxn id="114" idx="3"/>
          </p:cNvCxnSpPr>
          <p:nvPr/>
        </p:nvCxnSpPr>
        <p:spPr>
          <a:xfrm rot="10800000" flipV="1">
            <a:off x="12228194" y="4278633"/>
            <a:ext cx="4640311" cy="127989"/>
          </a:xfrm>
          <a:prstGeom prst="curvedConnector3">
            <a:avLst>
              <a:gd name="adj1" fmla="val 50000"/>
            </a:avLst>
          </a:prstGeom>
          <a:ln w="3175">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50" name="矩形">
            <a:extLst>
              <a:ext uri="{FF2B5EF4-FFF2-40B4-BE49-F238E27FC236}">
                <a16:creationId xmlns:a16="http://schemas.microsoft.com/office/drawing/2014/main" id="{1D697B41-2971-ECDC-DA58-1BABE455110F}"/>
              </a:ext>
            </a:extLst>
          </p:cNvPr>
          <p:cNvSpPr/>
          <p:nvPr/>
        </p:nvSpPr>
        <p:spPr>
          <a:xfrm>
            <a:off x="7089623" y="3700850"/>
            <a:ext cx="2243266" cy="1410150"/>
          </a:xfrm>
          <a:prstGeom prst="rect">
            <a:avLst/>
          </a:prstGeom>
          <a:solidFill>
            <a:srgbClr val="00B0F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nSpc>
                <a:spcPct val="150000"/>
              </a:lnSpc>
              <a:defRPr/>
            </a:pPr>
            <a:r>
              <a:rPr lang="en-US" altLang="zh-CN" sz="2400" b="1" dirty="0">
                <a:solidFill>
                  <a:srgbClr val="FFFFFF"/>
                </a:solidFill>
                <a:latin typeface="Arial" panose="020B0604020202020204" pitchFamily="34" charset="0"/>
                <a:cs typeface="Arial" panose="020B0604020202020204" pitchFamily="34" charset="0"/>
                <a:sym typeface="Helvetica Neue"/>
              </a:rPr>
              <a:t>Vela CLI</a:t>
            </a:r>
          </a:p>
        </p:txBody>
      </p:sp>
      <p:sp>
        <p:nvSpPr>
          <p:cNvPr id="151" name="箭头">
            <a:extLst>
              <a:ext uri="{FF2B5EF4-FFF2-40B4-BE49-F238E27FC236}">
                <a16:creationId xmlns:a16="http://schemas.microsoft.com/office/drawing/2014/main" id="{85680E30-BFAB-AE8D-9AD8-CFD035080E9D}"/>
              </a:ext>
            </a:extLst>
          </p:cNvPr>
          <p:cNvSpPr/>
          <p:nvPr/>
        </p:nvSpPr>
        <p:spPr>
          <a:xfrm rot="16200000" flipH="1">
            <a:off x="8088644" y="4509788"/>
            <a:ext cx="245220" cy="1688874"/>
          </a:xfrm>
          <a:prstGeom prst="rightArrow">
            <a:avLst>
              <a:gd name="adj1" fmla="val 69568"/>
              <a:gd name="adj2" fmla="val 66212"/>
            </a:avLst>
          </a:prstGeom>
          <a:gradFill>
            <a:gsLst>
              <a:gs pos="0">
                <a:srgbClr val="8B929D"/>
              </a:gs>
              <a:gs pos="100000">
                <a:srgbClr val="80878F">
                  <a:alpha val="0"/>
                </a:srgbClr>
              </a:gs>
            </a:gsLst>
            <a:lin ang="10800000"/>
          </a:gradFill>
          <a:ln w="12700">
            <a:miter lim="400000"/>
          </a:ln>
        </p:spPr>
        <p:txBody>
          <a:bodyPr lIns="0" tIns="0" rIns="0" bIns="0" anchor="ctr"/>
          <a:lstStyle/>
          <a:p>
            <a:pPr defTabSz="458612">
              <a:defRPr sz="1400">
                <a:solidFill>
                  <a:srgbClr val="FFFFFF"/>
                </a:solidFill>
                <a:latin typeface="Helvetica Neue Medium"/>
                <a:ea typeface="Helvetica Neue Medium"/>
                <a:cs typeface="Helvetica Neue Medium"/>
                <a:sym typeface="Helvetica Neue Medium"/>
              </a:defRPr>
            </a:pPr>
            <a:endParaRPr sz="1200">
              <a:latin typeface="Arial" panose="020B0604020202020204" pitchFamily="34" charset="0"/>
              <a:ea typeface="Helvetica Neue Medium"/>
              <a:cs typeface="Arial" panose="020B0604020202020204" pitchFamily="34" charset="0"/>
              <a:sym typeface="Helvetica Neue Medium"/>
            </a:endParaRPr>
          </a:p>
        </p:txBody>
      </p:sp>
      <p:sp>
        <p:nvSpPr>
          <p:cNvPr id="152" name="矩形">
            <a:extLst>
              <a:ext uri="{FF2B5EF4-FFF2-40B4-BE49-F238E27FC236}">
                <a16:creationId xmlns:a16="http://schemas.microsoft.com/office/drawing/2014/main" id="{488FE2F7-61FD-8D02-808D-9D315C6CC45B}"/>
              </a:ext>
            </a:extLst>
          </p:cNvPr>
          <p:cNvSpPr/>
          <p:nvPr/>
        </p:nvSpPr>
        <p:spPr>
          <a:xfrm>
            <a:off x="13193997" y="3700850"/>
            <a:ext cx="2243266" cy="1410150"/>
          </a:xfrm>
          <a:prstGeom prst="rect">
            <a:avLst/>
          </a:prstGeom>
          <a:solidFill>
            <a:srgbClr val="00B0F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nSpc>
                <a:spcPct val="150000"/>
              </a:lnSpc>
              <a:defRPr/>
            </a:pPr>
            <a:r>
              <a:rPr lang="en-US" altLang="zh-CN" sz="2400" b="1" dirty="0" err="1">
                <a:solidFill>
                  <a:srgbClr val="FFFFFF"/>
                </a:solidFill>
                <a:latin typeface="Arial" panose="020B0604020202020204" pitchFamily="34" charset="0"/>
                <a:cs typeface="Arial" panose="020B0604020202020204" pitchFamily="34" charset="0"/>
                <a:sym typeface="Helvetica Neue"/>
              </a:rPr>
              <a:t>GitOps</a:t>
            </a:r>
            <a:endParaRPr lang="en-US" altLang="zh-CN" sz="2400" b="1" dirty="0">
              <a:solidFill>
                <a:srgbClr val="FFFFFF"/>
              </a:solidFill>
              <a:latin typeface="Arial" panose="020B0604020202020204" pitchFamily="34" charset="0"/>
              <a:cs typeface="Arial" panose="020B0604020202020204" pitchFamily="34" charset="0"/>
              <a:sym typeface="Helvetica Neue"/>
            </a:endParaRPr>
          </a:p>
        </p:txBody>
      </p:sp>
      <p:sp>
        <p:nvSpPr>
          <p:cNvPr id="153" name="箭头">
            <a:extLst>
              <a:ext uri="{FF2B5EF4-FFF2-40B4-BE49-F238E27FC236}">
                <a16:creationId xmlns:a16="http://schemas.microsoft.com/office/drawing/2014/main" id="{BF74D372-D861-276D-CE27-B251F74ABAF3}"/>
              </a:ext>
            </a:extLst>
          </p:cNvPr>
          <p:cNvSpPr/>
          <p:nvPr/>
        </p:nvSpPr>
        <p:spPr>
          <a:xfrm rot="16200000" flipH="1">
            <a:off x="14193018" y="4509788"/>
            <a:ext cx="245220" cy="1688874"/>
          </a:xfrm>
          <a:prstGeom prst="rightArrow">
            <a:avLst>
              <a:gd name="adj1" fmla="val 69568"/>
              <a:gd name="adj2" fmla="val 66212"/>
            </a:avLst>
          </a:prstGeom>
          <a:gradFill>
            <a:gsLst>
              <a:gs pos="0">
                <a:srgbClr val="8B929D"/>
              </a:gs>
              <a:gs pos="100000">
                <a:srgbClr val="80878F">
                  <a:alpha val="0"/>
                </a:srgbClr>
              </a:gs>
            </a:gsLst>
            <a:lin ang="10800000"/>
          </a:gradFill>
          <a:ln w="12700">
            <a:miter lim="400000"/>
          </a:ln>
        </p:spPr>
        <p:txBody>
          <a:bodyPr lIns="0" tIns="0" rIns="0" bIns="0" anchor="ctr"/>
          <a:lstStyle/>
          <a:p>
            <a:pPr defTabSz="458612">
              <a:defRPr sz="1400">
                <a:solidFill>
                  <a:srgbClr val="FFFFFF"/>
                </a:solidFill>
                <a:latin typeface="Helvetica Neue Medium"/>
                <a:ea typeface="Helvetica Neue Medium"/>
                <a:cs typeface="Helvetica Neue Medium"/>
                <a:sym typeface="Helvetica Neue Medium"/>
              </a:defRPr>
            </a:pPr>
            <a:endParaRPr sz="1200">
              <a:latin typeface="Arial" panose="020B0604020202020204" pitchFamily="34" charset="0"/>
              <a:ea typeface="Helvetica Neue Medium"/>
              <a:cs typeface="Arial" panose="020B0604020202020204" pitchFamily="34" charset="0"/>
              <a:sym typeface="Helvetica Neue Medium"/>
            </a:endParaRPr>
          </a:p>
        </p:txBody>
      </p:sp>
      <p:sp>
        <p:nvSpPr>
          <p:cNvPr id="165" name="矩形">
            <a:extLst>
              <a:ext uri="{FF2B5EF4-FFF2-40B4-BE49-F238E27FC236}">
                <a16:creationId xmlns:a16="http://schemas.microsoft.com/office/drawing/2014/main" id="{F191BB50-8881-EE1F-288B-9DE5BAD820A0}"/>
              </a:ext>
            </a:extLst>
          </p:cNvPr>
          <p:cNvSpPr/>
          <p:nvPr/>
        </p:nvSpPr>
        <p:spPr>
          <a:xfrm>
            <a:off x="4317133" y="3700850"/>
            <a:ext cx="2243266" cy="1410150"/>
          </a:xfrm>
          <a:prstGeom prst="rect">
            <a:avLst/>
          </a:prstGeom>
          <a:solidFill>
            <a:srgbClr val="00B0F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nSpc>
                <a:spcPct val="150000"/>
              </a:lnSpc>
              <a:defRPr/>
            </a:pPr>
            <a:r>
              <a:rPr lang="en-US" altLang="zh-CN" sz="2400" b="1" dirty="0">
                <a:solidFill>
                  <a:srgbClr val="FFFFFF"/>
                </a:solidFill>
                <a:latin typeface="Arial" panose="020B0604020202020204" pitchFamily="34" charset="0"/>
                <a:cs typeface="Arial" panose="020B0604020202020204" pitchFamily="34" charset="0"/>
                <a:sym typeface="Helvetica Neue"/>
              </a:rPr>
              <a:t>API</a:t>
            </a:r>
          </a:p>
          <a:p>
            <a:pPr>
              <a:lnSpc>
                <a:spcPct val="150000"/>
              </a:lnSpc>
              <a:defRPr/>
            </a:pPr>
            <a:r>
              <a:rPr lang="en-US" altLang="zh-CN" sz="2400" b="1" dirty="0">
                <a:solidFill>
                  <a:srgbClr val="FFFFFF"/>
                </a:solidFill>
                <a:latin typeface="Arial" panose="020B0604020202020204" pitchFamily="34" charset="0"/>
                <a:cs typeface="Arial" panose="020B0604020202020204" pitchFamily="34" charset="0"/>
                <a:sym typeface="Helvetica Neue"/>
              </a:rPr>
              <a:t>(K8s</a:t>
            </a:r>
            <a:r>
              <a:rPr lang="zh-CN" altLang="en-US" sz="2400" b="1" dirty="0">
                <a:solidFill>
                  <a:srgbClr val="FFFFFF"/>
                </a:solidFill>
                <a:latin typeface="Arial" panose="020B0604020202020204" pitchFamily="34" charset="0"/>
                <a:cs typeface="Arial" panose="020B0604020202020204" pitchFamily="34" charset="0"/>
                <a:sym typeface="Helvetica Neue"/>
              </a:rPr>
              <a:t> </a:t>
            </a:r>
            <a:r>
              <a:rPr lang="en-US" altLang="zh-CN" sz="2400" b="1" dirty="0">
                <a:solidFill>
                  <a:srgbClr val="FFFFFF"/>
                </a:solidFill>
                <a:latin typeface="Arial" panose="020B0604020202020204" pitchFamily="34" charset="0"/>
                <a:cs typeface="Arial" panose="020B0604020202020204" pitchFamily="34" charset="0"/>
                <a:sym typeface="Helvetica Neue"/>
              </a:rPr>
              <a:t>CRD)</a:t>
            </a:r>
          </a:p>
        </p:txBody>
      </p:sp>
      <p:sp>
        <p:nvSpPr>
          <p:cNvPr id="166" name="箭头">
            <a:extLst>
              <a:ext uri="{FF2B5EF4-FFF2-40B4-BE49-F238E27FC236}">
                <a16:creationId xmlns:a16="http://schemas.microsoft.com/office/drawing/2014/main" id="{FA40676E-5F4A-494F-0501-651AB4DC84EE}"/>
              </a:ext>
            </a:extLst>
          </p:cNvPr>
          <p:cNvSpPr/>
          <p:nvPr/>
        </p:nvSpPr>
        <p:spPr>
          <a:xfrm rot="16200000" flipH="1">
            <a:off x="5316154" y="4509788"/>
            <a:ext cx="245220" cy="1688874"/>
          </a:xfrm>
          <a:prstGeom prst="rightArrow">
            <a:avLst>
              <a:gd name="adj1" fmla="val 69568"/>
              <a:gd name="adj2" fmla="val 66212"/>
            </a:avLst>
          </a:prstGeom>
          <a:gradFill>
            <a:gsLst>
              <a:gs pos="0">
                <a:srgbClr val="8B929D"/>
              </a:gs>
              <a:gs pos="100000">
                <a:srgbClr val="80878F">
                  <a:alpha val="0"/>
                </a:srgbClr>
              </a:gs>
            </a:gsLst>
            <a:lin ang="10800000"/>
          </a:gradFill>
          <a:ln w="12700">
            <a:miter lim="400000"/>
          </a:ln>
        </p:spPr>
        <p:txBody>
          <a:bodyPr lIns="0" tIns="0" rIns="0" bIns="0" anchor="ctr"/>
          <a:lstStyle/>
          <a:p>
            <a:pPr defTabSz="458612">
              <a:defRPr sz="1400">
                <a:solidFill>
                  <a:srgbClr val="FFFFFF"/>
                </a:solidFill>
                <a:latin typeface="Helvetica Neue Medium"/>
                <a:ea typeface="Helvetica Neue Medium"/>
                <a:cs typeface="Helvetica Neue Medium"/>
                <a:sym typeface="Helvetica Neue Medium"/>
              </a:defRPr>
            </a:pPr>
            <a:endParaRPr sz="1200">
              <a:latin typeface="Arial" panose="020B0604020202020204" pitchFamily="34" charset="0"/>
              <a:ea typeface="Helvetica Neue Medium"/>
              <a:cs typeface="Arial" panose="020B0604020202020204" pitchFamily="34" charset="0"/>
              <a:sym typeface="Helvetica Neue Medium"/>
            </a:endParaRPr>
          </a:p>
        </p:txBody>
      </p:sp>
      <p:sp>
        <p:nvSpPr>
          <p:cNvPr id="167" name="Left Brace 166">
            <a:extLst>
              <a:ext uri="{FF2B5EF4-FFF2-40B4-BE49-F238E27FC236}">
                <a16:creationId xmlns:a16="http://schemas.microsoft.com/office/drawing/2014/main" id="{3F07D26E-A8BD-3F13-EE29-D8E25E1DDEE0}"/>
              </a:ext>
            </a:extLst>
          </p:cNvPr>
          <p:cNvSpPr/>
          <p:nvPr/>
        </p:nvSpPr>
        <p:spPr>
          <a:xfrm>
            <a:off x="3645984" y="5715317"/>
            <a:ext cx="415636" cy="2287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sz="10000"/>
          </a:p>
        </p:txBody>
      </p:sp>
      <p:sp>
        <p:nvSpPr>
          <p:cNvPr id="2" name="TextBox 1">
            <a:extLst>
              <a:ext uri="{FF2B5EF4-FFF2-40B4-BE49-F238E27FC236}">
                <a16:creationId xmlns:a16="http://schemas.microsoft.com/office/drawing/2014/main" id="{F02D0624-E46E-353C-5C16-863DE5EFA416}"/>
              </a:ext>
            </a:extLst>
          </p:cNvPr>
          <p:cNvSpPr txBox="1"/>
          <p:nvPr/>
        </p:nvSpPr>
        <p:spPr>
          <a:xfrm>
            <a:off x="16141750" y="12684204"/>
            <a:ext cx="6676841"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solidFill>
                  <a:schemeClr val="tx1">
                    <a:lumMod val="50000"/>
                  </a:schemeClr>
                </a:solidFill>
                <a:hlinkClick r:id="rId3"/>
              </a:rPr>
              <a:t>https://github.com/kubevela/</a:t>
            </a:r>
            <a:endParaRPr lang="en-US" sz="3200" dirty="0">
              <a:solidFill>
                <a:schemeClr val="tx1">
                  <a:lumMod val="50000"/>
                </a:schemeClr>
              </a:solidFill>
            </a:endParaRPr>
          </a:p>
        </p:txBody>
      </p:sp>
      <p:cxnSp>
        <p:nvCxnSpPr>
          <p:cNvPr id="19" name="Curved Connector 129">
            <a:extLst>
              <a:ext uri="{FF2B5EF4-FFF2-40B4-BE49-F238E27FC236}">
                <a16:creationId xmlns:a16="http://schemas.microsoft.com/office/drawing/2014/main" id="{957B481D-0672-37BC-C51A-0BE2DE76FD86}"/>
              </a:ext>
            </a:extLst>
          </p:cNvPr>
          <p:cNvCxnSpPr>
            <a:cxnSpLocks/>
            <a:stCxn id="106" idx="2"/>
            <a:endCxn id="41" idx="0"/>
          </p:cNvCxnSpPr>
          <p:nvPr/>
        </p:nvCxnSpPr>
        <p:spPr>
          <a:xfrm rot="5400000">
            <a:off x="9885125" y="7949104"/>
            <a:ext cx="652644" cy="26794"/>
          </a:xfrm>
          <a:prstGeom prst="curvedConnector3">
            <a:avLst>
              <a:gd name="adj1" fmla="val 50000"/>
            </a:avLst>
          </a:prstGeom>
          <a:ln w="3175">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41" name="圆角矩形 47">
            <a:extLst>
              <a:ext uri="{FF2B5EF4-FFF2-40B4-BE49-F238E27FC236}">
                <a16:creationId xmlns:a16="http://schemas.microsoft.com/office/drawing/2014/main" id="{2952C041-3D79-9083-0C00-9806D316B8FB}"/>
              </a:ext>
            </a:extLst>
          </p:cNvPr>
          <p:cNvSpPr/>
          <p:nvPr/>
        </p:nvSpPr>
        <p:spPr>
          <a:xfrm>
            <a:off x="8932981" y="8288823"/>
            <a:ext cx="2530138" cy="436334"/>
          </a:xfrm>
          <a:prstGeom prst="roundRect">
            <a:avLst>
              <a:gd name="adj" fmla="val 1282"/>
            </a:avLst>
          </a:prstGeom>
          <a:solidFill>
            <a:schemeClr val="accent5">
              <a:lumMod val="60000"/>
              <a:lumOff val="40000"/>
            </a:schemeClr>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sz="1700" b="1" dirty="0">
                <a:solidFill>
                  <a:schemeClr val="bg1"/>
                </a:solidFill>
                <a:latin typeface="Arial" panose="020B0604020202020204" pitchFamily="34" charset="0"/>
                <a:cs typeface="Arial" panose="020B0604020202020204" pitchFamily="34" charset="0"/>
                <a:sym typeface="Alibaba-PuHuiTi-R"/>
              </a:rPr>
              <a:t>Cluster</a:t>
            </a:r>
            <a:r>
              <a:rPr kumimoji="1" lang="zh-CN" altLang="en-US" sz="1700" b="1" dirty="0">
                <a:solidFill>
                  <a:schemeClr val="bg1"/>
                </a:solidFill>
                <a:latin typeface="Arial" panose="020B0604020202020204" pitchFamily="34" charset="0"/>
                <a:cs typeface="Arial" panose="020B0604020202020204" pitchFamily="34" charset="0"/>
                <a:sym typeface="Alibaba-PuHuiTi-R"/>
              </a:rPr>
              <a:t> </a:t>
            </a:r>
            <a:r>
              <a:rPr kumimoji="1" lang="en-US" altLang="zh-CN" sz="1700" b="1" dirty="0">
                <a:solidFill>
                  <a:schemeClr val="bg1"/>
                </a:solidFill>
                <a:latin typeface="Arial" panose="020B0604020202020204" pitchFamily="34" charset="0"/>
                <a:cs typeface="Arial" panose="020B0604020202020204" pitchFamily="34" charset="0"/>
                <a:sym typeface="Alibaba-PuHuiTi-R"/>
              </a:rPr>
              <a:t>Gateway</a:t>
            </a:r>
            <a:endParaRPr kumimoji="1" lang="en-GB" altLang="zh-CN" sz="1700" b="1" dirty="0">
              <a:solidFill>
                <a:schemeClr val="bg1"/>
              </a:solidFill>
              <a:latin typeface="Arial" panose="020B0604020202020204" pitchFamily="34" charset="0"/>
              <a:cs typeface="Arial" panose="020B0604020202020204" pitchFamily="34" charset="0"/>
              <a:sym typeface="Alibaba-PuHuiTi-R"/>
            </a:endParaRPr>
          </a:p>
        </p:txBody>
      </p:sp>
      <p:sp>
        <p:nvSpPr>
          <p:cNvPr id="54" name="圆角矩形 47">
            <a:extLst>
              <a:ext uri="{FF2B5EF4-FFF2-40B4-BE49-F238E27FC236}">
                <a16:creationId xmlns:a16="http://schemas.microsoft.com/office/drawing/2014/main" id="{85410F12-A6B6-999E-7034-C5BEA698EDDF}"/>
              </a:ext>
            </a:extLst>
          </p:cNvPr>
          <p:cNvSpPr/>
          <p:nvPr/>
        </p:nvSpPr>
        <p:spPr>
          <a:xfrm>
            <a:off x="4563169" y="8269152"/>
            <a:ext cx="2530138" cy="436334"/>
          </a:xfrm>
          <a:prstGeom prst="roundRect">
            <a:avLst>
              <a:gd name="adj" fmla="val 1282"/>
            </a:avLst>
          </a:prstGeom>
          <a:solidFill>
            <a:schemeClr val="accent5">
              <a:lumMod val="60000"/>
              <a:lumOff val="40000"/>
            </a:schemeClr>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sz="1700" b="1" dirty="0">
                <a:solidFill>
                  <a:schemeClr val="bg1"/>
                </a:solidFill>
                <a:latin typeface="Arial" panose="020B0604020202020204" pitchFamily="34" charset="0"/>
                <a:cs typeface="Arial" panose="020B0604020202020204" pitchFamily="34" charset="0"/>
                <a:sym typeface="Alibaba-PuHuiTi-R"/>
              </a:rPr>
              <a:t>Terraform</a:t>
            </a:r>
            <a:r>
              <a:rPr kumimoji="1" lang="zh-CN" altLang="en-US" sz="1700" b="1" dirty="0">
                <a:solidFill>
                  <a:schemeClr val="bg1"/>
                </a:solidFill>
                <a:latin typeface="Arial" panose="020B0604020202020204" pitchFamily="34" charset="0"/>
                <a:cs typeface="Arial" panose="020B0604020202020204" pitchFamily="34" charset="0"/>
                <a:sym typeface="Alibaba-PuHuiTi-R"/>
              </a:rPr>
              <a:t> </a:t>
            </a:r>
            <a:r>
              <a:rPr kumimoji="1" lang="en-US" altLang="zh-CN" sz="1700" b="1" dirty="0">
                <a:solidFill>
                  <a:schemeClr val="bg1"/>
                </a:solidFill>
                <a:latin typeface="Arial" panose="020B0604020202020204" pitchFamily="34" charset="0"/>
                <a:cs typeface="Arial" panose="020B0604020202020204" pitchFamily="34" charset="0"/>
                <a:sym typeface="Alibaba-PuHuiTi-R"/>
              </a:rPr>
              <a:t>Controller</a:t>
            </a:r>
            <a:endParaRPr kumimoji="1" lang="en-GB" altLang="zh-CN" sz="1700" b="1" dirty="0">
              <a:solidFill>
                <a:schemeClr val="bg1"/>
              </a:solidFill>
              <a:latin typeface="Arial" panose="020B0604020202020204" pitchFamily="34" charset="0"/>
              <a:cs typeface="Arial" panose="020B0604020202020204" pitchFamily="34" charset="0"/>
              <a:sym typeface="Alibaba-PuHuiTi-R"/>
            </a:endParaRPr>
          </a:p>
        </p:txBody>
      </p:sp>
      <p:sp>
        <p:nvSpPr>
          <p:cNvPr id="81" name="圆角矩形 159">
            <a:extLst>
              <a:ext uri="{FF2B5EF4-FFF2-40B4-BE49-F238E27FC236}">
                <a16:creationId xmlns:a16="http://schemas.microsoft.com/office/drawing/2014/main" id="{81F8DA4F-A59A-EEBD-AF30-8482ED08E8E4}"/>
              </a:ext>
            </a:extLst>
          </p:cNvPr>
          <p:cNvSpPr/>
          <p:nvPr/>
        </p:nvSpPr>
        <p:spPr>
          <a:xfrm>
            <a:off x="16868504" y="4009469"/>
            <a:ext cx="1948244" cy="538330"/>
          </a:xfrm>
          <a:prstGeom prst="roundRect">
            <a:avLst/>
          </a:prstGeom>
          <a:solidFill>
            <a:schemeClr val="accent5">
              <a:lumMod val="60000"/>
              <a:lumOff val="40000"/>
            </a:schemeClr>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700" b="1" dirty="0">
                <a:solidFill>
                  <a:schemeClr val="bg1"/>
                </a:solidFill>
                <a:latin typeface="Arial" panose="020B0604020202020204" pitchFamily="34" charset="0"/>
                <a:cs typeface="Arial" panose="020B0604020202020204" pitchFamily="34" charset="0"/>
              </a:rPr>
              <a:t>Vela</a:t>
            </a:r>
            <a:r>
              <a:rPr kumimoji="1" lang="zh-CN" altLang="en-US" sz="1700" b="1" dirty="0">
                <a:solidFill>
                  <a:schemeClr val="bg1"/>
                </a:solidFill>
                <a:latin typeface="Arial" panose="020B0604020202020204" pitchFamily="34" charset="0"/>
                <a:cs typeface="Arial" panose="020B0604020202020204" pitchFamily="34" charset="0"/>
              </a:rPr>
              <a:t> </a:t>
            </a:r>
            <a:r>
              <a:rPr kumimoji="1" lang="en-US" altLang="zh-CN" sz="1700" b="1" dirty="0">
                <a:solidFill>
                  <a:schemeClr val="bg1"/>
                </a:solidFill>
                <a:latin typeface="Arial" panose="020B0604020202020204" pitchFamily="34" charset="0"/>
                <a:cs typeface="Arial" panose="020B0604020202020204" pitchFamily="34" charset="0"/>
              </a:rPr>
              <a:t>UX</a:t>
            </a:r>
            <a:endParaRPr kumimoji="1" lang="zh-CN" altLang="en-US" sz="1700" b="1" dirty="0">
              <a:solidFill>
                <a:schemeClr val="bg1"/>
              </a:solidFill>
              <a:latin typeface="Arial" panose="020B0604020202020204" pitchFamily="34" charset="0"/>
              <a:cs typeface="Arial" panose="020B0604020202020204" pitchFamily="34" charset="0"/>
            </a:endParaRPr>
          </a:p>
        </p:txBody>
      </p:sp>
      <p:sp>
        <p:nvSpPr>
          <p:cNvPr id="82" name="圆角矩形 159">
            <a:extLst>
              <a:ext uri="{FF2B5EF4-FFF2-40B4-BE49-F238E27FC236}">
                <a16:creationId xmlns:a16="http://schemas.microsoft.com/office/drawing/2014/main" id="{60A355E7-7B73-AC9A-7192-B50041C4FE51}"/>
              </a:ext>
            </a:extLst>
          </p:cNvPr>
          <p:cNvSpPr/>
          <p:nvPr/>
        </p:nvSpPr>
        <p:spPr>
          <a:xfrm>
            <a:off x="16868504" y="4639080"/>
            <a:ext cx="1957499" cy="561940"/>
          </a:xfrm>
          <a:prstGeom prst="roundRect">
            <a:avLst/>
          </a:prstGeom>
          <a:solidFill>
            <a:schemeClr val="accent5">
              <a:lumMod val="60000"/>
              <a:lumOff val="40000"/>
            </a:schemeClr>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700" b="1" dirty="0">
                <a:solidFill>
                  <a:schemeClr val="bg1"/>
                </a:solidFill>
                <a:latin typeface="Arial" panose="020B0604020202020204" pitchFamily="34" charset="0"/>
                <a:cs typeface="Arial" panose="020B0604020202020204" pitchFamily="34" charset="0"/>
              </a:rPr>
              <a:t>Vela</a:t>
            </a:r>
            <a:r>
              <a:rPr kumimoji="1" lang="zh-CN" altLang="en-US" sz="1700" b="1" dirty="0">
                <a:solidFill>
                  <a:schemeClr val="bg1"/>
                </a:solidFill>
                <a:latin typeface="Arial" panose="020B0604020202020204" pitchFamily="34" charset="0"/>
                <a:cs typeface="Arial" panose="020B0604020202020204" pitchFamily="34" charset="0"/>
              </a:rPr>
              <a:t> </a:t>
            </a:r>
            <a:r>
              <a:rPr kumimoji="1" lang="en-US" altLang="zh-CN" sz="1700" b="1" dirty="0">
                <a:solidFill>
                  <a:schemeClr val="bg1"/>
                </a:solidFill>
                <a:latin typeface="Arial" panose="020B0604020202020204" pitchFamily="34" charset="0"/>
                <a:cs typeface="Arial" panose="020B0604020202020204" pitchFamily="34" charset="0"/>
              </a:rPr>
              <a:t>Prism</a:t>
            </a:r>
            <a:endParaRPr kumimoji="1" lang="zh-CN" altLang="en-US" sz="1700" b="1" dirty="0">
              <a:solidFill>
                <a:schemeClr val="bg1"/>
              </a:solidFill>
              <a:latin typeface="Arial" panose="020B0604020202020204" pitchFamily="34" charset="0"/>
              <a:cs typeface="Arial" panose="020B0604020202020204" pitchFamily="34" charset="0"/>
            </a:endParaRPr>
          </a:p>
        </p:txBody>
      </p:sp>
      <p:sp>
        <p:nvSpPr>
          <p:cNvPr id="83" name="圆角矩形 159">
            <a:extLst>
              <a:ext uri="{FF2B5EF4-FFF2-40B4-BE49-F238E27FC236}">
                <a16:creationId xmlns:a16="http://schemas.microsoft.com/office/drawing/2014/main" id="{0E01E08E-7EF3-1E35-D9EE-4F4453F5108B}"/>
              </a:ext>
            </a:extLst>
          </p:cNvPr>
          <p:cNvSpPr/>
          <p:nvPr/>
        </p:nvSpPr>
        <p:spPr>
          <a:xfrm>
            <a:off x="16868504" y="5307466"/>
            <a:ext cx="1948243" cy="537499"/>
          </a:xfrm>
          <a:prstGeom prst="roundRect">
            <a:avLst/>
          </a:prstGeom>
          <a:solidFill>
            <a:schemeClr val="accent5">
              <a:lumMod val="60000"/>
              <a:lumOff val="40000"/>
            </a:schemeClr>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700" b="1" dirty="0">
                <a:solidFill>
                  <a:schemeClr val="bg1"/>
                </a:solidFill>
                <a:latin typeface="Arial" panose="020B0604020202020204" pitchFamily="34" charset="0"/>
                <a:cs typeface="Arial" panose="020B0604020202020204" pitchFamily="34" charset="0"/>
              </a:rPr>
              <a:t>Vela</a:t>
            </a:r>
            <a:r>
              <a:rPr kumimoji="1" lang="zh-CN" altLang="en-US" sz="1700" b="1" dirty="0">
                <a:solidFill>
                  <a:schemeClr val="bg1"/>
                </a:solidFill>
                <a:latin typeface="Arial" panose="020B0604020202020204" pitchFamily="34" charset="0"/>
                <a:cs typeface="Arial" panose="020B0604020202020204" pitchFamily="34" charset="0"/>
              </a:rPr>
              <a:t> </a:t>
            </a:r>
            <a:r>
              <a:rPr kumimoji="1" lang="en-US" altLang="zh-CN" sz="1700" b="1" dirty="0">
                <a:solidFill>
                  <a:schemeClr val="bg1"/>
                </a:solidFill>
                <a:latin typeface="Arial" panose="020B0604020202020204" pitchFamily="34" charset="0"/>
                <a:cs typeface="Arial" panose="020B0604020202020204" pitchFamily="34" charset="0"/>
              </a:rPr>
              <a:t>Workflow</a:t>
            </a:r>
            <a:endParaRPr kumimoji="1" lang="zh-CN" altLang="en-US" sz="1700" b="1" dirty="0">
              <a:solidFill>
                <a:schemeClr val="bg1"/>
              </a:solidFill>
              <a:latin typeface="Arial" panose="020B0604020202020204" pitchFamily="34" charset="0"/>
              <a:cs typeface="Arial" panose="020B0604020202020204" pitchFamily="34" charset="0"/>
            </a:endParaRPr>
          </a:p>
        </p:txBody>
      </p:sp>
      <p:sp>
        <p:nvSpPr>
          <p:cNvPr id="96" name="圆角矩形 159">
            <a:extLst>
              <a:ext uri="{FF2B5EF4-FFF2-40B4-BE49-F238E27FC236}">
                <a16:creationId xmlns:a16="http://schemas.microsoft.com/office/drawing/2014/main" id="{C9B208D6-D2EB-06EE-5A46-C6983B7850D0}"/>
              </a:ext>
            </a:extLst>
          </p:cNvPr>
          <p:cNvSpPr/>
          <p:nvPr/>
        </p:nvSpPr>
        <p:spPr>
          <a:xfrm>
            <a:off x="16896627" y="5972347"/>
            <a:ext cx="1948243" cy="551241"/>
          </a:xfrm>
          <a:prstGeom prst="roundRect">
            <a:avLst/>
          </a:prstGeom>
          <a:solidFill>
            <a:schemeClr val="bg1"/>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700" b="1" dirty="0">
              <a:solidFill>
                <a:schemeClr val="bg1"/>
              </a:solidFill>
              <a:latin typeface="Arial" panose="020B0604020202020204" pitchFamily="34" charset="0"/>
              <a:cs typeface="Arial" panose="020B0604020202020204" pitchFamily="34" charset="0"/>
            </a:endParaRPr>
          </a:p>
        </p:txBody>
      </p:sp>
      <p:pic>
        <p:nvPicPr>
          <p:cNvPr id="118" name="图片 117">
            <a:extLst>
              <a:ext uri="{FF2B5EF4-FFF2-40B4-BE49-F238E27FC236}">
                <a16:creationId xmlns:a16="http://schemas.microsoft.com/office/drawing/2014/main" id="{61384313-24A6-608E-FFFE-C60704565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20888" y="6014862"/>
            <a:ext cx="1055604" cy="489683"/>
          </a:xfrm>
          <a:prstGeom prst="rect">
            <a:avLst/>
          </a:prstGeom>
        </p:spPr>
      </p:pic>
      <p:sp>
        <p:nvSpPr>
          <p:cNvPr id="137" name="圆角矩形 159">
            <a:extLst>
              <a:ext uri="{FF2B5EF4-FFF2-40B4-BE49-F238E27FC236}">
                <a16:creationId xmlns:a16="http://schemas.microsoft.com/office/drawing/2014/main" id="{7E2C4B2D-9288-46DB-14CD-BBDA52C6A802}"/>
              </a:ext>
            </a:extLst>
          </p:cNvPr>
          <p:cNvSpPr/>
          <p:nvPr/>
        </p:nvSpPr>
        <p:spPr>
          <a:xfrm>
            <a:off x="16904285" y="6665661"/>
            <a:ext cx="1963813" cy="574139"/>
          </a:xfrm>
          <a:prstGeom prst="roundRect">
            <a:avLst/>
          </a:prstGeom>
          <a:solidFill>
            <a:schemeClr val="bg1"/>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700" b="1" dirty="0">
              <a:solidFill>
                <a:schemeClr val="bg1"/>
              </a:solidFill>
              <a:latin typeface="Arial" panose="020B0604020202020204" pitchFamily="34" charset="0"/>
              <a:cs typeface="Arial" panose="020B0604020202020204" pitchFamily="34" charset="0"/>
            </a:endParaRPr>
          </a:p>
        </p:txBody>
      </p:sp>
      <p:pic>
        <p:nvPicPr>
          <p:cNvPr id="119" name="图片 118">
            <a:extLst>
              <a:ext uri="{FF2B5EF4-FFF2-40B4-BE49-F238E27FC236}">
                <a16:creationId xmlns:a16="http://schemas.microsoft.com/office/drawing/2014/main" id="{3067F62E-1E10-E56E-DE82-82BE274357DD}"/>
              </a:ext>
            </a:extLst>
          </p:cNvPr>
          <p:cNvPicPr>
            <a:picLocks noChangeAspect="1"/>
          </p:cNvPicPr>
          <p:nvPr/>
        </p:nvPicPr>
        <p:blipFill>
          <a:blip r:embed="rId5"/>
          <a:stretch>
            <a:fillRect/>
          </a:stretch>
        </p:blipFill>
        <p:spPr>
          <a:xfrm>
            <a:off x="17405238" y="6691791"/>
            <a:ext cx="911419" cy="469519"/>
          </a:xfrm>
          <a:prstGeom prst="rect">
            <a:avLst/>
          </a:prstGeom>
        </p:spPr>
      </p:pic>
      <p:sp>
        <p:nvSpPr>
          <p:cNvPr id="164" name="圆角矩形 159">
            <a:extLst>
              <a:ext uri="{FF2B5EF4-FFF2-40B4-BE49-F238E27FC236}">
                <a16:creationId xmlns:a16="http://schemas.microsoft.com/office/drawing/2014/main" id="{03D7BB01-A18F-94EE-2C73-E8CD9008741F}"/>
              </a:ext>
            </a:extLst>
          </p:cNvPr>
          <p:cNvSpPr/>
          <p:nvPr/>
        </p:nvSpPr>
        <p:spPr>
          <a:xfrm>
            <a:off x="16899328" y="7415912"/>
            <a:ext cx="1963813" cy="574139"/>
          </a:xfrm>
          <a:prstGeom prst="roundRect">
            <a:avLst/>
          </a:prstGeom>
          <a:solidFill>
            <a:schemeClr val="bg1"/>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700" b="1" dirty="0">
              <a:solidFill>
                <a:schemeClr val="bg1"/>
              </a:solidFill>
              <a:latin typeface="Arial" panose="020B0604020202020204" pitchFamily="34" charset="0"/>
              <a:cs typeface="Arial" panose="020B0604020202020204" pitchFamily="34" charset="0"/>
            </a:endParaRPr>
          </a:p>
        </p:txBody>
      </p:sp>
      <p:pic>
        <p:nvPicPr>
          <p:cNvPr id="170" name="图片 169">
            <a:extLst>
              <a:ext uri="{FF2B5EF4-FFF2-40B4-BE49-F238E27FC236}">
                <a16:creationId xmlns:a16="http://schemas.microsoft.com/office/drawing/2014/main" id="{B10BB8FA-D830-1CE3-BD7A-58CC2CE81B1B}"/>
              </a:ext>
            </a:extLst>
          </p:cNvPr>
          <p:cNvPicPr>
            <a:picLocks noChangeAspect="1"/>
          </p:cNvPicPr>
          <p:nvPr/>
        </p:nvPicPr>
        <p:blipFill>
          <a:blip r:embed="rId6"/>
          <a:stretch>
            <a:fillRect/>
          </a:stretch>
        </p:blipFill>
        <p:spPr>
          <a:xfrm>
            <a:off x="17002249" y="7474351"/>
            <a:ext cx="1683766" cy="430122"/>
          </a:xfrm>
          <a:prstGeom prst="rect">
            <a:avLst/>
          </a:prstGeom>
        </p:spPr>
      </p:pic>
      <p:sp>
        <p:nvSpPr>
          <p:cNvPr id="171" name="圆角矩形 159">
            <a:extLst>
              <a:ext uri="{FF2B5EF4-FFF2-40B4-BE49-F238E27FC236}">
                <a16:creationId xmlns:a16="http://schemas.microsoft.com/office/drawing/2014/main" id="{126DB620-20FC-8438-A0E3-0A8BD78088C5}"/>
              </a:ext>
            </a:extLst>
          </p:cNvPr>
          <p:cNvSpPr/>
          <p:nvPr/>
        </p:nvSpPr>
        <p:spPr>
          <a:xfrm>
            <a:off x="16907504" y="8145178"/>
            <a:ext cx="1948243" cy="551241"/>
          </a:xfrm>
          <a:prstGeom prst="roundRect">
            <a:avLst/>
          </a:prstGeom>
          <a:solidFill>
            <a:schemeClr val="bg1"/>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700" b="1" dirty="0">
              <a:solidFill>
                <a:schemeClr val="bg1"/>
              </a:solidFill>
              <a:latin typeface="Arial" panose="020B0604020202020204" pitchFamily="34" charset="0"/>
              <a:cs typeface="Arial" panose="020B0604020202020204" pitchFamily="34" charset="0"/>
            </a:endParaRPr>
          </a:p>
        </p:txBody>
      </p:sp>
      <p:pic>
        <p:nvPicPr>
          <p:cNvPr id="172" name="图片 171">
            <a:extLst>
              <a:ext uri="{FF2B5EF4-FFF2-40B4-BE49-F238E27FC236}">
                <a16:creationId xmlns:a16="http://schemas.microsoft.com/office/drawing/2014/main" id="{2E0D7BFD-A870-82BA-8E62-F13C8DBA4934}"/>
              </a:ext>
            </a:extLst>
          </p:cNvPr>
          <p:cNvPicPr>
            <a:picLocks noChangeAspect="1"/>
          </p:cNvPicPr>
          <p:nvPr/>
        </p:nvPicPr>
        <p:blipFill>
          <a:blip r:embed="rId7"/>
          <a:stretch>
            <a:fillRect/>
          </a:stretch>
        </p:blipFill>
        <p:spPr>
          <a:xfrm>
            <a:off x="17578605" y="8202504"/>
            <a:ext cx="620763" cy="456261"/>
          </a:xfrm>
          <a:prstGeom prst="rect">
            <a:avLst/>
          </a:prstGeom>
        </p:spPr>
      </p:pic>
      <p:sp>
        <p:nvSpPr>
          <p:cNvPr id="173" name="圆角矩形 159">
            <a:extLst>
              <a:ext uri="{FF2B5EF4-FFF2-40B4-BE49-F238E27FC236}">
                <a16:creationId xmlns:a16="http://schemas.microsoft.com/office/drawing/2014/main" id="{2F0479EA-94A6-8DE9-3EB8-A88E7B3894B3}"/>
              </a:ext>
            </a:extLst>
          </p:cNvPr>
          <p:cNvSpPr/>
          <p:nvPr/>
        </p:nvSpPr>
        <p:spPr>
          <a:xfrm>
            <a:off x="16922252" y="8825481"/>
            <a:ext cx="1948243" cy="551241"/>
          </a:xfrm>
          <a:prstGeom prst="roundRect">
            <a:avLst/>
          </a:prstGeom>
          <a:solidFill>
            <a:schemeClr val="bg1"/>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700" b="1" dirty="0">
              <a:solidFill>
                <a:schemeClr val="bg1"/>
              </a:solidFill>
              <a:latin typeface="Arial" panose="020B0604020202020204" pitchFamily="34" charset="0"/>
              <a:cs typeface="Arial" panose="020B0604020202020204" pitchFamily="34" charset="0"/>
            </a:endParaRPr>
          </a:p>
        </p:txBody>
      </p:sp>
      <p:pic>
        <p:nvPicPr>
          <p:cNvPr id="174" name="图片 173">
            <a:extLst>
              <a:ext uri="{FF2B5EF4-FFF2-40B4-BE49-F238E27FC236}">
                <a16:creationId xmlns:a16="http://schemas.microsoft.com/office/drawing/2014/main" id="{6484EE9D-D341-C4CD-C594-F0934A33FC34}"/>
              </a:ext>
            </a:extLst>
          </p:cNvPr>
          <p:cNvPicPr>
            <a:picLocks noChangeAspect="1"/>
          </p:cNvPicPr>
          <p:nvPr/>
        </p:nvPicPr>
        <p:blipFill>
          <a:blip r:embed="rId8"/>
          <a:stretch>
            <a:fillRect/>
          </a:stretch>
        </p:blipFill>
        <p:spPr>
          <a:xfrm>
            <a:off x="17015939" y="8931131"/>
            <a:ext cx="1722915" cy="366382"/>
          </a:xfrm>
          <a:prstGeom prst="rect">
            <a:avLst/>
          </a:prstGeom>
        </p:spPr>
      </p:pic>
      <p:sp>
        <p:nvSpPr>
          <p:cNvPr id="176" name="圆角矩形 159">
            <a:extLst>
              <a:ext uri="{FF2B5EF4-FFF2-40B4-BE49-F238E27FC236}">
                <a16:creationId xmlns:a16="http://schemas.microsoft.com/office/drawing/2014/main" id="{88A90ADD-B811-DFF3-4D92-D66BB9E7ACFC}"/>
              </a:ext>
            </a:extLst>
          </p:cNvPr>
          <p:cNvSpPr/>
          <p:nvPr/>
        </p:nvSpPr>
        <p:spPr>
          <a:xfrm>
            <a:off x="16922251" y="9546101"/>
            <a:ext cx="1948243" cy="551241"/>
          </a:xfrm>
          <a:prstGeom prst="roundRect">
            <a:avLst/>
          </a:prstGeom>
          <a:solidFill>
            <a:schemeClr val="bg1"/>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700" b="1" dirty="0">
              <a:solidFill>
                <a:schemeClr val="bg1"/>
              </a:solidFill>
              <a:latin typeface="Arial" panose="020B0604020202020204" pitchFamily="34" charset="0"/>
              <a:cs typeface="Arial" panose="020B0604020202020204" pitchFamily="34" charset="0"/>
            </a:endParaRPr>
          </a:p>
        </p:txBody>
      </p:sp>
      <p:pic>
        <p:nvPicPr>
          <p:cNvPr id="177" name="图片 176">
            <a:extLst>
              <a:ext uri="{FF2B5EF4-FFF2-40B4-BE49-F238E27FC236}">
                <a16:creationId xmlns:a16="http://schemas.microsoft.com/office/drawing/2014/main" id="{BC8CA520-86F0-C80B-AB02-F96BCACAC4DD}"/>
              </a:ext>
            </a:extLst>
          </p:cNvPr>
          <p:cNvPicPr>
            <a:picLocks noChangeAspect="1"/>
          </p:cNvPicPr>
          <p:nvPr/>
        </p:nvPicPr>
        <p:blipFill>
          <a:blip r:embed="rId9"/>
          <a:stretch>
            <a:fillRect/>
          </a:stretch>
        </p:blipFill>
        <p:spPr>
          <a:xfrm>
            <a:off x="17108613" y="9608840"/>
            <a:ext cx="1575518" cy="376647"/>
          </a:xfrm>
          <a:prstGeom prst="rect">
            <a:avLst/>
          </a:prstGeom>
        </p:spPr>
      </p:pic>
      <p:sp>
        <p:nvSpPr>
          <p:cNvPr id="180" name="圆角矩形 159">
            <a:extLst>
              <a:ext uri="{FF2B5EF4-FFF2-40B4-BE49-F238E27FC236}">
                <a16:creationId xmlns:a16="http://schemas.microsoft.com/office/drawing/2014/main" id="{4F8DA6F5-CF71-BA53-5CD4-A49DF1692189}"/>
              </a:ext>
            </a:extLst>
          </p:cNvPr>
          <p:cNvSpPr/>
          <p:nvPr/>
        </p:nvSpPr>
        <p:spPr>
          <a:xfrm>
            <a:off x="16899078" y="10244446"/>
            <a:ext cx="1948243" cy="551241"/>
          </a:xfrm>
          <a:prstGeom prst="roundRect">
            <a:avLst/>
          </a:prstGeom>
          <a:solidFill>
            <a:schemeClr val="bg1"/>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700" b="1" dirty="0">
              <a:solidFill>
                <a:schemeClr val="tx1"/>
              </a:solidFill>
              <a:latin typeface="Arial" panose="020B0604020202020204" pitchFamily="34" charset="0"/>
              <a:cs typeface="Arial" panose="020B0604020202020204" pitchFamily="34" charset="0"/>
            </a:endParaRPr>
          </a:p>
        </p:txBody>
      </p:sp>
      <p:pic>
        <p:nvPicPr>
          <p:cNvPr id="181" name="图片 180">
            <a:extLst>
              <a:ext uri="{FF2B5EF4-FFF2-40B4-BE49-F238E27FC236}">
                <a16:creationId xmlns:a16="http://schemas.microsoft.com/office/drawing/2014/main" id="{A7410314-8967-A527-1FF0-48EE1C61FF27}"/>
              </a:ext>
            </a:extLst>
          </p:cNvPr>
          <p:cNvPicPr>
            <a:picLocks noChangeAspect="1"/>
          </p:cNvPicPr>
          <p:nvPr/>
        </p:nvPicPr>
        <p:blipFill>
          <a:blip r:embed="rId10"/>
          <a:stretch>
            <a:fillRect/>
          </a:stretch>
        </p:blipFill>
        <p:spPr>
          <a:xfrm>
            <a:off x="17098992" y="10348167"/>
            <a:ext cx="343796" cy="343796"/>
          </a:xfrm>
          <a:prstGeom prst="rect">
            <a:avLst/>
          </a:prstGeom>
        </p:spPr>
      </p:pic>
      <p:sp>
        <p:nvSpPr>
          <p:cNvPr id="182" name="文本框 181">
            <a:extLst>
              <a:ext uri="{FF2B5EF4-FFF2-40B4-BE49-F238E27FC236}">
                <a16:creationId xmlns:a16="http://schemas.microsoft.com/office/drawing/2014/main" id="{10B2C932-071E-2E5E-D9CF-2A7696487C82}"/>
              </a:ext>
            </a:extLst>
          </p:cNvPr>
          <p:cNvSpPr txBox="1"/>
          <p:nvPr/>
        </p:nvSpPr>
        <p:spPr>
          <a:xfrm>
            <a:off x="17185040" y="10266721"/>
            <a:ext cx="174391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1" lang="en-US" altLang="zh-CN" sz="1400" b="1" dirty="0">
                <a:solidFill>
                  <a:schemeClr val="tx1"/>
                </a:solidFill>
                <a:latin typeface="Arial" panose="020B0604020202020204" pitchFamily="34" charset="0"/>
                <a:cs typeface="Arial" panose="020B0604020202020204" pitchFamily="34" charset="0"/>
              </a:rPr>
              <a:t>Open</a:t>
            </a:r>
            <a:r>
              <a:rPr kumimoji="1" lang="zh-CN" altLang="en-US" sz="1400" b="1" dirty="0">
                <a:solidFill>
                  <a:schemeClr val="tx1"/>
                </a:solidFill>
                <a:latin typeface="Arial" panose="020B0604020202020204" pitchFamily="34" charset="0"/>
                <a:cs typeface="Arial" panose="020B0604020202020204" pitchFamily="34" charset="0"/>
              </a:rPr>
              <a:t> </a:t>
            </a:r>
            <a:r>
              <a:rPr kumimoji="1" lang="en-US" altLang="zh-CN" sz="1400" b="1" dirty="0">
                <a:solidFill>
                  <a:schemeClr val="tx1"/>
                </a:solidFill>
                <a:latin typeface="Arial" panose="020B0604020202020204" pitchFamily="34" charset="0"/>
                <a:cs typeface="Arial" panose="020B0604020202020204" pitchFamily="34" charset="0"/>
              </a:rPr>
              <a:t>Cluster</a:t>
            </a:r>
            <a:r>
              <a:rPr kumimoji="1" lang="zh-CN" altLang="en-US" sz="1400" b="1" dirty="0">
                <a:solidFill>
                  <a:schemeClr val="tx1"/>
                </a:solidFill>
                <a:latin typeface="Arial" panose="020B0604020202020204" pitchFamily="34" charset="0"/>
                <a:cs typeface="Arial" panose="020B0604020202020204" pitchFamily="34" charset="0"/>
              </a:rPr>
              <a:t> </a:t>
            </a:r>
            <a:endParaRPr kumimoji="1" lang="en-US" altLang="zh-CN" sz="1400" b="1" dirty="0">
              <a:solidFill>
                <a:schemeClr val="tx1"/>
              </a:solidFill>
              <a:latin typeface="Arial" panose="020B0604020202020204" pitchFamily="34" charset="0"/>
              <a:cs typeface="Arial" panose="020B0604020202020204" pitchFamily="34" charset="0"/>
            </a:endParaRPr>
          </a:p>
          <a:p>
            <a:r>
              <a:rPr kumimoji="1" lang="en-US" altLang="zh-CN" sz="1400" b="1" dirty="0">
                <a:solidFill>
                  <a:schemeClr val="tx1"/>
                </a:solidFill>
                <a:latin typeface="Arial" panose="020B0604020202020204" pitchFamily="34" charset="0"/>
                <a:cs typeface="Arial" panose="020B0604020202020204" pitchFamily="34" charset="0"/>
              </a:rPr>
              <a:t>Management</a:t>
            </a:r>
            <a:endParaRPr kumimoji="1" lang="zh-CN" altLang="en-US" sz="1400" b="1" dirty="0">
              <a:solidFill>
                <a:schemeClr val="tx1"/>
              </a:solidFill>
              <a:latin typeface="Arial" panose="020B0604020202020204" pitchFamily="34" charset="0"/>
              <a:cs typeface="Arial" panose="020B0604020202020204" pitchFamily="34" charset="0"/>
            </a:endParaRPr>
          </a:p>
        </p:txBody>
      </p:sp>
      <p:sp>
        <p:nvSpPr>
          <p:cNvPr id="184" name="圆角矩形 159">
            <a:extLst>
              <a:ext uri="{FF2B5EF4-FFF2-40B4-BE49-F238E27FC236}">
                <a16:creationId xmlns:a16="http://schemas.microsoft.com/office/drawing/2014/main" id="{3E082D1B-4EB7-51CF-C2A9-A07FB6C1DFA0}"/>
              </a:ext>
            </a:extLst>
          </p:cNvPr>
          <p:cNvSpPr/>
          <p:nvPr/>
        </p:nvSpPr>
        <p:spPr>
          <a:xfrm>
            <a:off x="16885363" y="10969579"/>
            <a:ext cx="1948243" cy="551241"/>
          </a:xfrm>
          <a:prstGeom prst="roundRect">
            <a:avLst/>
          </a:prstGeom>
          <a:solidFill>
            <a:schemeClr val="bg1"/>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700" b="1" dirty="0">
              <a:solidFill>
                <a:schemeClr val="bg1"/>
              </a:solidFill>
              <a:latin typeface="Arial" panose="020B0604020202020204" pitchFamily="34" charset="0"/>
              <a:cs typeface="Arial" panose="020B0604020202020204" pitchFamily="34" charset="0"/>
            </a:endParaRPr>
          </a:p>
        </p:txBody>
      </p:sp>
      <p:pic>
        <p:nvPicPr>
          <p:cNvPr id="183" name="图片 182">
            <a:extLst>
              <a:ext uri="{FF2B5EF4-FFF2-40B4-BE49-F238E27FC236}">
                <a16:creationId xmlns:a16="http://schemas.microsoft.com/office/drawing/2014/main" id="{440B1AB9-64B0-240C-A6F5-2940C6FC1A32}"/>
              </a:ext>
            </a:extLst>
          </p:cNvPr>
          <p:cNvPicPr>
            <a:picLocks noChangeAspect="1"/>
          </p:cNvPicPr>
          <p:nvPr/>
        </p:nvPicPr>
        <p:blipFill>
          <a:blip r:embed="rId11"/>
          <a:stretch>
            <a:fillRect/>
          </a:stretch>
        </p:blipFill>
        <p:spPr>
          <a:xfrm>
            <a:off x="17153501" y="10512156"/>
            <a:ext cx="1419248" cy="1419248"/>
          </a:xfrm>
          <a:prstGeom prst="rect">
            <a:avLst/>
          </a:prstGeom>
        </p:spPr>
      </p:pic>
      <p:sp>
        <p:nvSpPr>
          <p:cNvPr id="192" name="文本框 191">
            <a:extLst>
              <a:ext uri="{FF2B5EF4-FFF2-40B4-BE49-F238E27FC236}">
                <a16:creationId xmlns:a16="http://schemas.microsoft.com/office/drawing/2014/main" id="{E6688E7D-3BD8-7D7D-F3F2-5BBBC45A64C8}"/>
              </a:ext>
            </a:extLst>
          </p:cNvPr>
          <p:cNvSpPr txBox="1"/>
          <p:nvPr/>
        </p:nvSpPr>
        <p:spPr>
          <a:xfrm>
            <a:off x="18844870" y="8381237"/>
            <a:ext cx="3261368"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2000" b="1" dirty="0">
                <a:solidFill>
                  <a:schemeClr val="tx1"/>
                </a:solidFill>
                <a:latin typeface="Hei" pitchFamily="2" charset="-122"/>
                <a:ea typeface="Hei" pitchFamily="2" charset="-122"/>
              </a:rPr>
              <a:t>More</a:t>
            </a:r>
            <a:r>
              <a:rPr lang="zh-CN" altLang="en-US" sz="2000" b="1" dirty="0">
                <a:solidFill>
                  <a:schemeClr val="tx1"/>
                </a:solidFill>
                <a:latin typeface="Hei" pitchFamily="2" charset="-122"/>
                <a:ea typeface="Hei" pitchFamily="2" charset="-122"/>
              </a:rPr>
              <a:t> </a:t>
            </a:r>
            <a:r>
              <a:rPr lang="en-US" altLang="zh-CN" sz="2000" b="1" dirty="0">
                <a:solidFill>
                  <a:schemeClr val="tx1"/>
                </a:solidFill>
                <a:latin typeface="Hei" pitchFamily="2" charset="-122"/>
                <a:ea typeface="Hei" pitchFamily="2" charset="-122"/>
              </a:rPr>
              <a:t>than</a:t>
            </a:r>
          </a:p>
          <a:p>
            <a:r>
              <a:rPr lang="en-US" altLang="zh-CN" sz="2000" b="1" dirty="0">
                <a:solidFill>
                  <a:schemeClr val="accent5"/>
                </a:solidFill>
                <a:latin typeface="Hei" pitchFamily="2" charset="-122"/>
                <a:ea typeface="Hei" pitchFamily="2" charset="-122"/>
              </a:rPr>
              <a:t>50+</a:t>
            </a:r>
          </a:p>
          <a:p>
            <a:r>
              <a:rPr lang="en-US" altLang="zh-CN" sz="2000" b="1" dirty="0">
                <a:solidFill>
                  <a:schemeClr val="tx1"/>
                </a:solidFill>
                <a:latin typeface="Hei" pitchFamily="2" charset="-122"/>
                <a:ea typeface="Hei" pitchFamily="2" charset="-122"/>
              </a:rPr>
              <a:t>Community</a:t>
            </a:r>
          </a:p>
          <a:p>
            <a:r>
              <a:rPr lang="en-US" altLang="zh-CN" sz="2000" b="1" dirty="0">
                <a:solidFill>
                  <a:schemeClr val="tx1"/>
                </a:solidFill>
                <a:latin typeface="Hei" pitchFamily="2" charset="-122"/>
                <a:ea typeface="Hei" pitchFamily="2" charset="-122"/>
              </a:rPr>
              <a:t>Addons…</a:t>
            </a:r>
            <a:endParaRPr lang="zh-CN" altLang="en-US" sz="2000" b="1" dirty="0">
              <a:solidFill>
                <a:schemeClr val="tx1"/>
              </a:solidFill>
              <a:latin typeface="Hei" pitchFamily="2" charset="-122"/>
              <a:ea typeface="Hei" pitchFamily="2" charset="-122"/>
            </a:endParaRPr>
          </a:p>
        </p:txBody>
      </p:sp>
      <p:sp>
        <p:nvSpPr>
          <p:cNvPr id="193" name="右大括号 192">
            <a:extLst>
              <a:ext uri="{FF2B5EF4-FFF2-40B4-BE49-F238E27FC236}">
                <a16:creationId xmlns:a16="http://schemas.microsoft.com/office/drawing/2014/main" id="{0EA1578E-95A0-C84F-1E92-B652B77551FF}"/>
              </a:ext>
            </a:extLst>
          </p:cNvPr>
          <p:cNvSpPr/>
          <p:nvPr/>
        </p:nvSpPr>
        <p:spPr>
          <a:xfrm>
            <a:off x="19001512" y="6105040"/>
            <a:ext cx="645107" cy="5826364"/>
          </a:xfrm>
          <a:custGeom>
            <a:avLst/>
            <a:gdLst>
              <a:gd name="connsiteX0" fmla="*/ 0 w 298032"/>
              <a:gd name="connsiteY0" fmla="*/ 0 h 5826364"/>
              <a:gd name="connsiteX1" fmla="*/ 149016 w 298032"/>
              <a:gd name="connsiteY1" fmla="*/ 24835 h 5826364"/>
              <a:gd name="connsiteX2" fmla="*/ 149016 w 298032"/>
              <a:gd name="connsiteY2" fmla="*/ 654808 h 5826364"/>
              <a:gd name="connsiteX3" fmla="*/ 149016 w 298032"/>
              <a:gd name="connsiteY3" fmla="*/ 1198875 h 5826364"/>
              <a:gd name="connsiteX4" fmla="*/ 149016 w 298032"/>
              <a:gd name="connsiteY4" fmla="*/ 1714307 h 5826364"/>
              <a:gd name="connsiteX5" fmla="*/ 149016 w 298032"/>
              <a:gd name="connsiteY5" fmla="*/ 2315645 h 5826364"/>
              <a:gd name="connsiteX6" fmla="*/ 149016 w 298032"/>
              <a:gd name="connsiteY6" fmla="*/ 2888347 h 5826364"/>
              <a:gd name="connsiteX7" fmla="*/ 298032 w 298032"/>
              <a:gd name="connsiteY7" fmla="*/ 2913182 h 5826364"/>
              <a:gd name="connsiteX8" fmla="*/ 149016 w 298032"/>
              <a:gd name="connsiteY8" fmla="*/ 2938017 h 5826364"/>
              <a:gd name="connsiteX9" fmla="*/ 149016 w 298032"/>
              <a:gd name="connsiteY9" fmla="*/ 3510719 h 5826364"/>
              <a:gd name="connsiteX10" fmla="*/ 149016 w 298032"/>
              <a:gd name="connsiteY10" fmla="*/ 4083422 h 5826364"/>
              <a:gd name="connsiteX11" fmla="*/ 149016 w 298032"/>
              <a:gd name="connsiteY11" fmla="*/ 4684759 h 5826364"/>
              <a:gd name="connsiteX12" fmla="*/ 149016 w 298032"/>
              <a:gd name="connsiteY12" fmla="*/ 5171556 h 5826364"/>
              <a:gd name="connsiteX13" fmla="*/ 149016 w 298032"/>
              <a:gd name="connsiteY13" fmla="*/ 5801529 h 5826364"/>
              <a:gd name="connsiteX14" fmla="*/ 0 w 298032"/>
              <a:gd name="connsiteY14" fmla="*/ 5826364 h 5826364"/>
              <a:gd name="connsiteX15" fmla="*/ 0 w 298032"/>
              <a:gd name="connsiteY15" fmla="*/ 5062463 h 5826364"/>
              <a:gd name="connsiteX16" fmla="*/ 0 w 298032"/>
              <a:gd name="connsiteY16" fmla="*/ 4356826 h 5826364"/>
              <a:gd name="connsiteX17" fmla="*/ 0 w 298032"/>
              <a:gd name="connsiteY17" fmla="*/ 3651188 h 5826364"/>
              <a:gd name="connsiteX18" fmla="*/ 0 w 298032"/>
              <a:gd name="connsiteY18" fmla="*/ 3178605 h 5826364"/>
              <a:gd name="connsiteX19" fmla="*/ 0 w 298032"/>
              <a:gd name="connsiteY19" fmla="*/ 2647759 h 5826364"/>
              <a:gd name="connsiteX20" fmla="*/ 0 w 298032"/>
              <a:gd name="connsiteY20" fmla="*/ 1942121 h 5826364"/>
              <a:gd name="connsiteX21" fmla="*/ 0 w 298032"/>
              <a:gd name="connsiteY21" fmla="*/ 1353011 h 5826364"/>
              <a:gd name="connsiteX22" fmla="*/ 0 w 298032"/>
              <a:gd name="connsiteY22" fmla="*/ 822165 h 5826364"/>
              <a:gd name="connsiteX23" fmla="*/ 0 w 298032"/>
              <a:gd name="connsiteY23" fmla="*/ 0 h 5826364"/>
              <a:gd name="connsiteX0" fmla="*/ 0 w 298032"/>
              <a:gd name="connsiteY0" fmla="*/ 0 h 5826364"/>
              <a:gd name="connsiteX1" fmla="*/ 149016 w 298032"/>
              <a:gd name="connsiteY1" fmla="*/ 24835 h 5826364"/>
              <a:gd name="connsiteX2" fmla="*/ 149016 w 298032"/>
              <a:gd name="connsiteY2" fmla="*/ 511632 h 5826364"/>
              <a:gd name="connsiteX3" fmla="*/ 149016 w 298032"/>
              <a:gd name="connsiteY3" fmla="*/ 1112970 h 5826364"/>
              <a:gd name="connsiteX4" fmla="*/ 149016 w 298032"/>
              <a:gd name="connsiteY4" fmla="*/ 1599767 h 5826364"/>
              <a:gd name="connsiteX5" fmla="*/ 149016 w 298032"/>
              <a:gd name="connsiteY5" fmla="*/ 2143834 h 5826364"/>
              <a:gd name="connsiteX6" fmla="*/ 149016 w 298032"/>
              <a:gd name="connsiteY6" fmla="*/ 2888347 h 5826364"/>
              <a:gd name="connsiteX7" fmla="*/ 298032 w 298032"/>
              <a:gd name="connsiteY7" fmla="*/ 2913182 h 5826364"/>
              <a:gd name="connsiteX8" fmla="*/ 149016 w 298032"/>
              <a:gd name="connsiteY8" fmla="*/ 2938017 h 5826364"/>
              <a:gd name="connsiteX9" fmla="*/ 149016 w 298032"/>
              <a:gd name="connsiteY9" fmla="*/ 3424814 h 5826364"/>
              <a:gd name="connsiteX10" fmla="*/ 149016 w 298032"/>
              <a:gd name="connsiteY10" fmla="*/ 3968881 h 5826364"/>
              <a:gd name="connsiteX11" fmla="*/ 149016 w 298032"/>
              <a:gd name="connsiteY11" fmla="*/ 4598854 h 5826364"/>
              <a:gd name="connsiteX12" fmla="*/ 149016 w 298032"/>
              <a:gd name="connsiteY12" fmla="*/ 5114286 h 5826364"/>
              <a:gd name="connsiteX13" fmla="*/ 149016 w 298032"/>
              <a:gd name="connsiteY13" fmla="*/ 5801529 h 5826364"/>
              <a:gd name="connsiteX14" fmla="*/ 0 w 298032"/>
              <a:gd name="connsiteY14" fmla="*/ 5826364 h 58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032" h="5826364" stroke="0" extrusionOk="0">
                <a:moveTo>
                  <a:pt x="0" y="0"/>
                </a:moveTo>
                <a:cubicBezTo>
                  <a:pt x="79925" y="-1464"/>
                  <a:pt x="148382" y="11357"/>
                  <a:pt x="149016" y="24835"/>
                </a:cubicBezTo>
                <a:cubicBezTo>
                  <a:pt x="146787" y="203719"/>
                  <a:pt x="131051" y="450040"/>
                  <a:pt x="149016" y="654808"/>
                </a:cubicBezTo>
                <a:cubicBezTo>
                  <a:pt x="166981" y="859576"/>
                  <a:pt x="161471" y="1051604"/>
                  <a:pt x="149016" y="1198875"/>
                </a:cubicBezTo>
                <a:cubicBezTo>
                  <a:pt x="136561" y="1346146"/>
                  <a:pt x="167054" y="1476893"/>
                  <a:pt x="149016" y="1714307"/>
                </a:cubicBezTo>
                <a:cubicBezTo>
                  <a:pt x="130978" y="1951721"/>
                  <a:pt x="158593" y="2120713"/>
                  <a:pt x="149016" y="2315645"/>
                </a:cubicBezTo>
                <a:cubicBezTo>
                  <a:pt x="139439" y="2510577"/>
                  <a:pt x="130927" y="2659335"/>
                  <a:pt x="149016" y="2888347"/>
                </a:cubicBezTo>
                <a:cubicBezTo>
                  <a:pt x="154126" y="2893747"/>
                  <a:pt x="207620" y="2920312"/>
                  <a:pt x="298032" y="2913182"/>
                </a:cubicBezTo>
                <a:cubicBezTo>
                  <a:pt x="216574" y="2913332"/>
                  <a:pt x="147889" y="2926166"/>
                  <a:pt x="149016" y="2938017"/>
                </a:cubicBezTo>
                <a:cubicBezTo>
                  <a:pt x="143549" y="3161425"/>
                  <a:pt x="149237" y="3258593"/>
                  <a:pt x="149016" y="3510719"/>
                </a:cubicBezTo>
                <a:cubicBezTo>
                  <a:pt x="148795" y="3762845"/>
                  <a:pt x="176228" y="3798555"/>
                  <a:pt x="149016" y="4083422"/>
                </a:cubicBezTo>
                <a:cubicBezTo>
                  <a:pt x="121804" y="4368289"/>
                  <a:pt x="172710" y="4398496"/>
                  <a:pt x="149016" y="4684759"/>
                </a:cubicBezTo>
                <a:cubicBezTo>
                  <a:pt x="125322" y="4971022"/>
                  <a:pt x="169178" y="5004348"/>
                  <a:pt x="149016" y="5171556"/>
                </a:cubicBezTo>
                <a:cubicBezTo>
                  <a:pt x="128854" y="5338764"/>
                  <a:pt x="117674" y="5497080"/>
                  <a:pt x="149016" y="5801529"/>
                </a:cubicBezTo>
                <a:cubicBezTo>
                  <a:pt x="150916" y="5806306"/>
                  <a:pt x="78922" y="5826918"/>
                  <a:pt x="0" y="5826364"/>
                </a:cubicBezTo>
                <a:cubicBezTo>
                  <a:pt x="-34275" y="5499644"/>
                  <a:pt x="38014" y="5385025"/>
                  <a:pt x="0" y="5062463"/>
                </a:cubicBezTo>
                <a:cubicBezTo>
                  <a:pt x="-38014" y="4739901"/>
                  <a:pt x="-4001" y="4542233"/>
                  <a:pt x="0" y="4356826"/>
                </a:cubicBezTo>
                <a:cubicBezTo>
                  <a:pt x="4001" y="4171419"/>
                  <a:pt x="16999" y="3986144"/>
                  <a:pt x="0" y="3651188"/>
                </a:cubicBezTo>
                <a:cubicBezTo>
                  <a:pt x="-16999" y="3316232"/>
                  <a:pt x="5880" y="3349763"/>
                  <a:pt x="0" y="3178605"/>
                </a:cubicBezTo>
                <a:cubicBezTo>
                  <a:pt x="-5880" y="3007447"/>
                  <a:pt x="-4157" y="2808303"/>
                  <a:pt x="0" y="2647759"/>
                </a:cubicBezTo>
                <a:cubicBezTo>
                  <a:pt x="4157" y="2487215"/>
                  <a:pt x="-6688" y="2084168"/>
                  <a:pt x="0" y="1942121"/>
                </a:cubicBezTo>
                <a:cubicBezTo>
                  <a:pt x="6688" y="1800074"/>
                  <a:pt x="-6538" y="1510529"/>
                  <a:pt x="0" y="1353011"/>
                </a:cubicBezTo>
                <a:cubicBezTo>
                  <a:pt x="6538" y="1195493"/>
                  <a:pt x="2380" y="1031569"/>
                  <a:pt x="0" y="822165"/>
                </a:cubicBezTo>
                <a:cubicBezTo>
                  <a:pt x="-2380" y="612761"/>
                  <a:pt x="-27487" y="275030"/>
                  <a:pt x="0" y="0"/>
                </a:cubicBezTo>
                <a:close/>
              </a:path>
              <a:path w="298032" h="5826364" fill="none" extrusionOk="0">
                <a:moveTo>
                  <a:pt x="0" y="0"/>
                </a:moveTo>
                <a:cubicBezTo>
                  <a:pt x="81099" y="1496"/>
                  <a:pt x="150004" y="8080"/>
                  <a:pt x="149016" y="24835"/>
                </a:cubicBezTo>
                <a:cubicBezTo>
                  <a:pt x="139129" y="210903"/>
                  <a:pt x="153030" y="313265"/>
                  <a:pt x="149016" y="511632"/>
                </a:cubicBezTo>
                <a:cubicBezTo>
                  <a:pt x="145002" y="709999"/>
                  <a:pt x="123860" y="813164"/>
                  <a:pt x="149016" y="1112970"/>
                </a:cubicBezTo>
                <a:cubicBezTo>
                  <a:pt x="174172" y="1412776"/>
                  <a:pt x="134205" y="1388320"/>
                  <a:pt x="149016" y="1599767"/>
                </a:cubicBezTo>
                <a:cubicBezTo>
                  <a:pt x="163827" y="1811214"/>
                  <a:pt x="137582" y="1935219"/>
                  <a:pt x="149016" y="2143834"/>
                </a:cubicBezTo>
                <a:cubicBezTo>
                  <a:pt x="160450" y="2352449"/>
                  <a:pt x="124250" y="2708986"/>
                  <a:pt x="149016" y="2888347"/>
                </a:cubicBezTo>
                <a:cubicBezTo>
                  <a:pt x="155156" y="2897451"/>
                  <a:pt x="217038" y="2910917"/>
                  <a:pt x="298032" y="2913182"/>
                </a:cubicBezTo>
                <a:cubicBezTo>
                  <a:pt x="213311" y="2912253"/>
                  <a:pt x="150761" y="2922585"/>
                  <a:pt x="149016" y="2938017"/>
                </a:cubicBezTo>
                <a:cubicBezTo>
                  <a:pt x="152963" y="3093443"/>
                  <a:pt x="143240" y="3246028"/>
                  <a:pt x="149016" y="3424814"/>
                </a:cubicBezTo>
                <a:cubicBezTo>
                  <a:pt x="154792" y="3603600"/>
                  <a:pt x="123115" y="3847929"/>
                  <a:pt x="149016" y="3968881"/>
                </a:cubicBezTo>
                <a:cubicBezTo>
                  <a:pt x="174917" y="4089833"/>
                  <a:pt x="175239" y="4311413"/>
                  <a:pt x="149016" y="4598854"/>
                </a:cubicBezTo>
                <a:cubicBezTo>
                  <a:pt x="122793" y="4886295"/>
                  <a:pt x="139435" y="5009701"/>
                  <a:pt x="149016" y="5114286"/>
                </a:cubicBezTo>
                <a:cubicBezTo>
                  <a:pt x="158597" y="5218871"/>
                  <a:pt x="171087" y="5584072"/>
                  <a:pt x="149016" y="5801529"/>
                </a:cubicBezTo>
                <a:cubicBezTo>
                  <a:pt x="139955" y="5821095"/>
                  <a:pt x="80187" y="5823203"/>
                  <a:pt x="0" y="5826364"/>
                </a:cubicBezTo>
              </a:path>
            </a:pathLst>
          </a:custGeom>
          <a:noFill/>
          <a:ln w="25400" cap="rnd">
            <a:solidFill>
              <a:schemeClr val="bg1">
                <a:lumMod val="50000"/>
              </a:schemeClr>
            </a:solidFill>
            <a:prstDash val="sysDot"/>
            <a:miter lim="400000"/>
            <a:extLst>
              <a:ext uri="{C807C97D-BFC1-408E-A445-0C87EB9F89A2}">
                <ask:lineSketchStyleProps xmlns:ask="http://schemas.microsoft.com/office/drawing/2018/sketchyshapes" sd="1219033472">
                  <a:custGeom>
                    <a:avLst/>
                    <a:gdLst>
                      <a:gd name="connsiteX0" fmla="*/ 0 w 645107"/>
                      <a:gd name="connsiteY0" fmla="*/ 0 h 5826364"/>
                      <a:gd name="connsiteX1" fmla="*/ 322553 w 645107"/>
                      <a:gd name="connsiteY1" fmla="*/ 24835 h 5826364"/>
                      <a:gd name="connsiteX2" fmla="*/ 322553 w 645107"/>
                      <a:gd name="connsiteY2" fmla="*/ 654808 h 5826364"/>
                      <a:gd name="connsiteX3" fmla="*/ 322553 w 645107"/>
                      <a:gd name="connsiteY3" fmla="*/ 1198875 h 5826364"/>
                      <a:gd name="connsiteX4" fmla="*/ 322553 w 645107"/>
                      <a:gd name="connsiteY4" fmla="*/ 1714307 h 5826364"/>
                      <a:gd name="connsiteX5" fmla="*/ 322553 w 645107"/>
                      <a:gd name="connsiteY5" fmla="*/ 2315645 h 5826364"/>
                      <a:gd name="connsiteX6" fmla="*/ 322553 w 645107"/>
                      <a:gd name="connsiteY6" fmla="*/ 2888347 h 5826364"/>
                      <a:gd name="connsiteX7" fmla="*/ 645107 w 645107"/>
                      <a:gd name="connsiteY7" fmla="*/ 2913182 h 5826364"/>
                      <a:gd name="connsiteX8" fmla="*/ 322553 w 645107"/>
                      <a:gd name="connsiteY8" fmla="*/ 2938017 h 5826364"/>
                      <a:gd name="connsiteX9" fmla="*/ 322553 w 645107"/>
                      <a:gd name="connsiteY9" fmla="*/ 3510719 h 5826364"/>
                      <a:gd name="connsiteX10" fmla="*/ 322553 w 645107"/>
                      <a:gd name="connsiteY10" fmla="*/ 4083422 h 5826364"/>
                      <a:gd name="connsiteX11" fmla="*/ 322553 w 645107"/>
                      <a:gd name="connsiteY11" fmla="*/ 4684759 h 5826364"/>
                      <a:gd name="connsiteX12" fmla="*/ 322553 w 645107"/>
                      <a:gd name="connsiteY12" fmla="*/ 5171556 h 5826364"/>
                      <a:gd name="connsiteX13" fmla="*/ 322553 w 645107"/>
                      <a:gd name="connsiteY13" fmla="*/ 5801529 h 5826364"/>
                      <a:gd name="connsiteX14" fmla="*/ 0 w 645107"/>
                      <a:gd name="connsiteY14" fmla="*/ 5826364 h 5826364"/>
                      <a:gd name="connsiteX15" fmla="*/ 0 w 645107"/>
                      <a:gd name="connsiteY15" fmla="*/ 5062463 h 5826364"/>
                      <a:gd name="connsiteX16" fmla="*/ 0 w 645107"/>
                      <a:gd name="connsiteY16" fmla="*/ 4356826 h 5826364"/>
                      <a:gd name="connsiteX17" fmla="*/ 0 w 645107"/>
                      <a:gd name="connsiteY17" fmla="*/ 3651188 h 5826364"/>
                      <a:gd name="connsiteX18" fmla="*/ 0 w 645107"/>
                      <a:gd name="connsiteY18" fmla="*/ 3178605 h 5826364"/>
                      <a:gd name="connsiteX19" fmla="*/ 0 w 645107"/>
                      <a:gd name="connsiteY19" fmla="*/ 2647759 h 5826364"/>
                      <a:gd name="connsiteX20" fmla="*/ 0 w 645107"/>
                      <a:gd name="connsiteY20" fmla="*/ 1942121 h 5826364"/>
                      <a:gd name="connsiteX21" fmla="*/ 0 w 645107"/>
                      <a:gd name="connsiteY21" fmla="*/ 1353011 h 5826364"/>
                      <a:gd name="connsiteX22" fmla="*/ 0 w 645107"/>
                      <a:gd name="connsiteY22" fmla="*/ 822165 h 5826364"/>
                      <a:gd name="connsiteX23" fmla="*/ 0 w 645107"/>
                      <a:gd name="connsiteY23" fmla="*/ 0 h 5826364"/>
                      <a:gd name="connsiteX0" fmla="*/ 0 w 645107"/>
                      <a:gd name="connsiteY0" fmla="*/ 0 h 5826364"/>
                      <a:gd name="connsiteX1" fmla="*/ 322553 w 645107"/>
                      <a:gd name="connsiteY1" fmla="*/ 24835 h 5826364"/>
                      <a:gd name="connsiteX2" fmla="*/ 322553 w 645107"/>
                      <a:gd name="connsiteY2" fmla="*/ 511632 h 5826364"/>
                      <a:gd name="connsiteX3" fmla="*/ 322553 w 645107"/>
                      <a:gd name="connsiteY3" fmla="*/ 1112970 h 5826364"/>
                      <a:gd name="connsiteX4" fmla="*/ 322553 w 645107"/>
                      <a:gd name="connsiteY4" fmla="*/ 1599767 h 5826364"/>
                      <a:gd name="connsiteX5" fmla="*/ 322553 w 645107"/>
                      <a:gd name="connsiteY5" fmla="*/ 2143834 h 5826364"/>
                      <a:gd name="connsiteX6" fmla="*/ 322553 w 645107"/>
                      <a:gd name="connsiteY6" fmla="*/ 2888347 h 5826364"/>
                      <a:gd name="connsiteX7" fmla="*/ 645107 w 645107"/>
                      <a:gd name="connsiteY7" fmla="*/ 2913182 h 5826364"/>
                      <a:gd name="connsiteX8" fmla="*/ 322553 w 645107"/>
                      <a:gd name="connsiteY8" fmla="*/ 2938017 h 5826364"/>
                      <a:gd name="connsiteX9" fmla="*/ 322553 w 645107"/>
                      <a:gd name="connsiteY9" fmla="*/ 3424814 h 5826364"/>
                      <a:gd name="connsiteX10" fmla="*/ 322553 w 645107"/>
                      <a:gd name="connsiteY10" fmla="*/ 3968881 h 5826364"/>
                      <a:gd name="connsiteX11" fmla="*/ 322553 w 645107"/>
                      <a:gd name="connsiteY11" fmla="*/ 4598854 h 5826364"/>
                      <a:gd name="connsiteX12" fmla="*/ 322553 w 645107"/>
                      <a:gd name="connsiteY12" fmla="*/ 5114286 h 5826364"/>
                      <a:gd name="connsiteX13" fmla="*/ 322553 w 645107"/>
                      <a:gd name="connsiteY13" fmla="*/ 5801529 h 5826364"/>
                      <a:gd name="connsiteX14" fmla="*/ 0 w 645107"/>
                      <a:gd name="connsiteY14" fmla="*/ 5826364 h 58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5107" h="5826364" stroke="0" extrusionOk="0">
                        <a:moveTo>
                          <a:pt x="0" y="0"/>
                        </a:moveTo>
                        <a:cubicBezTo>
                          <a:pt x="171305" y="-2511"/>
                          <a:pt x="318046" y="12534"/>
                          <a:pt x="322553" y="24835"/>
                        </a:cubicBezTo>
                        <a:cubicBezTo>
                          <a:pt x="349163" y="210337"/>
                          <a:pt x="237697" y="451502"/>
                          <a:pt x="322553" y="654808"/>
                        </a:cubicBezTo>
                        <a:cubicBezTo>
                          <a:pt x="337478" y="882976"/>
                          <a:pt x="345886" y="1071654"/>
                          <a:pt x="322553" y="1198875"/>
                        </a:cubicBezTo>
                        <a:cubicBezTo>
                          <a:pt x="286176" y="1340994"/>
                          <a:pt x="393102" y="1491946"/>
                          <a:pt x="322553" y="1714307"/>
                        </a:cubicBezTo>
                        <a:cubicBezTo>
                          <a:pt x="288708" y="1952338"/>
                          <a:pt x="352750" y="2101230"/>
                          <a:pt x="322553" y="2315645"/>
                        </a:cubicBezTo>
                        <a:cubicBezTo>
                          <a:pt x="276820" y="2506748"/>
                          <a:pt x="271838" y="2670219"/>
                          <a:pt x="322553" y="2888347"/>
                        </a:cubicBezTo>
                        <a:cubicBezTo>
                          <a:pt x="332891" y="2886851"/>
                          <a:pt x="432245" y="2944160"/>
                          <a:pt x="645107" y="2913182"/>
                        </a:cubicBezTo>
                        <a:cubicBezTo>
                          <a:pt x="471195" y="2914681"/>
                          <a:pt x="320580" y="2926278"/>
                          <a:pt x="322553" y="2938017"/>
                        </a:cubicBezTo>
                        <a:cubicBezTo>
                          <a:pt x="303930" y="3160327"/>
                          <a:pt x="324831" y="3260065"/>
                          <a:pt x="322553" y="3510719"/>
                        </a:cubicBezTo>
                        <a:cubicBezTo>
                          <a:pt x="323730" y="3765308"/>
                          <a:pt x="382780" y="3812274"/>
                          <a:pt x="322553" y="4083422"/>
                        </a:cubicBezTo>
                        <a:cubicBezTo>
                          <a:pt x="273314" y="4383173"/>
                          <a:pt x="379447" y="4405364"/>
                          <a:pt x="322553" y="4684759"/>
                        </a:cubicBezTo>
                        <a:cubicBezTo>
                          <a:pt x="288823" y="4955650"/>
                          <a:pt x="369910" y="4986875"/>
                          <a:pt x="322553" y="5171556"/>
                        </a:cubicBezTo>
                        <a:cubicBezTo>
                          <a:pt x="275319" y="5339354"/>
                          <a:pt x="243786" y="5489542"/>
                          <a:pt x="322553" y="5801529"/>
                        </a:cubicBezTo>
                        <a:cubicBezTo>
                          <a:pt x="317045" y="5805623"/>
                          <a:pt x="165564" y="5816182"/>
                          <a:pt x="0" y="5826364"/>
                        </a:cubicBezTo>
                        <a:cubicBezTo>
                          <a:pt x="-70933" y="5455573"/>
                          <a:pt x="60468" y="5397763"/>
                          <a:pt x="0" y="5062463"/>
                        </a:cubicBezTo>
                        <a:cubicBezTo>
                          <a:pt x="-99245" y="4770229"/>
                          <a:pt x="19526" y="4563178"/>
                          <a:pt x="0" y="4356826"/>
                        </a:cubicBezTo>
                        <a:cubicBezTo>
                          <a:pt x="8471" y="4175907"/>
                          <a:pt x="56885" y="3974227"/>
                          <a:pt x="0" y="3651188"/>
                        </a:cubicBezTo>
                        <a:cubicBezTo>
                          <a:pt x="-42885" y="3325899"/>
                          <a:pt x="9831" y="3349917"/>
                          <a:pt x="0" y="3178605"/>
                        </a:cubicBezTo>
                        <a:cubicBezTo>
                          <a:pt x="-1945" y="3028798"/>
                          <a:pt x="-24871" y="2816673"/>
                          <a:pt x="0" y="2647759"/>
                        </a:cubicBezTo>
                        <a:cubicBezTo>
                          <a:pt x="12162" y="2469119"/>
                          <a:pt x="-19157" y="2083903"/>
                          <a:pt x="0" y="1942121"/>
                        </a:cubicBezTo>
                        <a:cubicBezTo>
                          <a:pt x="22754" y="1807200"/>
                          <a:pt x="-23101" y="1537552"/>
                          <a:pt x="0" y="1353011"/>
                        </a:cubicBezTo>
                        <a:cubicBezTo>
                          <a:pt x="1184" y="1221523"/>
                          <a:pt x="-17715" y="1001230"/>
                          <a:pt x="0" y="822165"/>
                        </a:cubicBezTo>
                        <a:cubicBezTo>
                          <a:pt x="6694" y="616473"/>
                          <a:pt x="-60540" y="253399"/>
                          <a:pt x="0" y="0"/>
                        </a:cubicBezTo>
                        <a:close/>
                      </a:path>
                      <a:path w="645107" h="5826364" fill="none" extrusionOk="0">
                        <a:moveTo>
                          <a:pt x="0" y="0"/>
                        </a:moveTo>
                        <a:cubicBezTo>
                          <a:pt x="176744" y="2252"/>
                          <a:pt x="323204" y="8406"/>
                          <a:pt x="322553" y="24835"/>
                        </a:cubicBezTo>
                        <a:cubicBezTo>
                          <a:pt x="300116" y="214134"/>
                          <a:pt x="324978" y="293539"/>
                          <a:pt x="322553" y="511632"/>
                        </a:cubicBezTo>
                        <a:cubicBezTo>
                          <a:pt x="316309" y="708163"/>
                          <a:pt x="275475" y="800362"/>
                          <a:pt x="322553" y="1112970"/>
                        </a:cubicBezTo>
                        <a:cubicBezTo>
                          <a:pt x="358086" y="1405523"/>
                          <a:pt x="303968" y="1375071"/>
                          <a:pt x="322553" y="1599767"/>
                        </a:cubicBezTo>
                        <a:cubicBezTo>
                          <a:pt x="333501" y="1823052"/>
                          <a:pt x="308363" y="1963830"/>
                          <a:pt x="322553" y="2143834"/>
                        </a:cubicBezTo>
                        <a:cubicBezTo>
                          <a:pt x="353990" y="2351122"/>
                          <a:pt x="265808" y="2720729"/>
                          <a:pt x="322553" y="2888347"/>
                        </a:cubicBezTo>
                        <a:cubicBezTo>
                          <a:pt x="367697" y="2906587"/>
                          <a:pt x="461974" y="2885435"/>
                          <a:pt x="645107" y="2913182"/>
                        </a:cubicBezTo>
                        <a:cubicBezTo>
                          <a:pt x="462496" y="2912278"/>
                          <a:pt x="328620" y="2924958"/>
                          <a:pt x="322553" y="2938017"/>
                        </a:cubicBezTo>
                        <a:cubicBezTo>
                          <a:pt x="354632" y="3115979"/>
                          <a:pt x="314593" y="3257129"/>
                          <a:pt x="322553" y="3424814"/>
                        </a:cubicBezTo>
                        <a:cubicBezTo>
                          <a:pt x="345270" y="3613705"/>
                          <a:pt x="256265" y="3834257"/>
                          <a:pt x="322553" y="3968881"/>
                        </a:cubicBezTo>
                        <a:cubicBezTo>
                          <a:pt x="359575" y="4108735"/>
                          <a:pt x="417223" y="4319921"/>
                          <a:pt x="322553" y="4598854"/>
                        </a:cubicBezTo>
                        <a:cubicBezTo>
                          <a:pt x="270203" y="4881585"/>
                          <a:pt x="292978" y="4993918"/>
                          <a:pt x="322553" y="5114286"/>
                        </a:cubicBezTo>
                        <a:cubicBezTo>
                          <a:pt x="309176" y="5234727"/>
                          <a:pt x="371289" y="5598504"/>
                          <a:pt x="322553" y="5801529"/>
                        </a:cubicBezTo>
                        <a:cubicBezTo>
                          <a:pt x="288021" y="5804026"/>
                          <a:pt x="179385" y="5816910"/>
                          <a:pt x="0" y="5826364"/>
                        </a:cubicBezTo>
                      </a:path>
                    </a:pathLst>
                  </a:custGeom>
                  <ask:type>
                    <ask:lineSketchFreehand/>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endParaRPr>
          </a:p>
        </p:txBody>
      </p:sp>
      <p:sp>
        <p:nvSpPr>
          <p:cNvPr id="201" name="圆角矩形 159">
            <a:extLst>
              <a:ext uri="{FF2B5EF4-FFF2-40B4-BE49-F238E27FC236}">
                <a16:creationId xmlns:a16="http://schemas.microsoft.com/office/drawing/2014/main" id="{471B2FCA-51C4-E3C8-06E4-3177B22A420D}"/>
              </a:ext>
            </a:extLst>
          </p:cNvPr>
          <p:cNvSpPr/>
          <p:nvPr/>
        </p:nvSpPr>
        <p:spPr>
          <a:xfrm>
            <a:off x="16896838" y="11648197"/>
            <a:ext cx="1948243" cy="551241"/>
          </a:xfrm>
          <a:prstGeom prst="roundRect">
            <a:avLst/>
          </a:prstGeom>
          <a:solidFill>
            <a:schemeClr val="bg1"/>
          </a:solidFill>
          <a:ln>
            <a:noFill/>
          </a:ln>
          <a:effectLst>
            <a:outerShdw blurRad="127000" dist="12700" algn="tl" rotWithShape="0">
              <a:prstClr val="black">
                <a:alpha val="3128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700" b="1" dirty="0">
                <a:solidFill>
                  <a:schemeClr val="tx1"/>
                </a:solidFill>
                <a:latin typeface="Arial" panose="020B0604020202020204" pitchFamily="34" charset="0"/>
                <a:cs typeface="Arial" panose="020B0604020202020204" pitchFamily="34" charset="0"/>
              </a:rPr>
              <a:t>…</a:t>
            </a:r>
            <a:endParaRPr kumimoji="1" lang="zh-CN" altLang="en-US" sz="1700" b="1" dirty="0">
              <a:solidFill>
                <a:schemeClr val="tx1"/>
              </a:solidFill>
              <a:latin typeface="Arial" panose="020B0604020202020204" pitchFamily="34" charset="0"/>
              <a:cs typeface="Arial" panose="020B0604020202020204" pitchFamily="34" charset="0"/>
            </a:endParaRPr>
          </a:p>
        </p:txBody>
      </p:sp>
      <p:sp>
        <p:nvSpPr>
          <p:cNvPr id="4" name="Tittle">
            <a:extLst>
              <a:ext uri="{FF2B5EF4-FFF2-40B4-BE49-F238E27FC236}">
                <a16:creationId xmlns:a16="http://schemas.microsoft.com/office/drawing/2014/main" id="{4FF4BBA7-973C-28B9-2562-192DE3D3363D}"/>
              </a:ext>
            </a:extLst>
          </p:cNvPr>
          <p:cNvSpPr txBox="1"/>
          <p:nvPr/>
        </p:nvSpPr>
        <p:spPr>
          <a:xfrm>
            <a:off x="772820" y="709386"/>
            <a:ext cx="8917954"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err="1"/>
              <a:t>KubeVela</a:t>
            </a:r>
            <a:r>
              <a:rPr lang="en-US" dirty="0"/>
              <a:t> Eco-system: Tools</a:t>
            </a:r>
          </a:p>
        </p:txBody>
      </p:sp>
      <p:sp>
        <p:nvSpPr>
          <p:cNvPr id="5" name="Lorem ipsum dolor sit amet. Lorem ipsum dolor sit amet.Lorem ipsum dolor sit amet. Lorem ipsum dolor sit amet.Lorem ipsum dolor sit amet.">
            <a:extLst>
              <a:ext uri="{FF2B5EF4-FFF2-40B4-BE49-F238E27FC236}">
                <a16:creationId xmlns:a16="http://schemas.microsoft.com/office/drawing/2014/main" id="{7D4110F7-975E-33D1-278D-F3C842A04441}"/>
              </a:ext>
            </a:extLst>
          </p:cNvPr>
          <p:cNvSpPr txBox="1"/>
          <p:nvPr/>
        </p:nvSpPr>
        <p:spPr>
          <a:xfrm>
            <a:off x="963276" y="2212494"/>
            <a:ext cx="7048812" cy="1101327"/>
          </a:xfrm>
          <a:prstGeom prst="rect">
            <a:avLst/>
          </a:prstGeom>
          <a:ln w="6350">
            <a:solidFill>
              <a:schemeClr val="accent6"/>
            </a:solidFill>
            <a:prstDash val="lgDashDotDot"/>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pPr algn="ctr"/>
            <a:r>
              <a:rPr lang="en-US" sz="2000" dirty="0"/>
              <a:t>KubeVela CLI provides various commands that helps you to </a:t>
            </a:r>
            <a:r>
              <a:rPr lang="en-US" sz="2000" dirty="0">
                <a:solidFill>
                  <a:schemeClr val="accent5"/>
                </a:solidFill>
              </a:rPr>
              <a:t>operate applications</a:t>
            </a:r>
            <a:r>
              <a:rPr lang="en-US" sz="2000" dirty="0"/>
              <a:t>, such as managing definitions, viewing resources, restarting workflow, rolling versions.</a:t>
            </a:r>
          </a:p>
        </p:txBody>
      </p:sp>
      <p:cxnSp>
        <p:nvCxnSpPr>
          <p:cNvPr id="7" name="Curved Connector 6">
            <a:extLst>
              <a:ext uri="{FF2B5EF4-FFF2-40B4-BE49-F238E27FC236}">
                <a16:creationId xmlns:a16="http://schemas.microsoft.com/office/drawing/2014/main" id="{3A4FE50C-B693-9A61-6C18-9D5D7F779B37}"/>
              </a:ext>
            </a:extLst>
          </p:cNvPr>
          <p:cNvCxnSpPr>
            <a:stCxn id="5" idx="3"/>
            <a:endCxn id="150" idx="0"/>
          </p:cNvCxnSpPr>
          <p:nvPr/>
        </p:nvCxnSpPr>
        <p:spPr>
          <a:xfrm>
            <a:off x="8012088" y="2763158"/>
            <a:ext cx="199168" cy="937692"/>
          </a:xfrm>
          <a:prstGeom prst="curvedConnector2">
            <a:avLst/>
          </a:prstGeom>
          <a:noFill/>
          <a:ln w="6350" cap="flat">
            <a:solidFill>
              <a:srgbClr val="000000"/>
            </a:solidFill>
            <a:prstDash val="lgDashDotDot"/>
            <a:miter lim="400000"/>
          </a:ln>
          <a:effectLst/>
          <a:sp3d/>
        </p:spPr>
        <p:style>
          <a:lnRef idx="0">
            <a:scrgbClr r="0" g="0" b="0"/>
          </a:lnRef>
          <a:fillRef idx="0">
            <a:scrgbClr r="0" g="0" b="0"/>
          </a:fillRef>
          <a:effectRef idx="0">
            <a:scrgbClr r="0" g="0" b="0"/>
          </a:effectRef>
          <a:fontRef idx="none"/>
        </p:style>
      </p:cxnSp>
      <p:sp>
        <p:nvSpPr>
          <p:cNvPr id="8" name="Lorem ipsum dolor sit amet. Lorem ipsum dolor sit amet.Lorem ipsum dolor sit amet. Lorem ipsum dolor sit amet.Lorem ipsum dolor sit amet.">
            <a:extLst>
              <a:ext uri="{FF2B5EF4-FFF2-40B4-BE49-F238E27FC236}">
                <a16:creationId xmlns:a16="http://schemas.microsoft.com/office/drawing/2014/main" id="{DF0E03E2-F1F7-C17C-26A0-AD6ABDD3C714}"/>
              </a:ext>
            </a:extLst>
          </p:cNvPr>
          <p:cNvSpPr txBox="1"/>
          <p:nvPr/>
        </p:nvSpPr>
        <p:spPr>
          <a:xfrm>
            <a:off x="10903419" y="1461169"/>
            <a:ext cx="7048812" cy="1101327"/>
          </a:xfrm>
          <a:prstGeom prst="rect">
            <a:avLst/>
          </a:prstGeom>
          <a:ln w="6350">
            <a:solidFill>
              <a:schemeClr val="accent6"/>
            </a:solidFill>
            <a:prstDash val="lgDashDotDot"/>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495300">
              <a:lnSpc>
                <a:spcPct val="110000"/>
              </a:lnSpc>
              <a:defRPr sz="2000">
                <a:solidFill>
                  <a:srgbClr val="73777A"/>
                </a:solidFill>
                <a:latin typeface="Univers LT Std 47 Light Condens"/>
                <a:ea typeface="Univers LT Std 47 Light Condens"/>
                <a:cs typeface="Univers LT Std 47 Light Condens"/>
              </a:defRPr>
            </a:lvl1pPr>
          </a:lstStyle>
          <a:p>
            <a:r>
              <a:rPr lang="en-US" dirty="0" err="1"/>
              <a:t>VelaUX</a:t>
            </a:r>
            <a:r>
              <a:rPr lang="en-US" dirty="0"/>
              <a:t> is the </a:t>
            </a:r>
            <a:r>
              <a:rPr lang="en-US" dirty="0">
                <a:solidFill>
                  <a:srgbClr val="C00000"/>
                </a:solidFill>
              </a:rPr>
              <a:t>Web UI </a:t>
            </a:r>
            <a:r>
              <a:rPr lang="en-US" dirty="0"/>
              <a:t>for </a:t>
            </a:r>
            <a:r>
              <a:rPr lang="en-US" dirty="0" err="1"/>
              <a:t>KubeVela</a:t>
            </a:r>
            <a:r>
              <a:rPr lang="en-US" dirty="0"/>
              <a:t>. Besides, it incorporates business logics into fundamental APIs and provides out-of-box user experiences for non-k8s-expert users.</a:t>
            </a:r>
            <a:endParaRPr dirty="0"/>
          </a:p>
        </p:txBody>
      </p:sp>
      <p:cxnSp>
        <p:nvCxnSpPr>
          <p:cNvPr id="9" name="Curved Connector 8">
            <a:extLst>
              <a:ext uri="{FF2B5EF4-FFF2-40B4-BE49-F238E27FC236}">
                <a16:creationId xmlns:a16="http://schemas.microsoft.com/office/drawing/2014/main" id="{0A560525-2ACD-C230-EDC8-43D2E349E25F}"/>
              </a:ext>
            </a:extLst>
          </p:cNvPr>
          <p:cNvCxnSpPr>
            <a:cxnSpLocks/>
            <a:stCxn id="8" idx="2"/>
            <a:endCxn id="114" idx="0"/>
          </p:cNvCxnSpPr>
          <p:nvPr/>
        </p:nvCxnSpPr>
        <p:spPr>
          <a:xfrm rot="5400000">
            <a:off x="12197667" y="1471390"/>
            <a:ext cx="1139052" cy="3321265"/>
          </a:xfrm>
          <a:prstGeom prst="curvedConnector3">
            <a:avLst>
              <a:gd name="adj1" fmla="val 50000"/>
            </a:avLst>
          </a:prstGeom>
          <a:noFill/>
          <a:ln w="6350" cap="flat">
            <a:solidFill>
              <a:srgbClr val="000000"/>
            </a:solidFill>
            <a:prstDash val="lgDashDotDot"/>
            <a:miter lim="400000"/>
          </a:ln>
          <a:effectLst/>
          <a:sp3d/>
        </p:spPr>
        <p:style>
          <a:lnRef idx="0">
            <a:scrgbClr r="0" g="0" b="0"/>
          </a:lnRef>
          <a:fillRef idx="0">
            <a:scrgbClr r="0" g="0" b="0"/>
          </a:fillRef>
          <a:effectRef idx="0">
            <a:scrgbClr r="0" g="0" b="0"/>
          </a:effectRef>
          <a:fontRef idx="none"/>
        </p:style>
      </p:cxnSp>
      <p:cxnSp>
        <p:nvCxnSpPr>
          <p:cNvPr id="13" name="Curved Connector 12">
            <a:extLst>
              <a:ext uri="{FF2B5EF4-FFF2-40B4-BE49-F238E27FC236}">
                <a16:creationId xmlns:a16="http://schemas.microsoft.com/office/drawing/2014/main" id="{89F42A7D-DF85-AB13-737D-81651C53A35B}"/>
              </a:ext>
            </a:extLst>
          </p:cNvPr>
          <p:cNvCxnSpPr>
            <a:cxnSpLocks/>
            <a:stCxn id="105" idx="2"/>
            <a:endCxn id="12" idx="0"/>
          </p:cNvCxnSpPr>
          <p:nvPr/>
        </p:nvCxnSpPr>
        <p:spPr>
          <a:xfrm rot="5400000">
            <a:off x="1981660" y="7236778"/>
            <a:ext cx="726382" cy="609008"/>
          </a:xfrm>
          <a:prstGeom prst="curvedConnector3">
            <a:avLst>
              <a:gd name="adj1" fmla="val 50000"/>
            </a:avLst>
          </a:prstGeom>
          <a:noFill/>
          <a:ln w="6350" cap="flat">
            <a:solidFill>
              <a:srgbClr val="000000"/>
            </a:solidFill>
            <a:prstDash val="lgDashDotDot"/>
            <a:miter lim="400000"/>
          </a:ln>
          <a:effectLst/>
          <a:sp3d/>
        </p:spPr>
        <p:style>
          <a:lnRef idx="0">
            <a:scrgbClr r="0" g="0" b="0"/>
          </a:lnRef>
          <a:fillRef idx="0">
            <a:scrgbClr r="0" g="0" b="0"/>
          </a:fillRef>
          <a:effectRef idx="0">
            <a:scrgbClr r="0" g="0" b="0"/>
          </a:effectRef>
          <a:fontRef idx="none"/>
        </p:style>
      </p:cxnSp>
      <p:sp>
        <p:nvSpPr>
          <p:cNvPr id="16" name="Lorem ipsum dolor sit amet. Lorem ipsum dolor sit amet.Lorem ipsum dolor sit amet. Lorem ipsum dolor sit amet.Lorem ipsum dolor sit amet.">
            <a:extLst>
              <a:ext uri="{FF2B5EF4-FFF2-40B4-BE49-F238E27FC236}">
                <a16:creationId xmlns:a16="http://schemas.microsoft.com/office/drawing/2014/main" id="{672BA617-C7C5-2347-EF8E-1E10B57B661F}"/>
              </a:ext>
            </a:extLst>
          </p:cNvPr>
          <p:cNvSpPr txBox="1"/>
          <p:nvPr/>
        </p:nvSpPr>
        <p:spPr>
          <a:xfrm>
            <a:off x="1115378" y="10368815"/>
            <a:ext cx="5424450" cy="1101327"/>
          </a:xfrm>
          <a:prstGeom prst="rect">
            <a:avLst/>
          </a:prstGeom>
          <a:ln w="6350">
            <a:solidFill>
              <a:schemeClr val="accent6"/>
            </a:solidFill>
            <a:prstDash val="lgDashDotDot"/>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495300">
              <a:lnSpc>
                <a:spcPct val="110000"/>
              </a:lnSpc>
              <a:defRPr sz="2000">
                <a:solidFill>
                  <a:srgbClr val="73777A"/>
                </a:solidFill>
                <a:latin typeface="Univers LT Std 47 Light Condens"/>
                <a:ea typeface="Univers LT Std 47 Light Condens"/>
                <a:cs typeface="Univers LT Std 47 Light Condens"/>
              </a:defRPr>
            </a:lvl1pPr>
          </a:lstStyle>
          <a:p>
            <a:r>
              <a:rPr lang="en-US" dirty="0"/>
              <a:t>The terraform controller in KubeVela allows users to use Terraform to manage </a:t>
            </a:r>
            <a:r>
              <a:rPr lang="en-US" dirty="0">
                <a:solidFill>
                  <a:srgbClr val="C00000"/>
                </a:solidFill>
              </a:rPr>
              <a:t>cloud resources </a:t>
            </a:r>
            <a:r>
              <a:rPr lang="en-US" dirty="0"/>
              <a:t>through Kubernetes Custom Resources. </a:t>
            </a:r>
            <a:endParaRPr dirty="0"/>
          </a:p>
        </p:txBody>
      </p:sp>
      <p:cxnSp>
        <p:nvCxnSpPr>
          <p:cNvPr id="17" name="Curved Connector 16">
            <a:extLst>
              <a:ext uri="{FF2B5EF4-FFF2-40B4-BE49-F238E27FC236}">
                <a16:creationId xmlns:a16="http://schemas.microsoft.com/office/drawing/2014/main" id="{B2FC0012-1017-855C-B724-7D6A1766337B}"/>
              </a:ext>
            </a:extLst>
          </p:cNvPr>
          <p:cNvCxnSpPr>
            <a:cxnSpLocks/>
            <a:stCxn id="107" idx="2"/>
            <a:endCxn id="16" idx="0"/>
          </p:cNvCxnSpPr>
          <p:nvPr/>
        </p:nvCxnSpPr>
        <p:spPr>
          <a:xfrm rot="5400000">
            <a:off x="4381068" y="8991058"/>
            <a:ext cx="824292" cy="1931222"/>
          </a:xfrm>
          <a:prstGeom prst="curvedConnector3">
            <a:avLst>
              <a:gd name="adj1" fmla="val 50000"/>
            </a:avLst>
          </a:prstGeom>
          <a:noFill/>
          <a:ln w="6350" cap="flat">
            <a:solidFill>
              <a:srgbClr val="000000"/>
            </a:solidFill>
            <a:prstDash val="lgDashDotDot"/>
            <a:miter lim="400000"/>
          </a:ln>
          <a:effectLst/>
          <a:sp3d/>
        </p:spPr>
        <p:style>
          <a:lnRef idx="0">
            <a:scrgbClr r="0" g="0" b="0"/>
          </a:lnRef>
          <a:fillRef idx="0">
            <a:scrgbClr r="0" g="0" b="0"/>
          </a:fillRef>
          <a:effectRef idx="0">
            <a:scrgbClr r="0" g="0" b="0"/>
          </a:effectRef>
          <a:fontRef idx="none"/>
        </p:style>
      </p:cxnSp>
      <p:sp>
        <p:nvSpPr>
          <p:cNvPr id="12" name="Lorem ipsum dolor sit amet. Lorem ipsum dolor sit amet.Lorem ipsum dolor sit amet. Lorem ipsum dolor sit amet.Lorem ipsum dolor sit amet.">
            <a:extLst>
              <a:ext uri="{FF2B5EF4-FFF2-40B4-BE49-F238E27FC236}">
                <a16:creationId xmlns:a16="http://schemas.microsoft.com/office/drawing/2014/main" id="{F0DA9B3F-12E4-197D-7A82-D2B002A21650}"/>
              </a:ext>
            </a:extLst>
          </p:cNvPr>
          <p:cNvSpPr txBox="1"/>
          <p:nvPr/>
        </p:nvSpPr>
        <p:spPr>
          <a:xfrm>
            <a:off x="-18173" y="7904473"/>
            <a:ext cx="4117040" cy="1439881"/>
          </a:xfrm>
          <a:prstGeom prst="rect">
            <a:avLst/>
          </a:prstGeom>
          <a:ln w="6350">
            <a:solidFill>
              <a:schemeClr val="accent6"/>
            </a:solidFill>
            <a:prstDash val="lgDashDotDot"/>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495300">
              <a:lnSpc>
                <a:spcPct val="110000"/>
              </a:lnSpc>
              <a:defRPr sz="2000">
                <a:solidFill>
                  <a:srgbClr val="73777A"/>
                </a:solidFill>
                <a:latin typeface="Univers LT Std 47 Light Condens"/>
                <a:ea typeface="Univers LT Std 47 Light Condens"/>
                <a:cs typeface="Univers LT Std 47 Light Condens"/>
              </a:defRPr>
            </a:lvl1pPr>
          </a:lstStyle>
          <a:p>
            <a:r>
              <a:rPr lang="en-US" dirty="0"/>
              <a:t>Building on top of k3s &amp; k3d, VelaD integrates KubeVela with Kubernetes cores</a:t>
            </a:r>
            <a:r>
              <a:rPr lang="en-US" altLang="zh-CN" dirty="0"/>
              <a:t>,</a:t>
            </a:r>
            <a:r>
              <a:rPr lang="zh-CN" altLang="en-US" dirty="0"/>
              <a:t> </a:t>
            </a:r>
            <a:r>
              <a:rPr lang="en-US" dirty="0"/>
              <a:t>which can be extremely helpful for </a:t>
            </a:r>
            <a:r>
              <a:rPr lang="en-US" dirty="0">
                <a:solidFill>
                  <a:srgbClr val="C00000"/>
                </a:solidFill>
              </a:rPr>
              <a:t>building dev/test environment</a:t>
            </a:r>
            <a:r>
              <a:rPr lang="en-US" dirty="0"/>
              <a:t>.</a:t>
            </a:r>
            <a:endParaRPr dirty="0"/>
          </a:p>
        </p:txBody>
      </p:sp>
      <p:sp>
        <p:nvSpPr>
          <p:cNvPr id="21" name="Lorem ipsum dolor sit amet. Lorem ipsum dolor sit amet.Lorem ipsum dolor sit amet. Lorem ipsum dolor sit amet.Lorem ipsum dolor sit amet.">
            <a:extLst>
              <a:ext uri="{FF2B5EF4-FFF2-40B4-BE49-F238E27FC236}">
                <a16:creationId xmlns:a16="http://schemas.microsoft.com/office/drawing/2014/main" id="{265CF722-B1C9-FC83-9548-533B6E0406D9}"/>
              </a:ext>
            </a:extLst>
          </p:cNvPr>
          <p:cNvSpPr txBox="1"/>
          <p:nvPr/>
        </p:nvSpPr>
        <p:spPr>
          <a:xfrm>
            <a:off x="19554025" y="1553925"/>
            <a:ext cx="4541651" cy="2455544"/>
          </a:xfrm>
          <a:prstGeom prst="rect">
            <a:avLst/>
          </a:prstGeom>
          <a:ln w="6350">
            <a:solidFill>
              <a:schemeClr val="accent6"/>
            </a:solidFill>
            <a:prstDash val="lgDashDotDot"/>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495300">
              <a:lnSpc>
                <a:spcPct val="110000"/>
              </a:lnSpc>
              <a:defRPr sz="2000">
                <a:solidFill>
                  <a:srgbClr val="73777A"/>
                </a:solidFill>
                <a:latin typeface="Univers LT Std 47 Light Condens"/>
                <a:ea typeface="Univers LT Std 47 Light Condens"/>
                <a:cs typeface="Univers LT Std 47 Light Condens"/>
              </a:defRPr>
            </a:lvl1pPr>
          </a:lstStyle>
          <a:p>
            <a:r>
              <a:rPr lang="en-US" dirty="0"/>
              <a:t>The </a:t>
            </a:r>
            <a:r>
              <a:rPr lang="en-US" dirty="0">
                <a:solidFill>
                  <a:srgbClr val="C00000"/>
                </a:solidFill>
              </a:rPr>
              <a:t>extension API server </a:t>
            </a:r>
            <a:r>
              <a:rPr lang="en-US" dirty="0"/>
              <a:t>for </a:t>
            </a:r>
            <a:r>
              <a:rPr lang="en-US" dirty="0" err="1"/>
              <a:t>KubeVela</a:t>
            </a:r>
            <a:r>
              <a:rPr lang="en-US" dirty="0"/>
              <a:t> built upon the Kubernetes Aggregated API Server. It projects native APIs like creating dashboards on Grafana into Kubernetes resource APIs, so that users can manage 3rd-party resources as Kubernetes native resources.</a:t>
            </a:r>
          </a:p>
        </p:txBody>
      </p:sp>
      <p:cxnSp>
        <p:nvCxnSpPr>
          <p:cNvPr id="22" name="Curved Connector 21">
            <a:extLst>
              <a:ext uri="{FF2B5EF4-FFF2-40B4-BE49-F238E27FC236}">
                <a16:creationId xmlns:a16="http://schemas.microsoft.com/office/drawing/2014/main" id="{B5941550-B4C5-B1AF-EFF5-FCAF33FD1CED}"/>
              </a:ext>
            </a:extLst>
          </p:cNvPr>
          <p:cNvCxnSpPr>
            <a:cxnSpLocks/>
            <a:stCxn id="21" idx="1"/>
            <a:endCxn id="82" idx="3"/>
          </p:cNvCxnSpPr>
          <p:nvPr/>
        </p:nvCxnSpPr>
        <p:spPr>
          <a:xfrm rot="10800000" flipV="1">
            <a:off x="18826003" y="2781696"/>
            <a:ext cx="728022" cy="2138353"/>
          </a:xfrm>
          <a:prstGeom prst="curvedConnector3">
            <a:avLst>
              <a:gd name="adj1" fmla="val 50000"/>
            </a:avLst>
          </a:prstGeom>
          <a:noFill/>
          <a:ln w="6350" cap="flat">
            <a:solidFill>
              <a:srgbClr val="000000"/>
            </a:solidFill>
            <a:prstDash val="lgDashDotDot"/>
            <a:miter lim="400000"/>
          </a:ln>
          <a:effectLst/>
          <a:sp3d/>
        </p:spPr>
        <p:style>
          <a:lnRef idx="0">
            <a:scrgbClr r="0" g="0" b="0"/>
          </a:lnRef>
          <a:fillRef idx="0">
            <a:scrgbClr r="0" g="0" b="0"/>
          </a:fillRef>
          <a:effectRef idx="0">
            <a:scrgbClr r="0" g="0" b="0"/>
          </a:effectRef>
          <a:fontRef idx="none"/>
        </p:style>
      </p:cxnSp>
      <p:sp>
        <p:nvSpPr>
          <p:cNvPr id="26" name="Lorem ipsum dolor sit amet. Lorem ipsum dolor sit amet.Lorem ipsum dolor sit amet. Lorem ipsum dolor sit amet.Lorem ipsum dolor sit amet.">
            <a:extLst>
              <a:ext uri="{FF2B5EF4-FFF2-40B4-BE49-F238E27FC236}">
                <a16:creationId xmlns:a16="http://schemas.microsoft.com/office/drawing/2014/main" id="{051D67B7-3ED3-C301-A78B-E058780CD215}"/>
              </a:ext>
            </a:extLst>
          </p:cNvPr>
          <p:cNvSpPr txBox="1"/>
          <p:nvPr/>
        </p:nvSpPr>
        <p:spPr>
          <a:xfrm>
            <a:off x="8645647" y="10291613"/>
            <a:ext cx="7048812" cy="1439881"/>
          </a:xfrm>
          <a:prstGeom prst="rect">
            <a:avLst/>
          </a:prstGeom>
          <a:ln w="6350">
            <a:solidFill>
              <a:schemeClr val="accent6"/>
            </a:solidFill>
            <a:prstDash val="lgDashDotDot"/>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495300">
              <a:lnSpc>
                <a:spcPct val="110000"/>
              </a:lnSpc>
              <a:defRPr sz="2000">
                <a:solidFill>
                  <a:srgbClr val="73777A"/>
                </a:solidFill>
                <a:latin typeface="Univers LT Std 47 Light Condens"/>
                <a:ea typeface="Univers LT Std 47 Light Condens"/>
                <a:cs typeface="Univers LT Std 47 Light Condens"/>
              </a:defRPr>
            </a:lvl1pPr>
          </a:lstStyle>
          <a:p>
            <a:r>
              <a:rPr lang="en-US" dirty="0"/>
              <a:t>The gateway that provides </a:t>
            </a:r>
            <a:r>
              <a:rPr lang="en-US" dirty="0">
                <a:solidFill>
                  <a:srgbClr val="C00000"/>
                </a:solidFill>
              </a:rPr>
              <a:t>unified multi-cluster access interface</a:t>
            </a:r>
            <a:r>
              <a:rPr lang="en-US" dirty="0"/>
              <a:t>. Working as Kubernetes Aggregated API Server, the gateway leverages the native Authentication and Authorization modules and enforces secure and transparent access to managed clusters.</a:t>
            </a:r>
          </a:p>
        </p:txBody>
      </p:sp>
      <p:cxnSp>
        <p:nvCxnSpPr>
          <p:cNvPr id="27" name="Curved Connector 26">
            <a:extLst>
              <a:ext uri="{FF2B5EF4-FFF2-40B4-BE49-F238E27FC236}">
                <a16:creationId xmlns:a16="http://schemas.microsoft.com/office/drawing/2014/main" id="{42D49ADB-137C-66F2-92FC-1EFD7356DA8A}"/>
              </a:ext>
            </a:extLst>
          </p:cNvPr>
          <p:cNvCxnSpPr>
            <a:cxnSpLocks/>
            <a:stCxn id="41" idx="3"/>
            <a:endCxn id="26" idx="0"/>
          </p:cNvCxnSpPr>
          <p:nvPr/>
        </p:nvCxnSpPr>
        <p:spPr>
          <a:xfrm>
            <a:off x="11463119" y="8506990"/>
            <a:ext cx="706934" cy="1784623"/>
          </a:xfrm>
          <a:prstGeom prst="curvedConnector2">
            <a:avLst/>
          </a:prstGeom>
          <a:noFill/>
          <a:ln w="6350" cap="flat">
            <a:solidFill>
              <a:srgbClr val="000000"/>
            </a:solidFill>
            <a:prstDash val="lgDashDotDot"/>
            <a:miter lim="400000"/>
          </a:ln>
          <a:effectLst/>
          <a:sp3d/>
        </p:spPr>
        <p:style>
          <a:lnRef idx="0">
            <a:scrgbClr r="0" g="0" b="0"/>
          </a:lnRef>
          <a:fillRef idx="0">
            <a:scrgbClr r="0" g="0" b="0"/>
          </a:fillRef>
          <a:effectRef idx="0">
            <a:scrgbClr r="0" g="0" b="0"/>
          </a:effectRef>
          <a:fontRef idx="none"/>
        </p:style>
      </p:cxnSp>
      <p:sp>
        <p:nvSpPr>
          <p:cNvPr id="39" name="Lorem ipsum dolor sit amet. Lorem ipsum dolor sit amet.Lorem ipsum dolor sit amet. Lorem ipsum dolor sit amet.Lorem ipsum dolor sit amet.">
            <a:extLst>
              <a:ext uri="{FF2B5EF4-FFF2-40B4-BE49-F238E27FC236}">
                <a16:creationId xmlns:a16="http://schemas.microsoft.com/office/drawing/2014/main" id="{64825633-85BB-C6DE-CAD8-553A03E1642D}"/>
              </a:ext>
            </a:extLst>
          </p:cNvPr>
          <p:cNvSpPr txBox="1"/>
          <p:nvPr/>
        </p:nvSpPr>
        <p:spPr>
          <a:xfrm>
            <a:off x="19584840" y="4590623"/>
            <a:ext cx="4595887" cy="2455544"/>
          </a:xfrm>
          <a:prstGeom prst="rect">
            <a:avLst/>
          </a:prstGeom>
          <a:ln w="6350">
            <a:solidFill>
              <a:schemeClr val="accent6"/>
            </a:solidFill>
            <a:prstDash val="lgDashDotDot"/>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495300">
              <a:lnSpc>
                <a:spcPct val="110000"/>
              </a:lnSpc>
              <a:defRPr sz="2000">
                <a:solidFill>
                  <a:srgbClr val="73777A"/>
                </a:solidFill>
                <a:latin typeface="Univers LT Std 47 Light Condens"/>
                <a:ea typeface="Univers LT Std 47 Light Condens"/>
                <a:cs typeface="Univers LT Std 47 Light Condens"/>
              </a:defRPr>
            </a:lvl1pPr>
          </a:lstStyle>
          <a:p>
            <a:r>
              <a:rPr lang="en-US" dirty="0"/>
              <a:t>The </a:t>
            </a:r>
            <a:r>
              <a:rPr lang="en-US" dirty="0">
                <a:solidFill>
                  <a:srgbClr val="C00000"/>
                </a:solidFill>
              </a:rPr>
              <a:t>workflow engine </a:t>
            </a:r>
            <a:r>
              <a:rPr lang="en-US" dirty="0"/>
              <a:t>translates CUE-based steps and executes them. It works as a pure delivery tool and can be used aside by the KubeVela application. Compared to Tekton, it mainly organize the process in CUE style, instead of using Pods and Jobs directly.</a:t>
            </a:r>
          </a:p>
        </p:txBody>
      </p:sp>
      <p:cxnSp>
        <p:nvCxnSpPr>
          <p:cNvPr id="46" name="Curved Connector 45">
            <a:extLst>
              <a:ext uri="{FF2B5EF4-FFF2-40B4-BE49-F238E27FC236}">
                <a16:creationId xmlns:a16="http://schemas.microsoft.com/office/drawing/2014/main" id="{DF5EC410-9BE4-70E2-80F2-AFFF9B83DE1B}"/>
              </a:ext>
            </a:extLst>
          </p:cNvPr>
          <p:cNvCxnSpPr>
            <a:cxnSpLocks/>
            <a:stCxn id="39" idx="1"/>
            <a:endCxn id="83" idx="3"/>
          </p:cNvCxnSpPr>
          <p:nvPr/>
        </p:nvCxnSpPr>
        <p:spPr>
          <a:xfrm rot="10800000">
            <a:off x="18816748" y="5576217"/>
            <a:ext cx="768093" cy="242179"/>
          </a:xfrm>
          <a:prstGeom prst="curvedConnector3">
            <a:avLst>
              <a:gd name="adj1" fmla="val 50000"/>
            </a:avLst>
          </a:prstGeom>
          <a:noFill/>
          <a:ln w="6350" cap="flat">
            <a:solidFill>
              <a:srgbClr val="000000"/>
            </a:solidFill>
            <a:prstDash val="lgDashDotDot"/>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03097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orem ipsum dolor sit amet"/>
          <p:cNvSpPr txBox="1"/>
          <p:nvPr/>
        </p:nvSpPr>
        <p:spPr>
          <a:xfrm>
            <a:off x="8590982" y="5667678"/>
            <a:ext cx="7202036" cy="127458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6800" spc="136">
                <a:solidFill>
                  <a:srgbClr val="373D41"/>
                </a:solidFill>
                <a:latin typeface="Univers LT Std 57 Condensed"/>
                <a:ea typeface="Univers LT Std 57 Condensed"/>
                <a:cs typeface="Univers LT Std 57 Condensed"/>
                <a:sym typeface="Univers LT Std 57 Condensed"/>
              </a:defRPr>
            </a:lvl1pPr>
          </a:lstStyle>
          <a:p>
            <a:r>
              <a:rPr lang="en-US" dirty="0"/>
              <a:t>Play with KubeVela</a:t>
            </a:r>
            <a:endParaRPr dirty="0"/>
          </a:p>
        </p:txBody>
      </p:sp>
    </p:spTree>
    <p:extLst>
      <p:ext uri="{BB962C8B-B14F-4D97-AF65-F5344CB8AC3E}">
        <p14:creationId xmlns:p14="http://schemas.microsoft.com/office/powerpoint/2010/main" val="167421357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Lorem ipsum dolor sit amet. Lorem ipsum dolor sit amet.Lorem ipsum dolor sit amet. Lorem ipsum dolor sit amet.Lorem ipsum dolor sit amet."/>
          <p:cNvSpPr txBox="1"/>
          <p:nvPr/>
        </p:nvSpPr>
        <p:spPr>
          <a:xfrm>
            <a:off x="1962329" y="9172567"/>
            <a:ext cx="6186810" cy="228113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The observability infrastructures also include the necessary tools for monitoring the health status of KubeVela control plane. Exceptions and performance bottlenecks will be exposed by the metrics and dashboards.</a:t>
            </a:r>
            <a:endParaRPr dirty="0"/>
          </a:p>
        </p:txBody>
      </p:sp>
      <p:sp>
        <p:nvSpPr>
          <p:cNvPr id="637" name="Point 1"/>
          <p:cNvSpPr txBox="1"/>
          <p:nvPr/>
        </p:nvSpPr>
        <p:spPr>
          <a:xfrm>
            <a:off x="1962329" y="8518414"/>
            <a:ext cx="3420873" cy="65415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3200" spc="64">
                <a:solidFill>
                  <a:srgbClr val="373D41"/>
                </a:solidFill>
                <a:latin typeface="Univers LT Std 57 Condensed"/>
                <a:ea typeface="Univers LT Std 57 Condensed"/>
                <a:cs typeface="Univers LT Std 57 Condensed"/>
                <a:sym typeface="Univers LT Std 57 Condensed"/>
              </a:defRPr>
            </a:lvl1pPr>
          </a:lstStyle>
          <a:p>
            <a:r>
              <a:rPr lang="en-US" dirty="0"/>
              <a:t>System Monitoring</a:t>
            </a:r>
            <a:endParaRPr dirty="0"/>
          </a:p>
        </p:txBody>
      </p:sp>
      <p:sp>
        <p:nvSpPr>
          <p:cNvPr id="639" name="Tittle"/>
          <p:cNvSpPr txBox="1"/>
          <p:nvPr/>
        </p:nvSpPr>
        <p:spPr>
          <a:xfrm>
            <a:off x="772820" y="709386"/>
            <a:ext cx="5826980"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KubeVela Stability</a:t>
            </a:r>
            <a:endParaRPr dirty="0"/>
          </a:p>
        </p:txBody>
      </p:sp>
      <p:sp>
        <p:nvSpPr>
          <p:cNvPr id="640" name="Lorem ipsum dolor sit amet, consectetur adipiscing elit. Praesent eget bibendum orci."/>
          <p:cNvSpPr txBox="1"/>
          <p:nvPr/>
        </p:nvSpPr>
        <p:spPr>
          <a:xfrm>
            <a:off x="791340" y="1889543"/>
            <a:ext cx="22801321" cy="6885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r>
              <a:rPr lang="en-US" dirty="0"/>
              <a:t>Performance and Fine-tuning</a:t>
            </a:r>
            <a:endParaRPr dirty="0"/>
          </a:p>
        </p:txBody>
      </p:sp>
      <p:sp>
        <p:nvSpPr>
          <p:cNvPr id="2" name="Lorem ipsum dolor sit amet. Lorem ipsum dolor sit amet.Lorem ipsum dolor sit amet. Lorem ipsum dolor sit amet.Lorem ipsum dolor sit amet.">
            <a:extLst>
              <a:ext uri="{FF2B5EF4-FFF2-40B4-BE49-F238E27FC236}">
                <a16:creationId xmlns:a16="http://schemas.microsoft.com/office/drawing/2014/main" id="{5F5AD75D-A95C-6E56-0F1A-08B2E3F6E117}"/>
              </a:ext>
            </a:extLst>
          </p:cNvPr>
          <p:cNvSpPr txBox="1"/>
          <p:nvPr/>
        </p:nvSpPr>
        <p:spPr>
          <a:xfrm>
            <a:off x="9459590" y="9172567"/>
            <a:ext cx="6186810" cy="272125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Several rounds of load testing of KubeVela system has demonstrated that KubeVela is capable of processing thousands of applications under limited resources. The capacity can be scaled up almost linearly given more resources.</a:t>
            </a:r>
            <a:endParaRPr dirty="0"/>
          </a:p>
        </p:txBody>
      </p:sp>
      <p:sp>
        <p:nvSpPr>
          <p:cNvPr id="4" name="Point 1">
            <a:extLst>
              <a:ext uri="{FF2B5EF4-FFF2-40B4-BE49-F238E27FC236}">
                <a16:creationId xmlns:a16="http://schemas.microsoft.com/office/drawing/2014/main" id="{AB8011D4-7052-CEAD-A775-DC595A4BCE04}"/>
              </a:ext>
            </a:extLst>
          </p:cNvPr>
          <p:cNvSpPr txBox="1"/>
          <p:nvPr/>
        </p:nvSpPr>
        <p:spPr>
          <a:xfrm>
            <a:off x="9459590" y="8518414"/>
            <a:ext cx="2304221" cy="65415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3200" spc="64">
                <a:solidFill>
                  <a:srgbClr val="373D41"/>
                </a:solidFill>
                <a:latin typeface="Univers LT Std 57 Condensed"/>
                <a:ea typeface="Univers LT Std 57 Condensed"/>
                <a:cs typeface="Univers LT Std 57 Condensed"/>
                <a:sym typeface="Univers LT Std 57 Condensed"/>
              </a:defRPr>
            </a:lvl1pPr>
          </a:lstStyle>
          <a:p>
            <a:r>
              <a:rPr lang="en-US" dirty="0"/>
              <a:t>Load Testing</a:t>
            </a:r>
            <a:endParaRPr dirty="0"/>
          </a:p>
        </p:txBody>
      </p:sp>
      <p:sp>
        <p:nvSpPr>
          <p:cNvPr id="5" name="Lorem ipsum dolor sit amet. Lorem ipsum dolor sit amet.Lorem ipsum dolor sit amet. Lorem ipsum dolor sit amet.Lorem ipsum dolor sit amet.">
            <a:extLst>
              <a:ext uri="{FF2B5EF4-FFF2-40B4-BE49-F238E27FC236}">
                <a16:creationId xmlns:a16="http://schemas.microsoft.com/office/drawing/2014/main" id="{21864450-D3D4-01A2-2719-09181ED56578}"/>
              </a:ext>
            </a:extLst>
          </p:cNvPr>
          <p:cNvSpPr txBox="1"/>
          <p:nvPr/>
        </p:nvSpPr>
        <p:spPr>
          <a:xfrm>
            <a:off x="16956851" y="9172567"/>
            <a:ext cx="6186810" cy="184101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As KubeVela can be used under various scenarios, it is possible to crop partial capabilities of KubeVela in return of higher performance.</a:t>
            </a:r>
            <a:endParaRPr dirty="0"/>
          </a:p>
        </p:txBody>
      </p:sp>
      <p:sp>
        <p:nvSpPr>
          <p:cNvPr id="6" name="Point 1">
            <a:extLst>
              <a:ext uri="{FF2B5EF4-FFF2-40B4-BE49-F238E27FC236}">
                <a16:creationId xmlns:a16="http://schemas.microsoft.com/office/drawing/2014/main" id="{A317DCAC-D76D-24CD-A20C-6278842FAF41}"/>
              </a:ext>
            </a:extLst>
          </p:cNvPr>
          <p:cNvSpPr txBox="1"/>
          <p:nvPr/>
        </p:nvSpPr>
        <p:spPr>
          <a:xfrm>
            <a:off x="16956851" y="8496075"/>
            <a:ext cx="3653501" cy="65415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3200" spc="64">
                <a:solidFill>
                  <a:srgbClr val="373D41"/>
                </a:solidFill>
                <a:latin typeface="Univers LT Std 57 Condensed"/>
                <a:ea typeface="Univers LT Std 57 Condensed"/>
                <a:cs typeface="Univers LT Std 57 Condensed"/>
                <a:sym typeface="Univers LT Std 57 Condensed"/>
              </a:defRPr>
            </a:lvl1pPr>
          </a:lstStyle>
          <a:p>
            <a:r>
              <a:rPr lang="en-US" dirty="0"/>
              <a:t>Customized Tunning</a:t>
            </a:r>
            <a:endParaRPr dirty="0"/>
          </a:p>
        </p:txBody>
      </p:sp>
      <p:graphicFrame>
        <p:nvGraphicFramePr>
          <p:cNvPr id="10" name="Table 10">
            <a:extLst>
              <a:ext uri="{FF2B5EF4-FFF2-40B4-BE49-F238E27FC236}">
                <a16:creationId xmlns:a16="http://schemas.microsoft.com/office/drawing/2014/main" id="{95734E20-FAC3-5C11-A12D-009DD7D5E8F4}"/>
              </a:ext>
            </a:extLst>
          </p:cNvPr>
          <p:cNvGraphicFramePr>
            <a:graphicFrameLocks noGrp="1"/>
          </p:cNvGraphicFramePr>
          <p:nvPr>
            <p:extLst>
              <p:ext uri="{D42A27DB-BD31-4B8C-83A1-F6EECF244321}">
                <p14:modId xmlns:p14="http://schemas.microsoft.com/office/powerpoint/2010/main" val="430307566"/>
              </p:ext>
            </p:extLst>
          </p:nvPr>
        </p:nvGraphicFramePr>
        <p:xfrm>
          <a:off x="6103182" y="4011654"/>
          <a:ext cx="12177636" cy="2896872"/>
        </p:xfrm>
        <a:graphic>
          <a:graphicData uri="http://schemas.openxmlformats.org/drawingml/2006/table">
            <a:tbl>
              <a:tblPr firstRow="1" bandRow="1">
                <a:tableStyleId>{3B4B98B0-60AC-42C2-AFA5-B58CD77FA1E5}</a:tableStyleId>
              </a:tblPr>
              <a:tblGrid>
                <a:gridCol w="1329566">
                  <a:extLst>
                    <a:ext uri="{9D8B030D-6E8A-4147-A177-3AD203B41FA5}">
                      <a16:colId xmlns:a16="http://schemas.microsoft.com/office/drawing/2014/main" val="1594361094"/>
                    </a:ext>
                  </a:extLst>
                </a:gridCol>
                <a:gridCol w="1329566">
                  <a:extLst>
                    <a:ext uri="{9D8B030D-6E8A-4147-A177-3AD203B41FA5}">
                      <a16:colId xmlns:a16="http://schemas.microsoft.com/office/drawing/2014/main" val="1719540181"/>
                    </a:ext>
                  </a:extLst>
                </a:gridCol>
                <a:gridCol w="1435336">
                  <a:extLst>
                    <a:ext uri="{9D8B030D-6E8A-4147-A177-3AD203B41FA5}">
                      <a16:colId xmlns:a16="http://schemas.microsoft.com/office/drawing/2014/main" val="2582368512"/>
                    </a:ext>
                  </a:extLst>
                </a:gridCol>
                <a:gridCol w="1435336">
                  <a:extLst>
                    <a:ext uri="{9D8B030D-6E8A-4147-A177-3AD203B41FA5}">
                      <a16:colId xmlns:a16="http://schemas.microsoft.com/office/drawing/2014/main" val="3050963343"/>
                    </a:ext>
                  </a:extLst>
                </a:gridCol>
                <a:gridCol w="1473841">
                  <a:extLst>
                    <a:ext uri="{9D8B030D-6E8A-4147-A177-3AD203B41FA5}">
                      <a16:colId xmlns:a16="http://schemas.microsoft.com/office/drawing/2014/main" val="317433368"/>
                    </a:ext>
                  </a:extLst>
                </a:gridCol>
                <a:gridCol w="1085564">
                  <a:extLst>
                    <a:ext uri="{9D8B030D-6E8A-4147-A177-3AD203B41FA5}">
                      <a16:colId xmlns:a16="http://schemas.microsoft.com/office/drawing/2014/main" val="3930843070"/>
                    </a:ext>
                  </a:extLst>
                </a:gridCol>
                <a:gridCol w="1294170">
                  <a:extLst>
                    <a:ext uri="{9D8B030D-6E8A-4147-A177-3AD203B41FA5}">
                      <a16:colId xmlns:a16="http://schemas.microsoft.com/office/drawing/2014/main" val="1348125434"/>
                    </a:ext>
                  </a:extLst>
                </a:gridCol>
                <a:gridCol w="1214529">
                  <a:extLst>
                    <a:ext uri="{9D8B030D-6E8A-4147-A177-3AD203B41FA5}">
                      <a16:colId xmlns:a16="http://schemas.microsoft.com/office/drawing/2014/main" val="3931195362"/>
                    </a:ext>
                  </a:extLst>
                </a:gridCol>
                <a:gridCol w="1579728">
                  <a:extLst>
                    <a:ext uri="{9D8B030D-6E8A-4147-A177-3AD203B41FA5}">
                      <a16:colId xmlns:a16="http://schemas.microsoft.com/office/drawing/2014/main" val="2565661474"/>
                    </a:ext>
                  </a:extLst>
                </a:gridCol>
              </a:tblGrid>
              <a:tr h="370840">
                <a:tc>
                  <a:txBody>
                    <a:bodyPr/>
                    <a:lstStyle/>
                    <a:p>
                      <a:pPr algn="ctr">
                        <a:lnSpc>
                          <a:spcPct val="200000"/>
                        </a:lnSpc>
                      </a:pPr>
                      <a:r>
                        <a:rPr lang="en-US" dirty="0">
                          <a:effectLst/>
                        </a:rPr>
                        <a:t>Scale</a:t>
                      </a:r>
                    </a:p>
                  </a:txBody>
                  <a:tcPr anchor="ctr"/>
                </a:tc>
                <a:tc>
                  <a:txBody>
                    <a:bodyPr/>
                    <a:lstStyle/>
                    <a:p>
                      <a:pPr algn="r">
                        <a:lnSpc>
                          <a:spcPct val="200000"/>
                        </a:lnSpc>
                      </a:pPr>
                      <a:r>
                        <a:rPr lang="en-US">
                          <a:effectLst/>
                        </a:rPr>
                        <a:t>#Nodes</a:t>
                      </a:r>
                    </a:p>
                  </a:txBody>
                  <a:tcPr anchor="ctr"/>
                </a:tc>
                <a:tc>
                  <a:txBody>
                    <a:bodyPr/>
                    <a:lstStyle/>
                    <a:p>
                      <a:pPr algn="r">
                        <a:lnSpc>
                          <a:spcPct val="200000"/>
                        </a:lnSpc>
                      </a:pPr>
                      <a:r>
                        <a:rPr lang="en-US">
                          <a:effectLst/>
                        </a:rPr>
                        <a:t>#Apps</a:t>
                      </a:r>
                    </a:p>
                  </a:txBody>
                  <a:tcPr anchor="ctr"/>
                </a:tc>
                <a:tc>
                  <a:txBody>
                    <a:bodyPr/>
                    <a:lstStyle/>
                    <a:p>
                      <a:pPr algn="r">
                        <a:lnSpc>
                          <a:spcPct val="200000"/>
                        </a:lnSpc>
                      </a:pPr>
                      <a:r>
                        <a:rPr lang="en-US">
                          <a:effectLst/>
                        </a:rPr>
                        <a:t>#Pods</a:t>
                      </a:r>
                    </a:p>
                  </a:txBody>
                  <a:tcPr anchor="ctr"/>
                </a:tc>
                <a:tc>
                  <a:txBody>
                    <a:bodyPr/>
                    <a:lstStyle/>
                    <a:p>
                      <a:pPr algn="r">
                        <a:lnSpc>
                          <a:spcPct val="200000"/>
                        </a:lnSpc>
                      </a:pPr>
                      <a:r>
                        <a:rPr lang="en-US" dirty="0">
                          <a:effectLst/>
                        </a:rPr>
                        <a:t>#Threads</a:t>
                      </a:r>
                    </a:p>
                  </a:txBody>
                  <a:tcPr anchor="ctr"/>
                </a:tc>
                <a:tc>
                  <a:txBody>
                    <a:bodyPr/>
                    <a:lstStyle/>
                    <a:p>
                      <a:pPr algn="r">
                        <a:lnSpc>
                          <a:spcPct val="200000"/>
                        </a:lnSpc>
                      </a:pPr>
                      <a:r>
                        <a:rPr lang="en-US" dirty="0">
                          <a:effectLst/>
                        </a:rPr>
                        <a:t>QPS</a:t>
                      </a:r>
                    </a:p>
                  </a:txBody>
                  <a:tcPr anchor="ctr"/>
                </a:tc>
                <a:tc>
                  <a:txBody>
                    <a:bodyPr/>
                    <a:lstStyle/>
                    <a:p>
                      <a:pPr algn="r">
                        <a:lnSpc>
                          <a:spcPct val="200000"/>
                        </a:lnSpc>
                      </a:pPr>
                      <a:r>
                        <a:rPr lang="en-US" dirty="0">
                          <a:effectLst/>
                        </a:rPr>
                        <a:t>Burst</a:t>
                      </a:r>
                    </a:p>
                  </a:txBody>
                  <a:tcPr anchor="ctr"/>
                </a:tc>
                <a:tc>
                  <a:txBody>
                    <a:bodyPr/>
                    <a:lstStyle/>
                    <a:p>
                      <a:pPr algn="r">
                        <a:lnSpc>
                          <a:spcPct val="200000"/>
                        </a:lnSpc>
                      </a:pPr>
                      <a:r>
                        <a:rPr lang="en-US">
                          <a:effectLst/>
                        </a:rPr>
                        <a:t>CPU</a:t>
                      </a:r>
                    </a:p>
                  </a:txBody>
                  <a:tcPr anchor="ctr"/>
                </a:tc>
                <a:tc>
                  <a:txBody>
                    <a:bodyPr/>
                    <a:lstStyle/>
                    <a:p>
                      <a:pPr algn="r">
                        <a:lnSpc>
                          <a:spcPct val="200000"/>
                        </a:lnSpc>
                      </a:pPr>
                      <a:r>
                        <a:rPr lang="en-US">
                          <a:effectLst/>
                        </a:rPr>
                        <a:t>Memory</a:t>
                      </a:r>
                    </a:p>
                  </a:txBody>
                  <a:tcPr anchor="ctr"/>
                </a:tc>
                <a:extLst>
                  <a:ext uri="{0D108BD9-81ED-4DB2-BD59-A6C34878D82A}">
                    <a16:rowId xmlns:a16="http://schemas.microsoft.com/office/drawing/2014/main" val="216007576"/>
                  </a:ext>
                </a:extLst>
              </a:tr>
              <a:tr h="370840">
                <a:tc>
                  <a:txBody>
                    <a:bodyPr/>
                    <a:lstStyle/>
                    <a:p>
                      <a:pPr algn="ctr">
                        <a:lnSpc>
                          <a:spcPct val="200000"/>
                        </a:lnSpc>
                      </a:pPr>
                      <a:r>
                        <a:rPr lang="en-US" dirty="0">
                          <a:effectLst/>
                        </a:rPr>
                        <a:t>Small</a:t>
                      </a:r>
                    </a:p>
                  </a:txBody>
                  <a:tcPr anchor="ctr"/>
                </a:tc>
                <a:tc>
                  <a:txBody>
                    <a:bodyPr/>
                    <a:lstStyle/>
                    <a:p>
                      <a:pPr algn="r">
                        <a:lnSpc>
                          <a:spcPct val="200000"/>
                        </a:lnSpc>
                      </a:pPr>
                      <a:r>
                        <a:rPr lang="en-CN" dirty="0">
                          <a:effectLst/>
                        </a:rPr>
                        <a:t>&lt; 200</a:t>
                      </a:r>
                    </a:p>
                  </a:txBody>
                  <a:tcPr anchor="ctr"/>
                </a:tc>
                <a:tc>
                  <a:txBody>
                    <a:bodyPr/>
                    <a:lstStyle/>
                    <a:p>
                      <a:pPr algn="r">
                        <a:lnSpc>
                          <a:spcPct val="200000"/>
                        </a:lnSpc>
                      </a:pPr>
                      <a:r>
                        <a:rPr lang="en-CN">
                          <a:effectLst/>
                        </a:rPr>
                        <a:t>&lt; 3,000</a:t>
                      </a:r>
                    </a:p>
                  </a:txBody>
                  <a:tcPr anchor="ctr"/>
                </a:tc>
                <a:tc>
                  <a:txBody>
                    <a:bodyPr/>
                    <a:lstStyle/>
                    <a:p>
                      <a:pPr algn="r">
                        <a:lnSpc>
                          <a:spcPct val="200000"/>
                        </a:lnSpc>
                      </a:pPr>
                      <a:r>
                        <a:rPr lang="en-CN">
                          <a:effectLst/>
                        </a:rPr>
                        <a:t>&lt; 18,000</a:t>
                      </a:r>
                    </a:p>
                  </a:txBody>
                  <a:tcPr anchor="ctr"/>
                </a:tc>
                <a:tc>
                  <a:txBody>
                    <a:bodyPr/>
                    <a:lstStyle/>
                    <a:p>
                      <a:pPr algn="r">
                        <a:lnSpc>
                          <a:spcPct val="200000"/>
                        </a:lnSpc>
                      </a:pPr>
                      <a:r>
                        <a:rPr lang="en-CN" dirty="0">
                          <a:effectLst/>
                        </a:rPr>
                        <a:t>2</a:t>
                      </a:r>
                    </a:p>
                  </a:txBody>
                  <a:tcPr anchor="ctr"/>
                </a:tc>
                <a:tc>
                  <a:txBody>
                    <a:bodyPr/>
                    <a:lstStyle/>
                    <a:p>
                      <a:pPr algn="r">
                        <a:lnSpc>
                          <a:spcPct val="200000"/>
                        </a:lnSpc>
                      </a:pPr>
                      <a:r>
                        <a:rPr lang="en-CN" dirty="0">
                          <a:effectLst/>
                        </a:rPr>
                        <a:t>300</a:t>
                      </a:r>
                    </a:p>
                  </a:txBody>
                  <a:tcPr anchor="ctr"/>
                </a:tc>
                <a:tc>
                  <a:txBody>
                    <a:bodyPr/>
                    <a:lstStyle/>
                    <a:p>
                      <a:pPr algn="r">
                        <a:lnSpc>
                          <a:spcPct val="200000"/>
                        </a:lnSpc>
                      </a:pPr>
                      <a:r>
                        <a:rPr lang="en-CN" dirty="0">
                          <a:effectLst/>
                        </a:rPr>
                        <a:t>500</a:t>
                      </a:r>
                    </a:p>
                  </a:txBody>
                  <a:tcPr anchor="ctr"/>
                </a:tc>
                <a:tc>
                  <a:txBody>
                    <a:bodyPr/>
                    <a:lstStyle/>
                    <a:p>
                      <a:pPr algn="r">
                        <a:lnSpc>
                          <a:spcPct val="200000"/>
                        </a:lnSpc>
                      </a:pPr>
                      <a:r>
                        <a:rPr lang="en-CN">
                          <a:effectLst/>
                        </a:rPr>
                        <a:t>0.5</a:t>
                      </a:r>
                    </a:p>
                  </a:txBody>
                  <a:tcPr anchor="ctr"/>
                </a:tc>
                <a:tc>
                  <a:txBody>
                    <a:bodyPr/>
                    <a:lstStyle/>
                    <a:p>
                      <a:pPr algn="r">
                        <a:lnSpc>
                          <a:spcPct val="200000"/>
                        </a:lnSpc>
                      </a:pPr>
                      <a:r>
                        <a:rPr lang="en-US">
                          <a:effectLst/>
                        </a:rPr>
                        <a:t>1Gi</a:t>
                      </a:r>
                    </a:p>
                  </a:txBody>
                  <a:tcPr anchor="ctr"/>
                </a:tc>
                <a:extLst>
                  <a:ext uri="{0D108BD9-81ED-4DB2-BD59-A6C34878D82A}">
                    <a16:rowId xmlns:a16="http://schemas.microsoft.com/office/drawing/2014/main" val="1508130355"/>
                  </a:ext>
                </a:extLst>
              </a:tr>
              <a:tr h="370840">
                <a:tc>
                  <a:txBody>
                    <a:bodyPr/>
                    <a:lstStyle/>
                    <a:p>
                      <a:pPr algn="ctr">
                        <a:lnSpc>
                          <a:spcPct val="200000"/>
                        </a:lnSpc>
                      </a:pPr>
                      <a:r>
                        <a:rPr lang="en-US" dirty="0">
                          <a:effectLst/>
                        </a:rPr>
                        <a:t>Medium</a:t>
                      </a:r>
                    </a:p>
                  </a:txBody>
                  <a:tcPr anchor="ctr"/>
                </a:tc>
                <a:tc>
                  <a:txBody>
                    <a:bodyPr/>
                    <a:lstStyle/>
                    <a:p>
                      <a:pPr algn="r">
                        <a:lnSpc>
                          <a:spcPct val="200000"/>
                        </a:lnSpc>
                      </a:pPr>
                      <a:r>
                        <a:rPr lang="en-CN" dirty="0">
                          <a:effectLst/>
                        </a:rPr>
                        <a:t>&lt; 500</a:t>
                      </a:r>
                    </a:p>
                  </a:txBody>
                  <a:tcPr anchor="ctr"/>
                </a:tc>
                <a:tc>
                  <a:txBody>
                    <a:bodyPr/>
                    <a:lstStyle/>
                    <a:p>
                      <a:pPr algn="r">
                        <a:lnSpc>
                          <a:spcPct val="200000"/>
                        </a:lnSpc>
                      </a:pPr>
                      <a:r>
                        <a:rPr lang="en-CN">
                          <a:effectLst/>
                        </a:rPr>
                        <a:t>&lt; 5,000</a:t>
                      </a:r>
                    </a:p>
                  </a:txBody>
                  <a:tcPr anchor="ctr"/>
                </a:tc>
                <a:tc>
                  <a:txBody>
                    <a:bodyPr/>
                    <a:lstStyle/>
                    <a:p>
                      <a:pPr algn="r">
                        <a:lnSpc>
                          <a:spcPct val="200000"/>
                        </a:lnSpc>
                      </a:pPr>
                      <a:r>
                        <a:rPr lang="en-CN">
                          <a:effectLst/>
                        </a:rPr>
                        <a:t>&lt; 30,000</a:t>
                      </a:r>
                    </a:p>
                  </a:txBody>
                  <a:tcPr anchor="ctr"/>
                </a:tc>
                <a:tc>
                  <a:txBody>
                    <a:bodyPr/>
                    <a:lstStyle/>
                    <a:p>
                      <a:pPr algn="r">
                        <a:lnSpc>
                          <a:spcPct val="200000"/>
                        </a:lnSpc>
                      </a:pPr>
                      <a:r>
                        <a:rPr lang="en-CN" dirty="0">
                          <a:effectLst/>
                        </a:rPr>
                        <a:t>4</a:t>
                      </a:r>
                    </a:p>
                  </a:txBody>
                  <a:tcPr anchor="ctr"/>
                </a:tc>
                <a:tc>
                  <a:txBody>
                    <a:bodyPr/>
                    <a:lstStyle/>
                    <a:p>
                      <a:pPr algn="r">
                        <a:lnSpc>
                          <a:spcPct val="200000"/>
                        </a:lnSpc>
                      </a:pPr>
                      <a:r>
                        <a:rPr lang="en-CN">
                          <a:effectLst/>
                        </a:rPr>
                        <a:t>500</a:t>
                      </a:r>
                    </a:p>
                  </a:txBody>
                  <a:tcPr anchor="ctr"/>
                </a:tc>
                <a:tc>
                  <a:txBody>
                    <a:bodyPr/>
                    <a:lstStyle/>
                    <a:p>
                      <a:pPr algn="r">
                        <a:lnSpc>
                          <a:spcPct val="200000"/>
                        </a:lnSpc>
                      </a:pPr>
                      <a:r>
                        <a:rPr lang="en-CN">
                          <a:effectLst/>
                        </a:rPr>
                        <a:t>800</a:t>
                      </a:r>
                    </a:p>
                  </a:txBody>
                  <a:tcPr anchor="ctr"/>
                </a:tc>
                <a:tc>
                  <a:txBody>
                    <a:bodyPr/>
                    <a:lstStyle/>
                    <a:p>
                      <a:pPr algn="r">
                        <a:lnSpc>
                          <a:spcPct val="200000"/>
                        </a:lnSpc>
                      </a:pPr>
                      <a:r>
                        <a:rPr lang="en-CN">
                          <a:effectLst/>
                        </a:rPr>
                        <a:t>1</a:t>
                      </a:r>
                    </a:p>
                  </a:txBody>
                  <a:tcPr anchor="ctr"/>
                </a:tc>
                <a:tc>
                  <a:txBody>
                    <a:bodyPr/>
                    <a:lstStyle/>
                    <a:p>
                      <a:pPr algn="r">
                        <a:lnSpc>
                          <a:spcPct val="200000"/>
                        </a:lnSpc>
                      </a:pPr>
                      <a:r>
                        <a:rPr lang="en-US">
                          <a:effectLst/>
                        </a:rPr>
                        <a:t>2Gi</a:t>
                      </a:r>
                    </a:p>
                  </a:txBody>
                  <a:tcPr anchor="ctr"/>
                </a:tc>
                <a:extLst>
                  <a:ext uri="{0D108BD9-81ED-4DB2-BD59-A6C34878D82A}">
                    <a16:rowId xmlns:a16="http://schemas.microsoft.com/office/drawing/2014/main" val="3132202078"/>
                  </a:ext>
                </a:extLst>
              </a:tr>
              <a:tr h="370840">
                <a:tc>
                  <a:txBody>
                    <a:bodyPr/>
                    <a:lstStyle/>
                    <a:p>
                      <a:pPr algn="ctr">
                        <a:lnSpc>
                          <a:spcPct val="200000"/>
                        </a:lnSpc>
                      </a:pPr>
                      <a:r>
                        <a:rPr lang="en-US" dirty="0">
                          <a:effectLst/>
                        </a:rPr>
                        <a:t>Large</a:t>
                      </a:r>
                    </a:p>
                  </a:txBody>
                  <a:tcPr anchor="ctr"/>
                </a:tc>
                <a:tc>
                  <a:txBody>
                    <a:bodyPr/>
                    <a:lstStyle/>
                    <a:p>
                      <a:pPr algn="r">
                        <a:lnSpc>
                          <a:spcPct val="200000"/>
                        </a:lnSpc>
                      </a:pPr>
                      <a:r>
                        <a:rPr lang="en-CN">
                          <a:effectLst/>
                        </a:rPr>
                        <a:t>&lt; 1,000</a:t>
                      </a:r>
                    </a:p>
                  </a:txBody>
                  <a:tcPr anchor="ctr"/>
                </a:tc>
                <a:tc>
                  <a:txBody>
                    <a:bodyPr/>
                    <a:lstStyle/>
                    <a:p>
                      <a:pPr algn="r">
                        <a:lnSpc>
                          <a:spcPct val="200000"/>
                        </a:lnSpc>
                      </a:pPr>
                      <a:r>
                        <a:rPr lang="en-CN">
                          <a:effectLst/>
                        </a:rPr>
                        <a:t>&lt; 12,000</a:t>
                      </a:r>
                    </a:p>
                  </a:txBody>
                  <a:tcPr anchor="ctr"/>
                </a:tc>
                <a:tc>
                  <a:txBody>
                    <a:bodyPr/>
                    <a:lstStyle/>
                    <a:p>
                      <a:pPr algn="r">
                        <a:lnSpc>
                          <a:spcPct val="200000"/>
                        </a:lnSpc>
                      </a:pPr>
                      <a:r>
                        <a:rPr lang="en-CN">
                          <a:effectLst/>
                        </a:rPr>
                        <a:t>&lt; 72,000</a:t>
                      </a:r>
                    </a:p>
                  </a:txBody>
                  <a:tcPr anchor="ctr"/>
                </a:tc>
                <a:tc>
                  <a:txBody>
                    <a:bodyPr/>
                    <a:lstStyle/>
                    <a:p>
                      <a:pPr algn="r">
                        <a:lnSpc>
                          <a:spcPct val="200000"/>
                        </a:lnSpc>
                      </a:pPr>
                      <a:r>
                        <a:rPr lang="en-CN" dirty="0">
                          <a:effectLst/>
                        </a:rPr>
                        <a:t>4</a:t>
                      </a:r>
                    </a:p>
                  </a:txBody>
                  <a:tcPr anchor="ctr"/>
                </a:tc>
                <a:tc>
                  <a:txBody>
                    <a:bodyPr/>
                    <a:lstStyle/>
                    <a:p>
                      <a:pPr algn="r">
                        <a:lnSpc>
                          <a:spcPct val="200000"/>
                        </a:lnSpc>
                      </a:pPr>
                      <a:r>
                        <a:rPr lang="en-CN" dirty="0">
                          <a:effectLst/>
                        </a:rPr>
                        <a:t>800</a:t>
                      </a:r>
                    </a:p>
                  </a:txBody>
                  <a:tcPr anchor="ctr"/>
                </a:tc>
                <a:tc>
                  <a:txBody>
                    <a:bodyPr/>
                    <a:lstStyle/>
                    <a:p>
                      <a:pPr algn="r">
                        <a:lnSpc>
                          <a:spcPct val="200000"/>
                        </a:lnSpc>
                      </a:pPr>
                      <a:r>
                        <a:rPr lang="en-CN" dirty="0">
                          <a:effectLst/>
                        </a:rPr>
                        <a:t>1,000</a:t>
                      </a:r>
                    </a:p>
                  </a:txBody>
                  <a:tcPr anchor="ctr"/>
                </a:tc>
                <a:tc>
                  <a:txBody>
                    <a:bodyPr/>
                    <a:lstStyle/>
                    <a:p>
                      <a:pPr algn="r">
                        <a:lnSpc>
                          <a:spcPct val="200000"/>
                        </a:lnSpc>
                      </a:pPr>
                      <a:r>
                        <a:rPr lang="en-CN">
                          <a:effectLst/>
                        </a:rPr>
                        <a:t>2</a:t>
                      </a:r>
                    </a:p>
                  </a:txBody>
                  <a:tcPr anchor="ctr"/>
                </a:tc>
                <a:tc>
                  <a:txBody>
                    <a:bodyPr/>
                    <a:lstStyle/>
                    <a:p>
                      <a:pPr algn="r">
                        <a:lnSpc>
                          <a:spcPct val="200000"/>
                        </a:lnSpc>
                      </a:pPr>
                      <a:r>
                        <a:rPr lang="en-US" dirty="0">
                          <a:effectLst/>
                        </a:rPr>
                        <a:t>4Gi</a:t>
                      </a:r>
                    </a:p>
                  </a:txBody>
                  <a:tcPr anchor="ctr"/>
                </a:tc>
                <a:extLst>
                  <a:ext uri="{0D108BD9-81ED-4DB2-BD59-A6C34878D82A}">
                    <a16:rowId xmlns:a16="http://schemas.microsoft.com/office/drawing/2014/main" val="137037791"/>
                  </a:ext>
                </a:extLst>
              </a:tr>
            </a:tbl>
          </a:graphicData>
        </a:graphic>
      </p:graphicFrame>
      <p:sp>
        <p:nvSpPr>
          <p:cNvPr id="11" name="TextBox 10">
            <a:extLst>
              <a:ext uri="{FF2B5EF4-FFF2-40B4-BE49-F238E27FC236}">
                <a16:creationId xmlns:a16="http://schemas.microsoft.com/office/drawing/2014/main" id="{81A67029-9DDF-4EDA-4A62-339B68A78D58}"/>
              </a:ext>
            </a:extLst>
          </p:cNvPr>
          <p:cNvSpPr txBox="1"/>
          <p:nvPr/>
        </p:nvSpPr>
        <p:spPr>
          <a:xfrm>
            <a:off x="6293195" y="7020896"/>
            <a:ext cx="1198762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CN" sz="2000" b="0" i="0" u="none" strike="noStrike" cap="none" spc="0" normalizeH="0" baseline="0" dirty="0">
                <a:ln>
                  <a:noFill/>
                </a:ln>
                <a:solidFill>
                  <a:schemeClr val="tx1">
                    <a:lumMod val="50000"/>
                    <a:lumOff val="50000"/>
                  </a:schemeClr>
                </a:solidFill>
                <a:effectLst/>
                <a:uFillTx/>
                <a:latin typeface="+mn-lt"/>
                <a:ea typeface="+mn-ea"/>
                <a:cs typeface="+mn-cs"/>
                <a:sym typeface="Helvetica Light"/>
              </a:rPr>
              <a:t>NOTE: </a:t>
            </a:r>
            <a:r>
              <a:rPr lang="en-US" sz="2000" b="0" i="0" dirty="0">
                <a:solidFill>
                  <a:schemeClr val="tx1">
                    <a:lumMod val="50000"/>
                    <a:lumOff val="50000"/>
                  </a:schemeClr>
                </a:solidFill>
                <a:effectLst/>
                <a:latin typeface="system-ui"/>
              </a:rPr>
              <a:t>The above configurations are based on medium size applications (each application contains 2~3 components and 5~6 resources).</a:t>
            </a:r>
            <a:endParaRPr kumimoji="0" lang="en-CN" sz="2000" b="0" i="0" u="none" strike="noStrike" cap="none" spc="0" normalizeH="0" baseline="0" dirty="0">
              <a:ln>
                <a:noFill/>
              </a:ln>
              <a:solidFill>
                <a:schemeClr val="tx1">
                  <a:lumMod val="50000"/>
                  <a:lumOff val="50000"/>
                </a:schemeClr>
              </a:solidFill>
              <a:effectLst/>
              <a:uFillTx/>
              <a:latin typeface="+mn-lt"/>
              <a:ea typeface="+mn-ea"/>
              <a:cs typeface="+mn-cs"/>
              <a:sym typeface="Helvetica Light"/>
            </a:endParaRPr>
          </a:p>
        </p:txBody>
      </p:sp>
    </p:spTree>
    <p:extLst>
      <p:ext uri="{BB962C8B-B14F-4D97-AF65-F5344CB8AC3E}">
        <p14:creationId xmlns:p14="http://schemas.microsoft.com/office/powerpoint/2010/main" val="18852023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Lorem ipsum dolor sit amet. Lorem ipsum dolor sit amet.Lorem ipsum dolor sit amet. Lorem ipsum dolor sit amet.Lorem ipsum dolor sit amet. Lorem ipsum dolor sit amet. Lorem ipsum dolor sit amet."/>
          <p:cNvSpPr txBox="1"/>
          <p:nvPr/>
        </p:nvSpPr>
        <p:spPr>
          <a:xfrm>
            <a:off x="3035495" y="8565417"/>
            <a:ext cx="17839264" cy="58067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95300">
              <a:lnSpc>
                <a:spcPct val="130000"/>
              </a:lnSpc>
              <a:defRPr sz="2600">
                <a:solidFill>
                  <a:srgbClr val="73777A"/>
                </a:solidFill>
                <a:latin typeface="Univers LT Std 47 Light Condens"/>
                <a:ea typeface="Univers LT Std 47 Light Condens"/>
                <a:cs typeface="Univers LT Std 47 Light Condens"/>
                <a:sym typeface="Univers LT Std 47 Light Condens"/>
              </a:defRPr>
            </a:lvl1pPr>
          </a:lstStyle>
          <a:p>
            <a:pPr algn="ctr"/>
            <a:r>
              <a:rPr lang="en-US" dirty="0"/>
              <a:t>KubeVela is applied across various areas to help manage application systems, especially high-tech industries. </a:t>
            </a:r>
            <a:endParaRPr dirty="0"/>
          </a:p>
        </p:txBody>
      </p:sp>
      <p:sp>
        <p:nvSpPr>
          <p:cNvPr id="628" name="Our Customers"/>
          <p:cNvSpPr txBox="1"/>
          <p:nvPr/>
        </p:nvSpPr>
        <p:spPr>
          <a:xfrm>
            <a:off x="772820" y="709386"/>
            <a:ext cx="6153544"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KubeVela Adopters</a:t>
            </a:r>
            <a:endParaRPr dirty="0"/>
          </a:p>
        </p:txBody>
      </p:sp>
      <p:sp>
        <p:nvSpPr>
          <p:cNvPr id="629" name="Lorem ipsum dolor sit amet, consectetur adipiscing elit. Praesent eget bibendum orci."/>
          <p:cNvSpPr txBox="1"/>
          <p:nvPr/>
        </p:nvSpPr>
        <p:spPr>
          <a:xfrm>
            <a:off x="791340" y="1889543"/>
            <a:ext cx="22801321" cy="6885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r>
              <a:rPr lang="en-US" dirty="0"/>
              <a:t>Areas uses KubeVela.</a:t>
            </a:r>
            <a:endParaRPr dirty="0"/>
          </a:p>
        </p:txBody>
      </p:sp>
      <p:sp>
        <p:nvSpPr>
          <p:cNvPr id="10" name="Lorem ipsum dolor sit amet, consectetur adipiscing elit. Praesent eget bibendum orci.">
            <a:extLst>
              <a:ext uri="{FF2B5EF4-FFF2-40B4-BE49-F238E27FC236}">
                <a16:creationId xmlns:a16="http://schemas.microsoft.com/office/drawing/2014/main" id="{37F75E25-5AF4-919D-291D-87241058E83F}"/>
              </a:ext>
            </a:extLst>
          </p:cNvPr>
          <p:cNvSpPr txBox="1"/>
          <p:nvPr/>
        </p:nvSpPr>
        <p:spPr>
          <a:xfrm>
            <a:off x="4153878" y="6658459"/>
            <a:ext cx="3528049" cy="13164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pPr algn="ctr"/>
            <a:r>
              <a:rPr lang="en-US" dirty="0"/>
              <a:t>Commercial</a:t>
            </a:r>
          </a:p>
          <a:p>
            <a:pPr algn="ctr"/>
            <a:r>
              <a:rPr lang="en-US" dirty="0"/>
              <a:t>Banks</a:t>
            </a:r>
            <a:endParaRPr dirty="0"/>
          </a:p>
        </p:txBody>
      </p:sp>
      <p:sp>
        <p:nvSpPr>
          <p:cNvPr id="12" name="Lorem ipsum dolor sit amet, consectetur adipiscing elit. Praesent eget bibendum orci.">
            <a:extLst>
              <a:ext uri="{FF2B5EF4-FFF2-40B4-BE49-F238E27FC236}">
                <a16:creationId xmlns:a16="http://schemas.microsoft.com/office/drawing/2014/main" id="{B038F78F-A388-9FA8-5021-BF036888FB28}"/>
              </a:ext>
            </a:extLst>
          </p:cNvPr>
          <p:cNvSpPr txBox="1"/>
          <p:nvPr/>
        </p:nvSpPr>
        <p:spPr>
          <a:xfrm>
            <a:off x="8071050" y="6658458"/>
            <a:ext cx="3417012" cy="13164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pPr algn="ctr"/>
            <a:r>
              <a:rPr lang="en-US" dirty="0"/>
              <a:t>Car</a:t>
            </a:r>
          </a:p>
          <a:p>
            <a:pPr algn="ctr"/>
            <a:r>
              <a:rPr lang="en-US" dirty="0"/>
              <a:t>Manufacturers </a:t>
            </a:r>
            <a:endParaRPr dirty="0"/>
          </a:p>
        </p:txBody>
      </p:sp>
      <p:sp>
        <p:nvSpPr>
          <p:cNvPr id="15" name="Lorem ipsum dolor sit amet, consectetur adipiscing elit. Praesent eget bibendum orci.">
            <a:extLst>
              <a:ext uri="{FF2B5EF4-FFF2-40B4-BE49-F238E27FC236}">
                <a16:creationId xmlns:a16="http://schemas.microsoft.com/office/drawing/2014/main" id="{3E9B1570-D328-9D4D-B56B-B4AE4411217C}"/>
              </a:ext>
            </a:extLst>
          </p:cNvPr>
          <p:cNvSpPr txBox="1"/>
          <p:nvPr/>
        </p:nvSpPr>
        <p:spPr>
          <a:xfrm>
            <a:off x="11955127" y="6662493"/>
            <a:ext cx="3417012" cy="13164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pPr algn="ctr"/>
            <a:r>
              <a:rPr lang="en-US" dirty="0"/>
              <a:t>Cloud</a:t>
            </a:r>
          </a:p>
          <a:p>
            <a:pPr algn="ctr"/>
            <a:r>
              <a:rPr lang="en-US" dirty="0"/>
              <a:t>Providers</a:t>
            </a:r>
            <a:endParaRPr dirty="0"/>
          </a:p>
        </p:txBody>
      </p:sp>
      <p:pic>
        <p:nvPicPr>
          <p:cNvPr id="16" name="Picture 15">
            <a:extLst>
              <a:ext uri="{FF2B5EF4-FFF2-40B4-BE49-F238E27FC236}">
                <a16:creationId xmlns:a16="http://schemas.microsoft.com/office/drawing/2014/main" id="{FCA4A22C-7B45-010E-DD47-167B0834A144}"/>
              </a:ext>
            </a:extLst>
          </p:cNvPr>
          <p:cNvPicPr>
            <a:picLocks noChangeAspect="1"/>
          </p:cNvPicPr>
          <p:nvPr/>
        </p:nvPicPr>
        <p:blipFill>
          <a:blip r:embed="rId3"/>
          <a:stretch>
            <a:fillRect/>
          </a:stretch>
        </p:blipFill>
        <p:spPr>
          <a:xfrm>
            <a:off x="8754400" y="4838248"/>
            <a:ext cx="1960639" cy="1657631"/>
          </a:xfrm>
          <a:prstGeom prst="rect">
            <a:avLst/>
          </a:prstGeom>
        </p:spPr>
      </p:pic>
      <p:pic>
        <p:nvPicPr>
          <p:cNvPr id="17" name="Picture 16">
            <a:extLst>
              <a:ext uri="{FF2B5EF4-FFF2-40B4-BE49-F238E27FC236}">
                <a16:creationId xmlns:a16="http://schemas.microsoft.com/office/drawing/2014/main" id="{B44E7347-979A-2F88-9131-751AB467AACE}"/>
              </a:ext>
            </a:extLst>
          </p:cNvPr>
          <p:cNvPicPr>
            <a:picLocks noChangeAspect="1"/>
          </p:cNvPicPr>
          <p:nvPr/>
        </p:nvPicPr>
        <p:blipFill>
          <a:blip r:embed="rId4"/>
          <a:stretch>
            <a:fillRect/>
          </a:stretch>
        </p:blipFill>
        <p:spPr>
          <a:xfrm>
            <a:off x="5032108" y="4852916"/>
            <a:ext cx="1771587" cy="1646965"/>
          </a:xfrm>
          <a:prstGeom prst="rect">
            <a:avLst/>
          </a:prstGeom>
        </p:spPr>
      </p:pic>
      <p:pic>
        <p:nvPicPr>
          <p:cNvPr id="19" name="Picture 18">
            <a:extLst>
              <a:ext uri="{FF2B5EF4-FFF2-40B4-BE49-F238E27FC236}">
                <a16:creationId xmlns:a16="http://schemas.microsoft.com/office/drawing/2014/main" id="{D4767601-FEA5-D646-90B3-E88B2D5661D5}"/>
              </a:ext>
            </a:extLst>
          </p:cNvPr>
          <p:cNvPicPr>
            <a:picLocks noChangeAspect="1"/>
          </p:cNvPicPr>
          <p:nvPr/>
        </p:nvPicPr>
        <p:blipFill>
          <a:blip r:embed="rId5"/>
          <a:stretch>
            <a:fillRect/>
          </a:stretch>
        </p:blipFill>
        <p:spPr>
          <a:xfrm>
            <a:off x="12661188" y="4938003"/>
            <a:ext cx="1960639" cy="1597652"/>
          </a:xfrm>
          <a:prstGeom prst="rect">
            <a:avLst/>
          </a:prstGeom>
        </p:spPr>
      </p:pic>
      <p:sp>
        <p:nvSpPr>
          <p:cNvPr id="21" name="Lorem ipsum dolor sit amet, consectetur adipiscing elit. Praesent eget bibendum orci.">
            <a:extLst>
              <a:ext uri="{FF2B5EF4-FFF2-40B4-BE49-F238E27FC236}">
                <a16:creationId xmlns:a16="http://schemas.microsoft.com/office/drawing/2014/main" id="{2B780368-C83D-2ED6-A2AA-8D0026A373DC}"/>
              </a:ext>
            </a:extLst>
          </p:cNvPr>
          <p:cNvSpPr txBox="1"/>
          <p:nvPr/>
        </p:nvSpPr>
        <p:spPr>
          <a:xfrm>
            <a:off x="15839789" y="6645262"/>
            <a:ext cx="3417012" cy="13164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pPr algn="ctr"/>
            <a:r>
              <a:rPr lang="en-US" dirty="0"/>
              <a:t>Game</a:t>
            </a:r>
          </a:p>
          <a:p>
            <a:pPr algn="ctr"/>
            <a:r>
              <a:rPr lang="en-US" dirty="0"/>
              <a:t>Companies</a:t>
            </a:r>
            <a:endParaRPr dirty="0"/>
          </a:p>
        </p:txBody>
      </p:sp>
      <p:pic>
        <p:nvPicPr>
          <p:cNvPr id="1032" name="Picture 8" descr="Game controller - Free technology icons">
            <a:extLst>
              <a:ext uri="{FF2B5EF4-FFF2-40B4-BE49-F238E27FC236}">
                <a16:creationId xmlns:a16="http://schemas.microsoft.com/office/drawing/2014/main" id="{95F68FAC-B1A2-BC3B-9DA4-EAB479C98B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62439" y="4838248"/>
            <a:ext cx="1971712" cy="19717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CAFD3B-D0C4-94E4-8978-EFD451E55221}"/>
              </a:ext>
            </a:extLst>
          </p:cNvPr>
          <p:cNvSpPr txBox="1"/>
          <p:nvPr/>
        </p:nvSpPr>
        <p:spPr>
          <a:xfrm>
            <a:off x="4366895" y="9270897"/>
            <a:ext cx="1219554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2400" dirty="0">
                <a:hlinkClick r:id="rId7"/>
              </a:rPr>
              <a:t>https://github.com/kubevela/community/blob/main/ADOPTERS.md</a:t>
            </a:r>
            <a:endParaRPr lang="en-US" sz="2400" dirty="0"/>
          </a:p>
        </p:txBody>
      </p:sp>
    </p:spTree>
    <p:extLst>
      <p:ext uri="{BB962C8B-B14F-4D97-AF65-F5344CB8AC3E}">
        <p14:creationId xmlns:p14="http://schemas.microsoft.com/office/powerpoint/2010/main" val="254597485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Lorem ipsum dolor sit amet. Lorem ipsum dolor sit amet.Lorem ipsum dolor sit amet. Lorem ipsum dolor sit amet.Lorem ipsum dolor sit amet."/>
          <p:cNvSpPr txBox="1"/>
          <p:nvPr/>
        </p:nvSpPr>
        <p:spPr>
          <a:xfrm>
            <a:off x="13493929" y="9289319"/>
            <a:ext cx="7048812" cy="96077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KubeVela holds bi-weekly community meetings and has recorded 30+ English meetings on YouTube.</a:t>
            </a:r>
            <a:endParaRPr dirty="0"/>
          </a:p>
        </p:txBody>
      </p:sp>
      <p:sp>
        <p:nvSpPr>
          <p:cNvPr id="633" name="Point 1"/>
          <p:cNvSpPr txBox="1"/>
          <p:nvPr/>
        </p:nvSpPr>
        <p:spPr>
          <a:xfrm>
            <a:off x="13493929" y="8547554"/>
            <a:ext cx="5500288" cy="65415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3200" spc="64">
                <a:solidFill>
                  <a:srgbClr val="373D41"/>
                </a:solidFill>
                <a:latin typeface="Univers LT Std 57 Condensed"/>
                <a:ea typeface="Univers LT Std 57 Condensed"/>
                <a:cs typeface="Univers LT Std 57 Condensed"/>
                <a:sym typeface="Univers LT Std 57 Condensed"/>
              </a:defRPr>
            </a:lvl1pPr>
          </a:lstStyle>
          <a:p>
            <a:r>
              <a:rPr lang="en-US" dirty="0"/>
              <a:t>Biweekly Community Meetings</a:t>
            </a:r>
            <a:endParaRPr dirty="0"/>
          </a:p>
        </p:txBody>
      </p:sp>
      <p:sp>
        <p:nvSpPr>
          <p:cNvPr id="634" name="Lorem ipsum dolor sit amet. Lorem ipsum dolor sit amet.Lorem ipsum dolor sit amet. Lorem ipsum dolor sit amet.Lorem ipsum dolor sit amet."/>
          <p:cNvSpPr txBox="1"/>
          <p:nvPr/>
        </p:nvSpPr>
        <p:spPr>
          <a:xfrm>
            <a:off x="13493929" y="7198577"/>
            <a:ext cx="7048812" cy="96077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KubeVela received over 1,400 issues and has solved 85% of them.</a:t>
            </a:r>
            <a:endParaRPr dirty="0"/>
          </a:p>
        </p:txBody>
      </p:sp>
      <p:sp>
        <p:nvSpPr>
          <p:cNvPr id="635" name="Point 1"/>
          <p:cNvSpPr txBox="1"/>
          <p:nvPr/>
        </p:nvSpPr>
        <p:spPr>
          <a:xfrm>
            <a:off x="13493929" y="6501656"/>
            <a:ext cx="1156920" cy="65415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3200" spc="64">
                <a:solidFill>
                  <a:srgbClr val="373D41"/>
                </a:solidFill>
                <a:latin typeface="Univers LT Std 57 Condensed"/>
                <a:ea typeface="Univers LT Std 57 Condensed"/>
                <a:cs typeface="Univers LT Std 57 Condensed"/>
                <a:sym typeface="Univers LT Std 57 Condensed"/>
              </a:defRPr>
            </a:lvl1pPr>
          </a:lstStyle>
          <a:p>
            <a:r>
              <a:rPr lang="en-US" dirty="0"/>
              <a:t>Issues</a:t>
            </a:r>
            <a:endParaRPr dirty="0"/>
          </a:p>
        </p:txBody>
      </p:sp>
      <p:sp>
        <p:nvSpPr>
          <p:cNvPr id="636" name="Lorem ipsum dolor sit amet. Lorem ipsum dolor sit amet.Lorem ipsum dolor sit amet. Lorem ipsum dolor sit amet.Lorem ipsum dolor sit amet."/>
          <p:cNvSpPr txBox="1"/>
          <p:nvPr/>
        </p:nvSpPr>
        <p:spPr>
          <a:xfrm>
            <a:off x="13493929" y="4801444"/>
            <a:ext cx="7048812" cy="140089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95300">
              <a:lnSpc>
                <a:spcPct val="110000"/>
              </a:lnSpc>
              <a:defRPr sz="2600">
                <a:solidFill>
                  <a:srgbClr val="73777A"/>
                </a:solidFill>
                <a:latin typeface="Univers LT Std 47 Light Condens"/>
                <a:ea typeface="Univers LT Std 47 Light Condens"/>
                <a:cs typeface="Univers LT Std 47 Light Condens"/>
                <a:sym typeface="Univers LT Std 47 Light Condens"/>
              </a:defRPr>
            </a:lvl1pPr>
          </a:lstStyle>
          <a:p>
            <a:r>
              <a:rPr lang="en-US" dirty="0"/>
              <a:t>KubeVela has attracted over 200 contributors from various countries, including China, USA, India, Germany, Korea, Spain, etc.</a:t>
            </a:r>
            <a:endParaRPr dirty="0"/>
          </a:p>
        </p:txBody>
      </p:sp>
      <p:sp>
        <p:nvSpPr>
          <p:cNvPr id="637" name="Point 1"/>
          <p:cNvSpPr txBox="1"/>
          <p:nvPr/>
        </p:nvSpPr>
        <p:spPr>
          <a:xfrm>
            <a:off x="13493929" y="4152150"/>
            <a:ext cx="2318648" cy="65415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3200" spc="64">
                <a:solidFill>
                  <a:srgbClr val="373D41"/>
                </a:solidFill>
                <a:latin typeface="Univers LT Std 57 Condensed"/>
                <a:ea typeface="Univers LT Std 57 Condensed"/>
                <a:cs typeface="Univers LT Std 57 Condensed"/>
                <a:sym typeface="Univers LT Std 57 Condensed"/>
              </a:defRPr>
            </a:lvl1pPr>
          </a:lstStyle>
          <a:p>
            <a:r>
              <a:rPr lang="en-US" dirty="0"/>
              <a:t>Contributors</a:t>
            </a:r>
            <a:endParaRPr dirty="0"/>
          </a:p>
        </p:txBody>
      </p:sp>
      <p:graphicFrame>
        <p:nvGraphicFramePr>
          <p:cNvPr id="638" name="混合图"/>
          <p:cNvGraphicFramePr/>
          <p:nvPr/>
        </p:nvGraphicFramePr>
        <p:xfrm>
          <a:off x="2499122" y="3940377"/>
          <a:ext cx="9196260" cy="7549199"/>
        </p:xfrm>
        <a:graphic>
          <a:graphicData uri="http://schemas.openxmlformats.org/drawingml/2006/chart">
            <c:chart xmlns:c="http://schemas.openxmlformats.org/drawingml/2006/chart" xmlns:r="http://schemas.openxmlformats.org/officeDocument/2006/relationships" r:id="rId3"/>
          </a:graphicData>
        </a:graphic>
      </p:graphicFrame>
      <p:sp>
        <p:nvSpPr>
          <p:cNvPr id="639" name="Tittle"/>
          <p:cNvSpPr txBox="1"/>
          <p:nvPr/>
        </p:nvSpPr>
        <p:spPr>
          <a:xfrm>
            <a:off x="772820" y="709386"/>
            <a:ext cx="6910610"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KubeVela Community</a:t>
            </a:r>
            <a:endParaRPr dirty="0"/>
          </a:p>
        </p:txBody>
      </p:sp>
      <p:sp>
        <p:nvSpPr>
          <p:cNvPr id="640" name="Lorem ipsum dolor sit amet, consectetur adipiscing elit. Praesent eget bibendum orci."/>
          <p:cNvSpPr txBox="1"/>
          <p:nvPr/>
        </p:nvSpPr>
        <p:spPr>
          <a:xfrm>
            <a:off x="791340" y="1889543"/>
            <a:ext cx="22801321" cy="6885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r>
              <a:rPr lang="en-US" dirty="0"/>
              <a:t>KubeVela attracts world-wide contributors and continuously evolves.</a:t>
            </a:r>
            <a:endParaRPr dirty="0"/>
          </a:p>
        </p:txBody>
      </p:sp>
      <p:sp>
        <p:nvSpPr>
          <p:cNvPr id="3" name="TextBox 2">
            <a:extLst>
              <a:ext uri="{FF2B5EF4-FFF2-40B4-BE49-F238E27FC236}">
                <a16:creationId xmlns:a16="http://schemas.microsoft.com/office/drawing/2014/main" id="{73FBF0E0-00CA-7AAA-F081-99E68ACCF307}"/>
              </a:ext>
            </a:extLst>
          </p:cNvPr>
          <p:cNvSpPr txBox="1"/>
          <p:nvPr/>
        </p:nvSpPr>
        <p:spPr>
          <a:xfrm>
            <a:off x="13447629" y="10435290"/>
            <a:ext cx="559272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N" sz="2400" dirty="0">
                <a:hlinkClick r:id="rId4"/>
              </a:rPr>
              <a:t>https://github.com/kubevela/community</a:t>
            </a:r>
            <a:endParaRPr lang="en-CN" sz="2400" dirty="0"/>
          </a:p>
        </p:txBody>
      </p:sp>
    </p:spTree>
    <p:extLst>
      <p:ext uri="{BB962C8B-B14F-4D97-AF65-F5344CB8AC3E}">
        <p14:creationId xmlns:p14="http://schemas.microsoft.com/office/powerpoint/2010/main" val="191184696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ructure Chart">
            <a:extLst>
              <a:ext uri="{FF2B5EF4-FFF2-40B4-BE49-F238E27FC236}">
                <a16:creationId xmlns:a16="http://schemas.microsoft.com/office/drawing/2014/main" id="{C6C32BCF-EF5C-EEDE-5787-FE750BB84224}"/>
              </a:ext>
            </a:extLst>
          </p:cNvPr>
          <p:cNvSpPr txBox="1"/>
          <p:nvPr/>
        </p:nvSpPr>
        <p:spPr>
          <a:xfrm>
            <a:off x="772820" y="709386"/>
            <a:ext cx="5055295"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altLang="zh-CN" dirty="0"/>
              <a:t>Why</a:t>
            </a:r>
            <a:r>
              <a:rPr lang="zh-CN" altLang="en-US" dirty="0"/>
              <a:t> </a:t>
            </a:r>
            <a:r>
              <a:rPr lang="en-US" dirty="0" err="1"/>
              <a:t>KubeVela</a:t>
            </a:r>
            <a:r>
              <a:rPr lang="en-US" altLang="zh-CN" dirty="0"/>
              <a:t>?</a:t>
            </a:r>
            <a:endParaRPr dirty="0"/>
          </a:p>
        </p:txBody>
      </p:sp>
      <p:grpSp>
        <p:nvGrpSpPr>
          <p:cNvPr id="30" name="Group 29">
            <a:extLst>
              <a:ext uri="{FF2B5EF4-FFF2-40B4-BE49-F238E27FC236}">
                <a16:creationId xmlns:a16="http://schemas.microsoft.com/office/drawing/2014/main" id="{06081657-7E94-6A92-A72D-FD7C9A6A5D91}"/>
              </a:ext>
            </a:extLst>
          </p:cNvPr>
          <p:cNvGrpSpPr/>
          <p:nvPr/>
        </p:nvGrpSpPr>
        <p:grpSpPr>
          <a:xfrm>
            <a:off x="1168947" y="4330995"/>
            <a:ext cx="10384622" cy="3826812"/>
            <a:chOff x="1604633" y="4680957"/>
            <a:chExt cx="17204995" cy="6192442"/>
          </a:xfrm>
        </p:grpSpPr>
        <p:pic>
          <p:nvPicPr>
            <p:cNvPr id="3" name="Picture 2">
              <a:extLst>
                <a:ext uri="{FF2B5EF4-FFF2-40B4-BE49-F238E27FC236}">
                  <a16:creationId xmlns:a16="http://schemas.microsoft.com/office/drawing/2014/main" id="{BBBD6D11-5EDE-255E-9C31-36F8E3CE8043}"/>
                </a:ext>
              </a:extLst>
            </p:cNvPr>
            <p:cNvPicPr>
              <a:picLocks noChangeAspect="1"/>
            </p:cNvPicPr>
            <p:nvPr/>
          </p:nvPicPr>
          <p:blipFill rotWithShape="1">
            <a:blip r:embed="rId3"/>
            <a:srcRect l="5969" t="72992" r="6956" b="10237"/>
            <a:stretch/>
          </p:blipFill>
          <p:spPr>
            <a:xfrm>
              <a:off x="2090401" y="9488817"/>
              <a:ext cx="16024258" cy="1384582"/>
            </a:xfrm>
            <a:prstGeom prst="rect">
              <a:avLst/>
            </a:prstGeom>
          </p:spPr>
        </p:pic>
        <p:sp>
          <p:nvSpPr>
            <p:cNvPr id="4" name="TextBox 3">
              <a:extLst>
                <a:ext uri="{FF2B5EF4-FFF2-40B4-BE49-F238E27FC236}">
                  <a16:creationId xmlns:a16="http://schemas.microsoft.com/office/drawing/2014/main" id="{230FADB6-34BD-B171-ADFC-9A2723F7B9DE}"/>
                </a:ext>
              </a:extLst>
            </p:cNvPr>
            <p:cNvSpPr txBox="1"/>
            <p:nvPr/>
          </p:nvSpPr>
          <p:spPr>
            <a:xfrm>
              <a:off x="11112791" y="4680957"/>
              <a:ext cx="4109082" cy="597643"/>
            </a:xfrm>
            <a:prstGeom prst="rect">
              <a:avLst/>
            </a:prstGeom>
            <a:noFill/>
          </p:spPr>
          <p:txBody>
            <a:bodyPr wrap="none" rtlCol="0">
              <a:spAutoFit/>
            </a:bodyPr>
            <a:lstStyle/>
            <a:p>
              <a:r>
                <a:rPr lang="en-US" altLang="zh-CN" sz="1800" i="1" dirty="0"/>
                <a:t>Application</a:t>
              </a:r>
              <a:r>
                <a:rPr lang="zh-CN" altLang="en-US" sz="1800" i="1" dirty="0"/>
                <a:t> </a:t>
              </a:r>
              <a:r>
                <a:rPr lang="en-US" altLang="zh-CN" sz="1800" i="1" dirty="0"/>
                <a:t>Developer</a:t>
              </a:r>
              <a:endParaRPr lang="en-CN" sz="1800" i="1" dirty="0"/>
            </a:p>
          </p:txBody>
        </p:sp>
        <p:grpSp>
          <p:nvGrpSpPr>
            <p:cNvPr id="5" name="Group 4">
              <a:extLst>
                <a:ext uri="{FF2B5EF4-FFF2-40B4-BE49-F238E27FC236}">
                  <a16:creationId xmlns:a16="http://schemas.microsoft.com/office/drawing/2014/main" id="{7629114C-CE80-A252-138B-8BC161E66BC2}"/>
                </a:ext>
              </a:extLst>
            </p:cNvPr>
            <p:cNvGrpSpPr/>
            <p:nvPr/>
          </p:nvGrpSpPr>
          <p:grpSpPr>
            <a:xfrm>
              <a:off x="4143328" y="6602170"/>
              <a:ext cx="862520" cy="946267"/>
              <a:chOff x="2500603" y="2139820"/>
              <a:chExt cx="416767" cy="512562"/>
            </a:xfrm>
          </p:grpSpPr>
          <p:sp>
            <p:nvSpPr>
              <p:cNvPr id="6" name="Oval 5">
                <a:extLst>
                  <a:ext uri="{FF2B5EF4-FFF2-40B4-BE49-F238E27FC236}">
                    <a16:creationId xmlns:a16="http://schemas.microsoft.com/office/drawing/2014/main" id="{D9990CAA-9A18-7886-016F-AAAFF4408043}"/>
                  </a:ext>
                </a:extLst>
              </p:cNvPr>
              <p:cNvSpPr/>
              <p:nvPr/>
            </p:nvSpPr>
            <p:spPr>
              <a:xfrm>
                <a:off x="2500604" y="2139820"/>
                <a:ext cx="356614" cy="385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8800"/>
              </a:p>
            </p:txBody>
          </p:sp>
          <p:sp>
            <p:nvSpPr>
              <p:cNvPr id="7" name="TextBox 6">
                <a:extLst>
                  <a:ext uri="{FF2B5EF4-FFF2-40B4-BE49-F238E27FC236}">
                    <a16:creationId xmlns:a16="http://schemas.microsoft.com/office/drawing/2014/main" id="{16E65A80-8019-BDEE-B68C-5C656AC95ABD}"/>
                  </a:ext>
                </a:extLst>
              </p:cNvPr>
              <p:cNvSpPr txBox="1"/>
              <p:nvPr/>
            </p:nvSpPr>
            <p:spPr>
              <a:xfrm>
                <a:off x="2500603" y="2139820"/>
                <a:ext cx="416767" cy="512562"/>
              </a:xfrm>
              <a:prstGeom prst="rect">
                <a:avLst/>
              </a:prstGeom>
              <a:noFill/>
            </p:spPr>
            <p:txBody>
              <a:bodyPr wrap="square" rtlCol="0">
                <a:spAutoFit/>
              </a:bodyPr>
              <a:lstStyle/>
              <a:p>
                <a:r>
                  <a:rPr lang="zh-CN" altLang="en-US" sz="3200" b="1" dirty="0">
                    <a:solidFill>
                      <a:schemeClr val="bg1"/>
                    </a:solidFill>
                    <a:latin typeface="Alibaba PuHuiTi H" pitchFamily="18" charset="-122"/>
                    <a:ea typeface="Alibaba PuHuiTi H" pitchFamily="18" charset="-122"/>
                    <a:cs typeface="Alibaba PuHuiTi H" pitchFamily="18" charset="-122"/>
                  </a:rPr>
                  <a:t>？</a:t>
                </a:r>
                <a:endParaRPr lang="en-CN" sz="3200" b="1" dirty="0">
                  <a:solidFill>
                    <a:schemeClr val="bg1"/>
                  </a:solidFill>
                  <a:latin typeface="Alibaba PuHuiTi H" pitchFamily="18" charset="-122"/>
                  <a:ea typeface="Alibaba PuHuiTi H" pitchFamily="18" charset="-122"/>
                  <a:cs typeface="Alibaba PuHuiTi H" pitchFamily="18" charset="-122"/>
                </a:endParaRPr>
              </a:p>
            </p:txBody>
          </p:sp>
        </p:grpSp>
        <p:sp>
          <p:nvSpPr>
            <p:cNvPr id="8" name="Rectangular Callout 7">
              <a:extLst>
                <a:ext uri="{FF2B5EF4-FFF2-40B4-BE49-F238E27FC236}">
                  <a16:creationId xmlns:a16="http://schemas.microsoft.com/office/drawing/2014/main" id="{AD6EAA86-56A9-BD91-3EE9-911BF320BE73}"/>
                </a:ext>
              </a:extLst>
            </p:cNvPr>
            <p:cNvSpPr/>
            <p:nvPr/>
          </p:nvSpPr>
          <p:spPr>
            <a:xfrm rot="10800000">
              <a:off x="1845929" y="7997018"/>
              <a:ext cx="2666414" cy="1127248"/>
            </a:xfrm>
            <a:prstGeom prst="wedgeRectCallout">
              <a:avLst>
                <a:gd name="adj1" fmla="val -41967"/>
                <a:gd name="adj2" fmla="val 849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8800" dirty="0">
                <a:solidFill>
                  <a:schemeClr val="bg1"/>
                </a:solidFill>
              </a:endParaRPr>
            </a:p>
          </p:txBody>
        </p:sp>
        <p:sp>
          <p:nvSpPr>
            <p:cNvPr id="9" name="TextBox 8">
              <a:extLst>
                <a:ext uri="{FF2B5EF4-FFF2-40B4-BE49-F238E27FC236}">
                  <a16:creationId xmlns:a16="http://schemas.microsoft.com/office/drawing/2014/main" id="{C8C56884-886C-ACDE-FECF-3F56033AB82E}"/>
                </a:ext>
              </a:extLst>
            </p:cNvPr>
            <p:cNvSpPr txBox="1"/>
            <p:nvPr/>
          </p:nvSpPr>
          <p:spPr>
            <a:xfrm>
              <a:off x="1604633" y="8093055"/>
              <a:ext cx="3061260" cy="1045875"/>
            </a:xfrm>
            <a:prstGeom prst="rect">
              <a:avLst/>
            </a:prstGeom>
            <a:noFill/>
          </p:spPr>
          <p:txBody>
            <a:bodyPr wrap="square" rtlCol="0">
              <a:spAutoFit/>
            </a:bodyPr>
            <a:lstStyle/>
            <a:p>
              <a:r>
                <a:rPr lang="en-US" altLang="zh-CN" sz="1200" dirty="0">
                  <a:solidFill>
                    <a:schemeClr val="bg1"/>
                  </a:solidFill>
                </a:rPr>
                <a:t>How</a:t>
              </a:r>
              <a:r>
                <a:rPr lang="zh-CN" altLang="en-US" sz="1200" dirty="0">
                  <a:solidFill>
                    <a:schemeClr val="bg1"/>
                  </a:solidFill>
                </a:rPr>
                <a:t> </a:t>
              </a:r>
              <a:r>
                <a:rPr lang="en-US" altLang="zh-CN" sz="1200" dirty="0">
                  <a:solidFill>
                    <a:schemeClr val="bg1"/>
                  </a:solidFill>
                </a:rPr>
                <a:t>to</a:t>
              </a:r>
              <a:r>
                <a:rPr lang="zh-CN" altLang="en-US" sz="1200" dirty="0">
                  <a:solidFill>
                    <a:schemeClr val="bg1"/>
                  </a:solidFill>
                </a:rPr>
                <a:t> </a:t>
              </a:r>
              <a:r>
                <a:rPr lang="en-US" altLang="zh-CN" sz="1200" dirty="0">
                  <a:solidFill>
                    <a:schemeClr val="bg1"/>
                  </a:solidFill>
                </a:rPr>
                <a:t>set</a:t>
              </a:r>
              <a:r>
                <a:rPr lang="zh-CN" altLang="en-US" sz="1200" dirty="0">
                  <a:solidFill>
                    <a:schemeClr val="bg1"/>
                  </a:solidFill>
                </a:rPr>
                <a:t> </a:t>
              </a:r>
              <a:r>
                <a:rPr lang="en-US" altLang="zh-CN" sz="1200" dirty="0">
                  <a:solidFill>
                    <a:schemeClr val="bg1"/>
                  </a:solidFill>
                </a:rPr>
                <a:t>my</a:t>
              </a:r>
              <a:r>
                <a:rPr lang="zh-CN" altLang="en-US" sz="1200" dirty="0">
                  <a:solidFill>
                    <a:schemeClr val="bg1"/>
                  </a:solidFill>
                </a:rPr>
                <a:t> </a:t>
              </a:r>
              <a:r>
                <a:rPr lang="en-US" altLang="zh-CN" sz="1200" dirty="0">
                  <a:solidFill>
                    <a:schemeClr val="bg1"/>
                  </a:solidFill>
                </a:rPr>
                <a:t>HPA?</a:t>
              </a:r>
              <a:r>
                <a:rPr lang="zh-CN" altLang="en-US" sz="1200" dirty="0">
                  <a:solidFill>
                    <a:schemeClr val="bg1"/>
                  </a:solidFill>
                </a:rPr>
                <a:t> </a:t>
              </a:r>
              <a:r>
                <a:rPr lang="en-US" altLang="zh-CN" sz="1200" dirty="0" err="1">
                  <a:solidFill>
                    <a:schemeClr val="bg1"/>
                  </a:solidFill>
                </a:rPr>
                <a:t>minReplicas</a:t>
              </a:r>
              <a:r>
                <a:rPr lang="en-US" altLang="zh-CN" sz="1200" dirty="0">
                  <a:solidFill>
                    <a:schemeClr val="bg1"/>
                  </a:solidFill>
                </a:rPr>
                <a:t>,</a:t>
              </a:r>
              <a:r>
                <a:rPr lang="zh-CN" altLang="en-US" sz="1200" dirty="0">
                  <a:solidFill>
                    <a:schemeClr val="bg1"/>
                  </a:solidFill>
                </a:rPr>
                <a:t> </a:t>
              </a:r>
              <a:r>
                <a:rPr lang="en-US" altLang="zh-CN" sz="1200" dirty="0" err="1">
                  <a:solidFill>
                    <a:schemeClr val="bg1"/>
                  </a:solidFill>
                </a:rPr>
                <a:t>maxReplicas</a:t>
              </a:r>
              <a:r>
                <a:rPr lang="en-US" altLang="zh-CN" sz="1200" dirty="0">
                  <a:solidFill>
                    <a:schemeClr val="bg1"/>
                  </a:solidFill>
                </a:rPr>
                <a:t>?</a:t>
              </a:r>
              <a:endParaRPr lang="en-CN" sz="1200" dirty="0">
                <a:solidFill>
                  <a:schemeClr val="bg1"/>
                </a:solidFill>
              </a:endParaRPr>
            </a:p>
          </p:txBody>
        </p:sp>
        <p:grpSp>
          <p:nvGrpSpPr>
            <p:cNvPr id="10" name="Group 9">
              <a:extLst>
                <a:ext uri="{FF2B5EF4-FFF2-40B4-BE49-F238E27FC236}">
                  <a16:creationId xmlns:a16="http://schemas.microsoft.com/office/drawing/2014/main" id="{F6184A08-0592-E2D3-355B-15D99EE82F3D}"/>
                </a:ext>
              </a:extLst>
            </p:cNvPr>
            <p:cNvGrpSpPr/>
            <p:nvPr/>
          </p:nvGrpSpPr>
          <p:grpSpPr>
            <a:xfrm>
              <a:off x="7217934" y="6661532"/>
              <a:ext cx="862520" cy="946267"/>
              <a:chOff x="2500603" y="2139820"/>
              <a:chExt cx="416767" cy="512562"/>
            </a:xfrm>
          </p:grpSpPr>
          <p:sp>
            <p:nvSpPr>
              <p:cNvPr id="11" name="Oval 10">
                <a:extLst>
                  <a:ext uri="{FF2B5EF4-FFF2-40B4-BE49-F238E27FC236}">
                    <a16:creationId xmlns:a16="http://schemas.microsoft.com/office/drawing/2014/main" id="{8F670235-72D0-FEC3-0082-70E4BE9B7721}"/>
                  </a:ext>
                </a:extLst>
              </p:cNvPr>
              <p:cNvSpPr/>
              <p:nvPr/>
            </p:nvSpPr>
            <p:spPr>
              <a:xfrm>
                <a:off x="2500604" y="2139820"/>
                <a:ext cx="356614" cy="385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8800"/>
              </a:p>
            </p:txBody>
          </p:sp>
          <p:sp>
            <p:nvSpPr>
              <p:cNvPr id="12" name="TextBox 11">
                <a:extLst>
                  <a:ext uri="{FF2B5EF4-FFF2-40B4-BE49-F238E27FC236}">
                    <a16:creationId xmlns:a16="http://schemas.microsoft.com/office/drawing/2014/main" id="{063D675D-C984-364A-86C2-69A57EDE589C}"/>
                  </a:ext>
                </a:extLst>
              </p:cNvPr>
              <p:cNvSpPr txBox="1"/>
              <p:nvPr/>
            </p:nvSpPr>
            <p:spPr>
              <a:xfrm>
                <a:off x="2500603" y="2139820"/>
                <a:ext cx="416767" cy="512562"/>
              </a:xfrm>
              <a:prstGeom prst="rect">
                <a:avLst/>
              </a:prstGeom>
              <a:noFill/>
            </p:spPr>
            <p:txBody>
              <a:bodyPr wrap="square" rtlCol="0">
                <a:spAutoFit/>
              </a:bodyPr>
              <a:lstStyle/>
              <a:p>
                <a:r>
                  <a:rPr lang="zh-CN" altLang="en-US" sz="3200" b="1" dirty="0">
                    <a:solidFill>
                      <a:schemeClr val="bg1"/>
                    </a:solidFill>
                    <a:latin typeface="Alibaba PuHuiTi H" pitchFamily="18" charset="-122"/>
                    <a:ea typeface="Alibaba PuHuiTi H" pitchFamily="18" charset="-122"/>
                    <a:cs typeface="Alibaba PuHuiTi H" pitchFamily="18" charset="-122"/>
                  </a:rPr>
                  <a:t>？</a:t>
                </a:r>
                <a:endParaRPr lang="en-CN" sz="3200" b="1" dirty="0">
                  <a:solidFill>
                    <a:schemeClr val="bg1"/>
                  </a:solidFill>
                  <a:latin typeface="Alibaba PuHuiTi H" pitchFamily="18" charset="-122"/>
                  <a:ea typeface="Alibaba PuHuiTi H" pitchFamily="18" charset="-122"/>
                  <a:cs typeface="Alibaba PuHuiTi H" pitchFamily="18" charset="-122"/>
                </a:endParaRPr>
              </a:p>
            </p:txBody>
          </p:sp>
        </p:grpSp>
        <p:sp>
          <p:nvSpPr>
            <p:cNvPr id="13" name="Rectangular Callout 12">
              <a:extLst>
                <a:ext uri="{FF2B5EF4-FFF2-40B4-BE49-F238E27FC236}">
                  <a16:creationId xmlns:a16="http://schemas.microsoft.com/office/drawing/2014/main" id="{C9C62F0F-FBDC-D279-B20A-74DF5EBA5E6E}"/>
                </a:ext>
              </a:extLst>
            </p:cNvPr>
            <p:cNvSpPr/>
            <p:nvPr/>
          </p:nvSpPr>
          <p:spPr>
            <a:xfrm rot="10800000">
              <a:off x="5260489" y="7997020"/>
              <a:ext cx="2666414" cy="1127248"/>
            </a:xfrm>
            <a:prstGeom prst="wedgeRectCallout">
              <a:avLst>
                <a:gd name="adj1" fmla="val -33102"/>
                <a:gd name="adj2" fmla="val 871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8800" dirty="0">
                <a:solidFill>
                  <a:schemeClr val="bg1"/>
                </a:solidFill>
              </a:endParaRPr>
            </a:p>
          </p:txBody>
        </p:sp>
        <p:sp>
          <p:nvSpPr>
            <p:cNvPr id="14" name="TextBox 13">
              <a:extLst>
                <a:ext uri="{FF2B5EF4-FFF2-40B4-BE49-F238E27FC236}">
                  <a16:creationId xmlns:a16="http://schemas.microsoft.com/office/drawing/2014/main" id="{FF9B6B6A-8D76-3847-3F7B-879082C7A651}"/>
                </a:ext>
              </a:extLst>
            </p:cNvPr>
            <p:cNvSpPr txBox="1"/>
            <p:nvPr/>
          </p:nvSpPr>
          <p:spPr>
            <a:xfrm>
              <a:off x="5159909" y="8099355"/>
              <a:ext cx="2819967" cy="1045875"/>
            </a:xfrm>
            <a:prstGeom prst="rect">
              <a:avLst/>
            </a:prstGeom>
            <a:noFill/>
          </p:spPr>
          <p:txBody>
            <a:bodyPr wrap="square" rtlCol="0">
              <a:spAutoFit/>
            </a:bodyPr>
            <a:lstStyle/>
            <a:p>
              <a:r>
                <a:rPr lang="en-US" altLang="zh-CN" sz="1200" dirty="0">
                  <a:solidFill>
                    <a:schemeClr val="bg1"/>
                  </a:solidFill>
                </a:rPr>
                <a:t>Does</a:t>
              </a:r>
              <a:r>
                <a:rPr lang="zh-CN" altLang="en-US" sz="1200" dirty="0">
                  <a:solidFill>
                    <a:schemeClr val="bg1"/>
                  </a:solidFill>
                </a:rPr>
                <a:t> </a:t>
              </a:r>
              <a:r>
                <a:rPr lang="en-US" altLang="zh-CN" sz="1200" dirty="0">
                  <a:solidFill>
                    <a:schemeClr val="bg1"/>
                  </a:solidFill>
                </a:rPr>
                <a:t>it</a:t>
              </a:r>
              <a:r>
                <a:rPr lang="zh-CN" altLang="en-US" sz="1200" dirty="0">
                  <a:solidFill>
                    <a:schemeClr val="bg1"/>
                  </a:solidFill>
                </a:rPr>
                <a:t> </a:t>
              </a:r>
              <a:r>
                <a:rPr lang="en-US" altLang="zh-CN" sz="1200" dirty="0">
                  <a:solidFill>
                    <a:schemeClr val="bg1"/>
                  </a:solidFill>
                </a:rPr>
                <a:t>enough</a:t>
              </a:r>
              <a:r>
                <a:rPr lang="zh-CN" altLang="en-US" sz="1200" dirty="0">
                  <a:solidFill>
                    <a:schemeClr val="bg1"/>
                  </a:solidFill>
                </a:rPr>
                <a:t> </a:t>
              </a:r>
              <a:r>
                <a:rPr lang="en-US" altLang="zh-CN" sz="1200" dirty="0">
                  <a:solidFill>
                    <a:schemeClr val="bg1"/>
                  </a:solidFill>
                </a:rPr>
                <a:t>to</a:t>
              </a:r>
              <a:r>
                <a:rPr lang="zh-CN" altLang="en-US" sz="1200" dirty="0">
                  <a:solidFill>
                    <a:schemeClr val="bg1"/>
                  </a:solidFill>
                </a:rPr>
                <a:t> </a:t>
              </a:r>
              <a:r>
                <a:rPr lang="en-US" altLang="zh-CN" sz="1200" dirty="0">
                  <a:solidFill>
                    <a:schemeClr val="bg1"/>
                  </a:solidFill>
                </a:rPr>
                <a:t>set</a:t>
              </a:r>
              <a:r>
                <a:rPr lang="zh-CN" altLang="en-US" sz="1200" dirty="0">
                  <a:solidFill>
                    <a:schemeClr val="bg1"/>
                  </a:solidFill>
                </a:rPr>
                <a:t> </a:t>
              </a:r>
              <a:r>
                <a:rPr lang="en-US" altLang="zh-CN" sz="1200" dirty="0">
                  <a:solidFill>
                    <a:schemeClr val="bg1"/>
                  </a:solidFill>
                </a:rPr>
                <a:t>my</a:t>
              </a:r>
              <a:r>
                <a:rPr lang="zh-CN" altLang="en-US" sz="1200" dirty="0">
                  <a:solidFill>
                    <a:schemeClr val="bg1"/>
                  </a:solidFill>
                </a:rPr>
                <a:t> </a:t>
              </a:r>
              <a:r>
                <a:rPr lang="en-US" altLang="zh-CN" sz="1200" dirty="0">
                  <a:solidFill>
                    <a:schemeClr val="bg1"/>
                  </a:solidFill>
                </a:rPr>
                <a:t>SLB</a:t>
              </a:r>
              <a:r>
                <a:rPr lang="zh-CN" altLang="en-US" sz="1200" dirty="0">
                  <a:solidFill>
                    <a:schemeClr val="bg1"/>
                  </a:solidFill>
                </a:rPr>
                <a:t> </a:t>
              </a:r>
              <a:r>
                <a:rPr lang="en-US" altLang="zh-CN" sz="1200" dirty="0">
                  <a:solidFill>
                    <a:schemeClr val="bg1"/>
                  </a:solidFill>
                </a:rPr>
                <a:t>health</a:t>
              </a:r>
              <a:r>
                <a:rPr lang="zh-CN" altLang="en-US" sz="1200" dirty="0">
                  <a:solidFill>
                    <a:schemeClr val="bg1"/>
                  </a:solidFill>
                </a:rPr>
                <a:t> </a:t>
              </a:r>
              <a:r>
                <a:rPr lang="en-US" altLang="zh-CN" sz="1200" dirty="0">
                  <a:solidFill>
                    <a:schemeClr val="bg1"/>
                  </a:solidFill>
                </a:rPr>
                <a:t>check</a:t>
              </a:r>
              <a:r>
                <a:rPr lang="zh-CN" altLang="en-US" sz="1200" dirty="0">
                  <a:solidFill>
                    <a:schemeClr val="bg1"/>
                  </a:solidFill>
                </a:rPr>
                <a:t> </a:t>
              </a:r>
              <a:r>
                <a:rPr lang="en-US" altLang="zh-CN" sz="1200" dirty="0">
                  <a:solidFill>
                    <a:schemeClr val="bg1"/>
                  </a:solidFill>
                </a:rPr>
                <a:t>timeout</a:t>
              </a:r>
              <a:r>
                <a:rPr lang="zh-CN" altLang="en-US" sz="1200" dirty="0">
                  <a:solidFill>
                    <a:schemeClr val="bg1"/>
                  </a:solidFill>
                </a:rPr>
                <a:t> </a:t>
              </a:r>
              <a:r>
                <a:rPr lang="en-US" altLang="zh-CN" sz="1200" dirty="0">
                  <a:solidFill>
                    <a:schemeClr val="bg1"/>
                  </a:solidFill>
                </a:rPr>
                <a:t>15s?</a:t>
              </a:r>
              <a:endParaRPr lang="en-CN" sz="1200" dirty="0">
                <a:solidFill>
                  <a:schemeClr val="bg1"/>
                </a:solidFill>
              </a:endParaRPr>
            </a:p>
          </p:txBody>
        </p:sp>
        <p:grpSp>
          <p:nvGrpSpPr>
            <p:cNvPr id="15" name="Group 14">
              <a:extLst>
                <a:ext uri="{FF2B5EF4-FFF2-40B4-BE49-F238E27FC236}">
                  <a16:creationId xmlns:a16="http://schemas.microsoft.com/office/drawing/2014/main" id="{064855C6-DCF6-9A84-BBAF-89679E3FA560}"/>
                </a:ext>
              </a:extLst>
            </p:cNvPr>
            <p:cNvGrpSpPr/>
            <p:nvPr/>
          </p:nvGrpSpPr>
          <p:grpSpPr>
            <a:xfrm>
              <a:off x="9745916" y="6701188"/>
              <a:ext cx="862520" cy="946267"/>
              <a:chOff x="2500603" y="2139820"/>
              <a:chExt cx="416767" cy="512562"/>
            </a:xfrm>
          </p:grpSpPr>
          <p:sp>
            <p:nvSpPr>
              <p:cNvPr id="16" name="Oval 15">
                <a:extLst>
                  <a:ext uri="{FF2B5EF4-FFF2-40B4-BE49-F238E27FC236}">
                    <a16:creationId xmlns:a16="http://schemas.microsoft.com/office/drawing/2014/main" id="{E7AD4119-64EC-EAF5-3E61-5C41ABC105CB}"/>
                  </a:ext>
                </a:extLst>
              </p:cNvPr>
              <p:cNvSpPr/>
              <p:nvPr/>
            </p:nvSpPr>
            <p:spPr>
              <a:xfrm>
                <a:off x="2500604" y="2139820"/>
                <a:ext cx="356614" cy="385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8800"/>
              </a:p>
            </p:txBody>
          </p:sp>
          <p:sp>
            <p:nvSpPr>
              <p:cNvPr id="17" name="TextBox 16">
                <a:extLst>
                  <a:ext uri="{FF2B5EF4-FFF2-40B4-BE49-F238E27FC236}">
                    <a16:creationId xmlns:a16="http://schemas.microsoft.com/office/drawing/2014/main" id="{BDB56EFE-BFC3-C7EC-ADF8-69B8946E32DB}"/>
                  </a:ext>
                </a:extLst>
              </p:cNvPr>
              <p:cNvSpPr txBox="1"/>
              <p:nvPr/>
            </p:nvSpPr>
            <p:spPr>
              <a:xfrm>
                <a:off x="2500603" y="2139820"/>
                <a:ext cx="416767" cy="512562"/>
              </a:xfrm>
              <a:prstGeom prst="rect">
                <a:avLst/>
              </a:prstGeom>
              <a:noFill/>
            </p:spPr>
            <p:txBody>
              <a:bodyPr wrap="square" rtlCol="0">
                <a:spAutoFit/>
              </a:bodyPr>
              <a:lstStyle/>
              <a:p>
                <a:r>
                  <a:rPr lang="zh-CN" altLang="en-US" sz="3200" b="1" dirty="0">
                    <a:solidFill>
                      <a:schemeClr val="bg1"/>
                    </a:solidFill>
                    <a:latin typeface="Alibaba PuHuiTi H" pitchFamily="18" charset="-122"/>
                    <a:ea typeface="Alibaba PuHuiTi H" pitchFamily="18" charset="-122"/>
                    <a:cs typeface="Alibaba PuHuiTi H" pitchFamily="18" charset="-122"/>
                  </a:rPr>
                  <a:t>？</a:t>
                </a:r>
                <a:endParaRPr lang="en-CN" sz="3200" b="1" dirty="0">
                  <a:solidFill>
                    <a:schemeClr val="bg1"/>
                  </a:solidFill>
                  <a:latin typeface="Alibaba PuHuiTi H" pitchFamily="18" charset="-122"/>
                  <a:ea typeface="Alibaba PuHuiTi H" pitchFamily="18" charset="-122"/>
                  <a:cs typeface="Alibaba PuHuiTi H" pitchFamily="18" charset="-122"/>
                </a:endParaRPr>
              </a:p>
            </p:txBody>
          </p:sp>
        </p:grpSp>
        <p:sp>
          <p:nvSpPr>
            <p:cNvPr id="18" name="Rectangular Callout 17">
              <a:extLst>
                <a:ext uri="{FF2B5EF4-FFF2-40B4-BE49-F238E27FC236}">
                  <a16:creationId xmlns:a16="http://schemas.microsoft.com/office/drawing/2014/main" id="{0A892933-6651-F2AD-8DA6-989058BB0D6F}"/>
                </a:ext>
              </a:extLst>
            </p:cNvPr>
            <p:cNvSpPr/>
            <p:nvPr/>
          </p:nvSpPr>
          <p:spPr>
            <a:xfrm rot="10800000">
              <a:off x="8632836" y="7997020"/>
              <a:ext cx="2973520" cy="1127248"/>
            </a:xfrm>
            <a:prstGeom prst="wedgeRectCallout">
              <a:avLst>
                <a:gd name="adj1" fmla="val -8374"/>
                <a:gd name="adj2" fmla="val 871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8800" dirty="0">
                <a:solidFill>
                  <a:schemeClr val="bg1"/>
                </a:solidFill>
              </a:endParaRPr>
            </a:p>
          </p:txBody>
        </p:sp>
        <p:sp>
          <p:nvSpPr>
            <p:cNvPr id="19" name="TextBox 18">
              <a:extLst>
                <a:ext uri="{FF2B5EF4-FFF2-40B4-BE49-F238E27FC236}">
                  <a16:creationId xmlns:a16="http://schemas.microsoft.com/office/drawing/2014/main" id="{56D2F83E-D508-63B7-D7A1-E5CFFF67FA3D}"/>
                </a:ext>
              </a:extLst>
            </p:cNvPr>
            <p:cNvSpPr txBox="1"/>
            <p:nvPr/>
          </p:nvSpPr>
          <p:spPr>
            <a:xfrm>
              <a:off x="8567775" y="8210246"/>
              <a:ext cx="3218800" cy="747054"/>
            </a:xfrm>
            <a:prstGeom prst="rect">
              <a:avLst/>
            </a:prstGeom>
            <a:noFill/>
          </p:spPr>
          <p:txBody>
            <a:bodyPr wrap="square" rtlCol="0">
              <a:spAutoFit/>
            </a:bodyPr>
            <a:lstStyle/>
            <a:p>
              <a:r>
                <a:rPr lang="en-US" altLang="zh-CN" sz="1200" dirty="0">
                  <a:solidFill>
                    <a:schemeClr val="bg1"/>
                  </a:solidFill>
                </a:rPr>
                <a:t>What</a:t>
              </a:r>
              <a:r>
                <a:rPr lang="zh-CN" altLang="en-US" sz="1200" dirty="0">
                  <a:solidFill>
                    <a:schemeClr val="bg1"/>
                  </a:solidFill>
                </a:rPr>
                <a:t> </a:t>
              </a:r>
              <a:r>
                <a:rPr lang="en-US" altLang="zh-CN" sz="1200" dirty="0">
                  <a:solidFill>
                    <a:schemeClr val="bg1"/>
                  </a:solidFill>
                </a:rPr>
                <a:t>is</a:t>
              </a:r>
              <a:r>
                <a:rPr lang="zh-CN" altLang="en-US" sz="1200" dirty="0">
                  <a:solidFill>
                    <a:schemeClr val="bg1"/>
                  </a:solidFill>
                </a:rPr>
                <a:t> </a:t>
              </a:r>
              <a:r>
                <a:rPr lang="en-US" altLang="zh-CN" sz="1200" dirty="0">
                  <a:solidFill>
                    <a:schemeClr val="bg1"/>
                  </a:solidFill>
                </a:rPr>
                <a:t>PDB</a:t>
              </a:r>
              <a:r>
                <a:rPr lang="zh-CN" altLang="en-US" sz="1200" dirty="0">
                  <a:solidFill>
                    <a:schemeClr val="bg1"/>
                  </a:solidFill>
                </a:rPr>
                <a:t>？ </a:t>
              </a:r>
              <a:r>
                <a:rPr lang="en-US" altLang="zh-CN" sz="1200" dirty="0">
                  <a:solidFill>
                    <a:schemeClr val="bg1"/>
                  </a:solidFill>
                </a:rPr>
                <a:t>What’s</a:t>
              </a:r>
              <a:r>
                <a:rPr lang="zh-CN" altLang="en-US" sz="1200" dirty="0">
                  <a:solidFill>
                    <a:schemeClr val="bg1"/>
                  </a:solidFill>
                </a:rPr>
                <a:t> </a:t>
              </a:r>
              <a:r>
                <a:rPr lang="en-US" altLang="zh-CN" sz="1200" dirty="0" err="1">
                  <a:solidFill>
                    <a:schemeClr val="bg1"/>
                  </a:solidFill>
                </a:rPr>
                <a:t>maxUnavailable</a:t>
              </a:r>
              <a:r>
                <a:rPr lang="en-US" altLang="zh-CN" sz="1200" dirty="0">
                  <a:solidFill>
                    <a:schemeClr val="bg1"/>
                  </a:solidFill>
                </a:rPr>
                <a:t>?</a:t>
              </a:r>
              <a:endParaRPr lang="en-CN" sz="1200" dirty="0">
                <a:solidFill>
                  <a:schemeClr val="bg1"/>
                </a:solidFill>
              </a:endParaRPr>
            </a:p>
          </p:txBody>
        </p:sp>
        <p:grpSp>
          <p:nvGrpSpPr>
            <p:cNvPr id="20" name="Group 19">
              <a:extLst>
                <a:ext uri="{FF2B5EF4-FFF2-40B4-BE49-F238E27FC236}">
                  <a16:creationId xmlns:a16="http://schemas.microsoft.com/office/drawing/2014/main" id="{DB4832D9-3D15-0414-078C-B497ECC76DCC}"/>
                </a:ext>
              </a:extLst>
            </p:cNvPr>
            <p:cNvGrpSpPr/>
            <p:nvPr/>
          </p:nvGrpSpPr>
          <p:grpSpPr>
            <a:xfrm>
              <a:off x="13167332" y="6715848"/>
              <a:ext cx="862520" cy="946267"/>
              <a:chOff x="2500603" y="2139820"/>
              <a:chExt cx="416767" cy="512562"/>
            </a:xfrm>
          </p:grpSpPr>
          <p:sp>
            <p:nvSpPr>
              <p:cNvPr id="21" name="Oval 20">
                <a:extLst>
                  <a:ext uri="{FF2B5EF4-FFF2-40B4-BE49-F238E27FC236}">
                    <a16:creationId xmlns:a16="http://schemas.microsoft.com/office/drawing/2014/main" id="{D358CED8-516C-729B-40F1-193C76421AC9}"/>
                  </a:ext>
                </a:extLst>
              </p:cNvPr>
              <p:cNvSpPr/>
              <p:nvPr/>
            </p:nvSpPr>
            <p:spPr>
              <a:xfrm>
                <a:off x="2500604" y="2139820"/>
                <a:ext cx="356614" cy="385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8800"/>
              </a:p>
            </p:txBody>
          </p:sp>
          <p:sp>
            <p:nvSpPr>
              <p:cNvPr id="22" name="TextBox 21">
                <a:extLst>
                  <a:ext uri="{FF2B5EF4-FFF2-40B4-BE49-F238E27FC236}">
                    <a16:creationId xmlns:a16="http://schemas.microsoft.com/office/drawing/2014/main" id="{90B5388F-0709-93A1-DE5B-459833625C55}"/>
                  </a:ext>
                </a:extLst>
              </p:cNvPr>
              <p:cNvSpPr txBox="1"/>
              <p:nvPr/>
            </p:nvSpPr>
            <p:spPr>
              <a:xfrm>
                <a:off x="2500603" y="2139820"/>
                <a:ext cx="416767" cy="512562"/>
              </a:xfrm>
              <a:prstGeom prst="rect">
                <a:avLst/>
              </a:prstGeom>
              <a:noFill/>
            </p:spPr>
            <p:txBody>
              <a:bodyPr wrap="square" rtlCol="0">
                <a:spAutoFit/>
              </a:bodyPr>
              <a:lstStyle/>
              <a:p>
                <a:r>
                  <a:rPr lang="zh-CN" altLang="en-US" sz="3200" b="1" dirty="0">
                    <a:solidFill>
                      <a:schemeClr val="bg1"/>
                    </a:solidFill>
                    <a:latin typeface="Alibaba PuHuiTi H" pitchFamily="18" charset="-122"/>
                    <a:ea typeface="Alibaba PuHuiTi H" pitchFamily="18" charset="-122"/>
                    <a:cs typeface="Alibaba PuHuiTi H" pitchFamily="18" charset="-122"/>
                  </a:rPr>
                  <a:t>？</a:t>
                </a:r>
                <a:endParaRPr lang="en-CN" sz="3200" b="1" dirty="0">
                  <a:solidFill>
                    <a:schemeClr val="bg1"/>
                  </a:solidFill>
                  <a:latin typeface="Alibaba PuHuiTi H" pitchFamily="18" charset="-122"/>
                  <a:ea typeface="Alibaba PuHuiTi H" pitchFamily="18" charset="-122"/>
                  <a:cs typeface="Alibaba PuHuiTi H" pitchFamily="18" charset="-122"/>
                </a:endParaRPr>
              </a:p>
            </p:txBody>
          </p:sp>
        </p:grpSp>
        <p:sp>
          <p:nvSpPr>
            <p:cNvPr id="23" name="Rectangular Callout 22">
              <a:extLst>
                <a:ext uri="{FF2B5EF4-FFF2-40B4-BE49-F238E27FC236}">
                  <a16:creationId xmlns:a16="http://schemas.microsoft.com/office/drawing/2014/main" id="{D833915B-1359-6512-5D13-509CE45A9497}"/>
                </a:ext>
              </a:extLst>
            </p:cNvPr>
            <p:cNvSpPr/>
            <p:nvPr/>
          </p:nvSpPr>
          <p:spPr>
            <a:xfrm rot="10800000">
              <a:off x="12054252" y="8011680"/>
              <a:ext cx="2973520" cy="1127248"/>
            </a:xfrm>
            <a:prstGeom prst="wedgeRectCallout">
              <a:avLst>
                <a:gd name="adj1" fmla="val -425"/>
                <a:gd name="adj2" fmla="val 79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8800" dirty="0">
                <a:solidFill>
                  <a:schemeClr val="bg1"/>
                </a:solidFill>
              </a:endParaRPr>
            </a:p>
          </p:txBody>
        </p:sp>
        <p:sp>
          <p:nvSpPr>
            <p:cNvPr id="24" name="TextBox 23">
              <a:extLst>
                <a:ext uri="{FF2B5EF4-FFF2-40B4-BE49-F238E27FC236}">
                  <a16:creationId xmlns:a16="http://schemas.microsoft.com/office/drawing/2014/main" id="{04966B85-740C-29B7-3AE0-080A37CEC736}"/>
                </a:ext>
              </a:extLst>
            </p:cNvPr>
            <p:cNvSpPr txBox="1"/>
            <p:nvPr/>
          </p:nvSpPr>
          <p:spPr>
            <a:xfrm>
              <a:off x="11989192" y="8224907"/>
              <a:ext cx="3218800" cy="747054"/>
            </a:xfrm>
            <a:prstGeom prst="rect">
              <a:avLst/>
            </a:prstGeom>
            <a:noFill/>
          </p:spPr>
          <p:txBody>
            <a:bodyPr wrap="square" rtlCol="0">
              <a:spAutoFit/>
            </a:bodyPr>
            <a:lstStyle/>
            <a:p>
              <a:r>
                <a:rPr lang="en-US" altLang="zh-CN" sz="1200" dirty="0">
                  <a:solidFill>
                    <a:schemeClr val="bg1"/>
                  </a:solidFill>
                </a:rPr>
                <a:t>How</a:t>
              </a:r>
              <a:r>
                <a:rPr lang="zh-CN" altLang="en-US" sz="1200" dirty="0">
                  <a:solidFill>
                    <a:schemeClr val="bg1"/>
                  </a:solidFill>
                </a:rPr>
                <a:t> </a:t>
              </a:r>
              <a:r>
                <a:rPr lang="en-US" altLang="zh-CN" sz="1200" dirty="0">
                  <a:solidFill>
                    <a:schemeClr val="bg1"/>
                  </a:solidFill>
                </a:rPr>
                <a:t>to</a:t>
              </a:r>
              <a:r>
                <a:rPr lang="zh-CN" altLang="en-US" sz="1200" dirty="0">
                  <a:solidFill>
                    <a:schemeClr val="bg1"/>
                  </a:solidFill>
                </a:rPr>
                <a:t> </a:t>
              </a:r>
              <a:r>
                <a:rPr lang="en-US" altLang="zh-CN" sz="1200" dirty="0">
                  <a:solidFill>
                    <a:schemeClr val="bg1"/>
                  </a:solidFill>
                </a:rPr>
                <a:t>set</a:t>
              </a:r>
              <a:r>
                <a:rPr lang="zh-CN" altLang="en-US" sz="1200" dirty="0">
                  <a:solidFill>
                    <a:schemeClr val="bg1"/>
                  </a:solidFill>
                </a:rPr>
                <a:t> </a:t>
              </a:r>
              <a:r>
                <a:rPr lang="en-CN" sz="1200" dirty="0">
                  <a:solidFill>
                    <a:schemeClr val="bg1"/>
                  </a:solidFill>
                </a:rPr>
                <a:t>CPU</a:t>
              </a:r>
              <a:r>
                <a:rPr lang="zh-CN" altLang="en-US" sz="1200" dirty="0">
                  <a:solidFill>
                    <a:schemeClr val="bg1"/>
                  </a:solidFill>
                </a:rPr>
                <a:t> </a:t>
              </a:r>
              <a:r>
                <a:rPr lang="en-US" altLang="zh-CN" sz="1200" dirty="0">
                  <a:solidFill>
                    <a:schemeClr val="bg1"/>
                  </a:solidFill>
                </a:rPr>
                <a:t>and</a:t>
              </a:r>
              <a:r>
                <a:rPr lang="zh-CN" altLang="en-US" sz="1200" dirty="0">
                  <a:solidFill>
                    <a:schemeClr val="bg1"/>
                  </a:solidFill>
                </a:rPr>
                <a:t> </a:t>
              </a:r>
              <a:r>
                <a:rPr lang="en-US" altLang="zh-CN" sz="1200" dirty="0">
                  <a:solidFill>
                    <a:schemeClr val="bg1"/>
                  </a:solidFill>
                </a:rPr>
                <a:t>memory</a:t>
              </a:r>
              <a:r>
                <a:rPr lang="zh-CN" altLang="en-US" sz="1200" dirty="0">
                  <a:solidFill>
                    <a:schemeClr val="bg1"/>
                  </a:solidFill>
                </a:rPr>
                <a:t> </a:t>
              </a:r>
              <a:r>
                <a:rPr lang="en-US" altLang="zh-CN" sz="1200" dirty="0">
                  <a:solidFill>
                    <a:schemeClr val="bg1"/>
                  </a:solidFill>
                </a:rPr>
                <a:t>limit?</a:t>
              </a:r>
              <a:endParaRPr lang="en-CN" sz="1200" dirty="0">
                <a:solidFill>
                  <a:schemeClr val="bg1"/>
                </a:solidFill>
              </a:endParaRPr>
            </a:p>
          </p:txBody>
        </p:sp>
        <p:grpSp>
          <p:nvGrpSpPr>
            <p:cNvPr id="25" name="Group 24">
              <a:extLst>
                <a:ext uri="{FF2B5EF4-FFF2-40B4-BE49-F238E27FC236}">
                  <a16:creationId xmlns:a16="http://schemas.microsoft.com/office/drawing/2014/main" id="{E8F83975-1C70-2F0E-026D-58D5CA02C71F}"/>
                </a:ext>
              </a:extLst>
            </p:cNvPr>
            <p:cNvGrpSpPr/>
            <p:nvPr/>
          </p:nvGrpSpPr>
          <p:grpSpPr>
            <a:xfrm>
              <a:off x="16280124" y="6715848"/>
              <a:ext cx="862524" cy="946267"/>
              <a:chOff x="2500604" y="2139820"/>
              <a:chExt cx="416769" cy="512562"/>
            </a:xfrm>
          </p:grpSpPr>
          <p:sp>
            <p:nvSpPr>
              <p:cNvPr id="26" name="Oval 25">
                <a:extLst>
                  <a:ext uri="{FF2B5EF4-FFF2-40B4-BE49-F238E27FC236}">
                    <a16:creationId xmlns:a16="http://schemas.microsoft.com/office/drawing/2014/main" id="{1B9ECD36-DD9A-050C-A72F-B700F104F6D0}"/>
                  </a:ext>
                </a:extLst>
              </p:cNvPr>
              <p:cNvSpPr/>
              <p:nvPr/>
            </p:nvSpPr>
            <p:spPr>
              <a:xfrm>
                <a:off x="2500604" y="2139820"/>
                <a:ext cx="356614" cy="385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8800"/>
              </a:p>
            </p:txBody>
          </p:sp>
          <p:sp>
            <p:nvSpPr>
              <p:cNvPr id="27" name="TextBox 26">
                <a:extLst>
                  <a:ext uri="{FF2B5EF4-FFF2-40B4-BE49-F238E27FC236}">
                    <a16:creationId xmlns:a16="http://schemas.microsoft.com/office/drawing/2014/main" id="{0074C9D6-27F8-68FB-42BD-F06C7308CCF7}"/>
                  </a:ext>
                </a:extLst>
              </p:cNvPr>
              <p:cNvSpPr txBox="1"/>
              <p:nvPr/>
            </p:nvSpPr>
            <p:spPr>
              <a:xfrm>
                <a:off x="2500606" y="2139820"/>
                <a:ext cx="416767" cy="512562"/>
              </a:xfrm>
              <a:prstGeom prst="rect">
                <a:avLst/>
              </a:prstGeom>
              <a:noFill/>
            </p:spPr>
            <p:txBody>
              <a:bodyPr wrap="square" rtlCol="0">
                <a:spAutoFit/>
              </a:bodyPr>
              <a:lstStyle/>
              <a:p>
                <a:r>
                  <a:rPr lang="zh-CN" altLang="en-US" sz="3200" b="1" dirty="0">
                    <a:solidFill>
                      <a:schemeClr val="bg1"/>
                    </a:solidFill>
                    <a:latin typeface="Alibaba PuHuiTi H" pitchFamily="18" charset="-122"/>
                    <a:ea typeface="Alibaba PuHuiTi H" pitchFamily="18" charset="-122"/>
                    <a:cs typeface="Alibaba PuHuiTi H" pitchFamily="18" charset="-122"/>
                  </a:rPr>
                  <a:t>？</a:t>
                </a:r>
                <a:endParaRPr lang="en-CN" sz="3200" b="1" dirty="0">
                  <a:solidFill>
                    <a:schemeClr val="bg1"/>
                  </a:solidFill>
                  <a:latin typeface="Alibaba PuHuiTi H" pitchFamily="18" charset="-122"/>
                  <a:ea typeface="Alibaba PuHuiTi H" pitchFamily="18" charset="-122"/>
                  <a:cs typeface="Alibaba PuHuiTi H" pitchFamily="18" charset="-122"/>
                </a:endParaRPr>
              </a:p>
            </p:txBody>
          </p:sp>
        </p:grpSp>
        <p:sp>
          <p:nvSpPr>
            <p:cNvPr id="28" name="Rectangular Callout 27">
              <a:extLst>
                <a:ext uri="{FF2B5EF4-FFF2-40B4-BE49-F238E27FC236}">
                  <a16:creationId xmlns:a16="http://schemas.microsoft.com/office/drawing/2014/main" id="{20C3A492-93C3-CFC3-11A9-76BF0B4F970B}"/>
                </a:ext>
              </a:extLst>
            </p:cNvPr>
            <p:cNvSpPr/>
            <p:nvPr/>
          </p:nvSpPr>
          <p:spPr>
            <a:xfrm rot="10800000">
              <a:off x="15655888" y="8011680"/>
              <a:ext cx="2973520" cy="1127248"/>
            </a:xfrm>
            <a:prstGeom prst="wedgeRectCallout">
              <a:avLst>
                <a:gd name="adj1" fmla="val -425"/>
                <a:gd name="adj2" fmla="val 705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8800" dirty="0">
                <a:solidFill>
                  <a:schemeClr val="bg1"/>
                </a:solidFill>
              </a:endParaRPr>
            </a:p>
          </p:txBody>
        </p:sp>
        <p:sp>
          <p:nvSpPr>
            <p:cNvPr id="29" name="TextBox 28">
              <a:extLst>
                <a:ext uri="{FF2B5EF4-FFF2-40B4-BE49-F238E27FC236}">
                  <a16:creationId xmlns:a16="http://schemas.microsoft.com/office/drawing/2014/main" id="{A5786104-9D86-B17C-F1BB-FAEB8658F3D2}"/>
                </a:ext>
              </a:extLst>
            </p:cNvPr>
            <p:cNvSpPr txBox="1"/>
            <p:nvPr/>
          </p:nvSpPr>
          <p:spPr>
            <a:xfrm>
              <a:off x="15590828" y="8224907"/>
              <a:ext cx="3218800" cy="747054"/>
            </a:xfrm>
            <a:prstGeom prst="rect">
              <a:avLst/>
            </a:prstGeom>
            <a:noFill/>
          </p:spPr>
          <p:txBody>
            <a:bodyPr wrap="square" rtlCol="0">
              <a:spAutoFit/>
            </a:bodyPr>
            <a:lstStyle/>
            <a:p>
              <a:r>
                <a:rPr lang="en-US" altLang="zh-CN" sz="1200" dirty="0">
                  <a:solidFill>
                    <a:schemeClr val="bg1"/>
                  </a:solidFill>
                </a:rPr>
                <a:t>What’s</a:t>
              </a:r>
              <a:r>
                <a:rPr lang="zh-CN" altLang="en-US" sz="1200" dirty="0">
                  <a:solidFill>
                    <a:schemeClr val="bg1"/>
                  </a:solidFill>
                </a:rPr>
                <a:t> </a:t>
              </a:r>
              <a:r>
                <a:rPr lang="en-US" altLang="zh-CN" sz="1200" dirty="0">
                  <a:solidFill>
                    <a:schemeClr val="bg1"/>
                  </a:solidFill>
                </a:rPr>
                <a:t>my</a:t>
              </a:r>
              <a:r>
                <a:rPr lang="zh-CN" altLang="en-US" sz="1200" dirty="0">
                  <a:solidFill>
                    <a:schemeClr val="bg1"/>
                  </a:solidFill>
                </a:rPr>
                <a:t> </a:t>
              </a:r>
              <a:r>
                <a:rPr lang="en-US" altLang="zh-CN" sz="1200" dirty="0">
                  <a:solidFill>
                    <a:schemeClr val="bg1"/>
                  </a:solidFill>
                </a:rPr>
                <a:t>namespace</a:t>
              </a:r>
              <a:r>
                <a:rPr lang="zh-CN" altLang="en-US" sz="1200" dirty="0">
                  <a:solidFill>
                    <a:schemeClr val="bg1"/>
                  </a:solidFill>
                </a:rPr>
                <a:t> </a:t>
              </a:r>
              <a:r>
                <a:rPr lang="en-US" altLang="zh-CN" sz="1200" dirty="0">
                  <a:solidFill>
                    <a:schemeClr val="bg1"/>
                  </a:solidFill>
                </a:rPr>
                <a:t>quota?</a:t>
              </a:r>
              <a:endParaRPr lang="en-CN" sz="1200" dirty="0">
                <a:solidFill>
                  <a:schemeClr val="bg1"/>
                </a:solidFill>
              </a:endParaRPr>
            </a:p>
          </p:txBody>
        </p:sp>
      </p:grpSp>
      <p:pic>
        <p:nvPicPr>
          <p:cNvPr id="31" name="Graphic 30" descr="Programmer">
            <a:extLst>
              <a:ext uri="{FF2B5EF4-FFF2-40B4-BE49-F238E27FC236}">
                <a16:creationId xmlns:a16="http://schemas.microsoft.com/office/drawing/2014/main" id="{07514245-30C8-79FB-7373-FC0D587659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4308" y="3941120"/>
            <a:ext cx="1157738" cy="1138222"/>
          </a:xfrm>
          <a:prstGeom prst="rect">
            <a:avLst/>
          </a:prstGeom>
        </p:spPr>
      </p:pic>
      <p:pic>
        <p:nvPicPr>
          <p:cNvPr id="32" name="Picture 31">
            <a:extLst>
              <a:ext uri="{FF2B5EF4-FFF2-40B4-BE49-F238E27FC236}">
                <a16:creationId xmlns:a16="http://schemas.microsoft.com/office/drawing/2014/main" id="{FDC5D62B-FFCC-461E-96DD-E5D3CDC3ECF9}"/>
              </a:ext>
            </a:extLst>
          </p:cNvPr>
          <p:cNvPicPr>
            <a:picLocks noChangeAspect="1"/>
          </p:cNvPicPr>
          <p:nvPr/>
        </p:nvPicPr>
        <p:blipFill rotWithShape="1">
          <a:blip r:embed="rId6"/>
          <a:srcRect l="22507" t="32573" r="58270" b="23184"/>
          <a:stretch/>
        </p:blipFill>
        <p:spPr>
          <a:xfrm>
            <a:off x="17377689" y="5318513"/>
            <a:ext cx="1476724" cy="1744443"/>
          </a:xfrm>
          <a:prstGeom prst="rect">
            <a:avLst/>
          </a:prstGeom>
        </p:spPr>
      </p:pic>
      <p:pic>
        <p:nvPicPr>
          <p:cNvPr id="33" name="Picture 32">
            <a:extLst>
              <a:ext uri="{FF2B5EF4-FFF2-40B4-BE49-F238E27FC236}">
                <a16:creationId xmlns:a16="http://schemas.microsoft.com/office/drawing/2014/main" id="{DDC84939-3BAF-9FD5-A070-D5585C4831CF}"/>
              </a:ext>
            </a:extLst>
          </p:cNvPr>
          <p:cNvPicPr>
            <a:picLocks noChangeAspect="1"/>
          </p:cNvPicPr>
          <p:nvPr/>
        </p:nvPicPr>
        <p:blipFill rotWithShape="1">
          <a:blip r:embed="rId6"/>
          <a:srcRect l="60601"/>
          <a:stretch/>
        </p:blipFill>
        <p:spPr>
          <a:xfrm>
            <a:off x="19552894" y="4214989"/>
            <a:ext cx="3026655" cy="3942818"/>
          </a:xfrm>
          <a:prstGeom prst="rect">
            <a:avLst/>
          </a:prstGeom>
        </p:spPr>
      </p:pic>
      <p:cxnSp>
        <p:nvCxnSpPr>
          <p:cNvPr id="34" name="Straight Arrow Connector 33">
            <a:extLst>
              <a:ext uri="{FF2B5EF4-FFF2-40B4-BE49-F238E27FC236}">
                <a16:creationId xmlns:a16="http://schemas.microsoft.com/office/drawing/2014/main" id="{CE53534A-E362-0112-1B3C-0D785432ABAB}"/>
              </a:ext>
            </a:extLst>
          </p:cNvPr>
          <p:cNvCxnSpPr/>
          <p:nvPr/>
        </p:nvCxnSpPr>
        <p:spPr>
          <a:xfrm>
            <a:off x="18928202" y="6206930"/>
            <a:ext cx="1643193" cy="1008949"/>
          </a:xfrm>
          <a:prstGeom prst="straightConnector1">
            <a:avLst/>
          </a:prstGeom>
          <a:ln w="31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863E9B3-2D8B-77B9-12D5-6C5852F93875}"/>
              </a:ext>
            </a:extLst>
          </p:cNvPr>
          <p:cNvCxnSpPr>
            <a:cxnSpLocks/>
          </p:cNvCxnSpPr>
          <p:nvPr/>
        </p:nvCxnSpPr>
        <p:spPr>
          <a:xfrm flipV="1">
            <a:off x="18888896" y="5318512"/>
            <a:ext cx="1721804" cy="741636"/>
          </a:xfrm>
          <a:prstGeom prst="straightConnector1">
            <a:avLst/>
          </a:prstGeom>
          <a:ln w="3175">
            <a:prstDash val="lgDashDot"/>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Programmer">
            <a:extLst>
              <a:ext uri="{FF2B5EF4-FFF2-40B4-BE49-F238E27FC236}">
                <a16:creationId xmlns:a16="http://schemas.microsoft.com/office/drawing/2014/main" id="{D63A7430-DE73-5485-921D-7E792CE377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10800" y="5689330"/>
            <a:ext cx="902942" cy="912770"/>
          </a:xfrm>
          <a:prstGeom prst="rect">
            <a:avLst/>
          </a:prstGeom>
        </p:spPr>
      </p:pic>
      <p:cxnSp>
        <p:nvCxnSpPr>
          <p:cNvPr id="37" name="Straight Arrow Connector 36">
            <a:extLst>
              <a:ext uri="{FF2B5EF4-FFF2-40B4-BE49-F238E27FC236}">
                <a16:creationId xmlns:a16="http://schemas.microsoft.com/office/drawing/2014/main" id="{AA262041-CB49-2C79-4F03-67467066EDD3}"/>
              </a:ext>
            </a:extLst>
          </p:cNvPr>
          <p:cNvCxnSpPr>
            <a:cxnSpLocks/>
          </p:cNvCxnSpPr>
          <p:nvPr/>
        </p:nvCxnSpPr>
        <p:spPr>
          <a:xfrm>
            <a:off x="16213742" y="6151412"/>
            <a:ext cx="999153" cy="0"/>
          </a:xfrm>
          <a:prstGeom prst="straightConnector1">
            <a:avLst/>
          </a:prstGeom>
          <a:ln w="31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F9399C-AB2F-268F-FD1C-AE92FCABD95D}"/>
              </a:ext>
            </a:extLst>
          </p:cNvPr>
          <p:cNvCxnSpPr>
            <a:cxnSpLocks/>
          </p:cNvCxnSpPr>
          <p:nvPr/>
        </p:nvCxnSpPr>
        <p:spPr>
          <a:xfrm>
            <a:off x="13227039" y="3078644"/>
            <a:ext cx="18656" cy="5899752"/>
          </a:xfrm>
          <a:prstGeom prst="line">
            <a:avLst/>
          </a:prstGeom>
          <a:noFill/>
          <a:ln w="25400" cap="flat">
            <a:solidFill>
              <a:srgbClr val="000000"/>
            </a:solidFill>
            <a:prstDash val="lgDashDotDot"/>
            <a:miter lim="400000"/>
          </a:ln>
          <a:effectLst/>
          <a:sp3d/>
        </p:spPr>
        <p:style>
          <a:lnRef idx="0">
            <a:scrgbClr r="0" g="0" b="0"/>
          </a:lnRef>
          <a:fillRef idx="0">
            <a:scrgbClr r="0" g="0" b="0"/>
          </a:fillRef>
          <a:effectRef idx="0">
            <a:scrgbClr r="0" g="0" b="0"/>
          </a:effectRef>
          <a:fontRef idx="none"/>
        </p:style>
      </p:cxnSp>
      <p:sp>
        <p:nvSpPr>
          <p:cNvPr id="46" name="TextBox 45">
            <a:extLst>
              <a:ext uri="{FF2B5EF4-FFF2-40B4-BE49-F238E27FC236}">
                <a16:creationId xmlns:a16="http://schemas.microsoft.com/office/drawing/2014/main" id="{90BA18D7-5B2A-2DBE-52CA-1D6B7177729C}"/>
              </a:ext>
            </a:extLst>
          </p:cNvPr>
          <p:cNvSpPr txBox="1"/>
          <p:nvPr/>
        </p:nvSpPr>
        <p:spPr>
          <a:xfrm>
            <a:off x="14604502" y="6844253"/>
            <a:ext cx="2480167" cy="369332"/>
          </a:xfrm>
          <a:prstGeom prst="rect">
            <a:avLst/>
          </a:prstGeom>
          <a:noFill/>
        </p:spPr>
        <p:txBody>
          <a:bodyPr wrap="none" rtlCol="0">
            <a:spAutoFit/>
          </a:bodyPr>
          <a:lstStyle/>
          <a:p>
            <a:r>
              <a:rPr lang="en-US" altLang="zh-CN" sz="1800" i="1" dirty="0"/>
              <a:t>Application</a:t>
            </a:r>
            <a:r>
              <a:rPr lang="zh-CN" altLang="en-US" sz="1800" i="1" dirty="0"/>
              <a:t> </a:t>
            </a:r>
            <a:r>
              <a:rPr lang="en-US" altLang="zh-CN" sz="1800" i="1" dirty="0"/>
              <a:t>Developer</a:t>
            </a:r>
            <a:endParaRPr lang="en-CN" sz="1800" i="1" dirty="0"/>
          </a:p>
        </p:txBody>
      </p:sp>
      <p:sp>
        <p:nvSpPr>
          <p:cNvPr id="50" name="TextBox 49">
            <a:extLst>
              <a:ext uri="{FF2B5EF4-FFF2-40B4-BE49-F238E27FC236}">
                <a16:creationId xmlns:a16="http://schemas.microsoft.com/office/drawing/2014/main" id="{4B54C3FB-D0C9-F05D-856D-012E73A33971}"/>
              </a:ext>
            </a:extLst>
          </p:cNvPr>
          <p:cNvSpPr txBox="1"/>
          <p:nvPr/>
        </p:nvSpPr>
        <p:spPr>
          <a:xfrm>
            <a:off x="1314588" y="9168547"/>
            <a:ext cx="11252233"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71500" indent="-571500" algn="l">
              <a:buFont typeface="Wingdings" pitchFamily="2" charset="2"/>
              <a:buChar char="q"/>
            </a:pPr>
            <a:r>
              <a:rPr lang="en-US" sz="3600" b="1" i="0" dirty="0">
                <a:solidFill>
                  <a:srgbClr val="142640"/>
                </a:solidFill>
                <a:effectLst/>
                <a:latin typeface="-apple-system"/>
              </a:rPr>
              <a:t>Kubernetes and cloud complexities are exposed directly to application developers</a:t>
            </a:r>
            <a:r>
              <a:rPr lang="en-US" sz="3600" b="0" i="0" dirty="0">
                <a:solidFill>
                  <a:srgbClr val="142640"/>
                </a:solidFill>
                <a:effectLst/>
                <a:latin typeface="-apple-system"/>
              </a:rPr>
              <a:t>.</a:t>
            </a:r>
            <a:endParaRPr lang="en-CN" sz="3600" dirty="0"/>
          </a:p>
        </p:txBody>
      </p:sp>
      <p:sp>
        <p:nvSpPr>
          <p:cNvPr id="52" name="TextBox 51">
            <a:extLst>
              <a:ext uri="{FF2B5EF4-FFF2-40B4-BE49-F238E27FC236}">
                <a16:creationId xmlns:a16="http://schemas.microsoft.com/office/drawing/2014/main" id="{CA31C5F1-568C-0535-70BC-F9DE678A56F4}"/>
              </a:ext>
            </a:extLst>
          </p:cNvPr>
          <p:cNvSpPr txBox="1"/>
          <p:nvPr/>
        </p:nvSpPr>
        <p:spPr>
          <a:xfrm>
            <a:off x="14522882" y="9261330"/>
            <a:ext cx="1009818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71500" indent="-571500" algn="l">
              <a:buFont typeface="Wingdings" pitchFamily="2" charset="2"/>
              <a:buChar char="q"/>
            </a:pPr>
            <a:r>
              <a:rPr lang="en-US" sz="3600" b="1" i="0" dirty="0">
                <a:solidFill>
                  <a:srgbClr val="142640"/>
                </a:solidFill>
                <a:effectLst/>
                <a:latin typeface="-apple-system"/>
              </a:rPr>
              <a:t>Kubernetes deprecations are exposed</a:t>
            </a:r>
            <a:r>
              <a:rPr lang="en-US" sz="3600" b="0" i="0" dirty="0">
                <a:solidFill>
                  <a:srgbClr val="142640"/>
                </a:solidFill>
                <a:effectLst/>
                <a:latin typeface="-apple-system"/>
              </a:rPr>
              <a:t>.</a:t>
            </a:r>
            <a:endParaRPr lang="en-CN" sz="3600" dirty="0"/>
          </a:p>
        </p:txBody>
      </p:sp>
      <p:sp>
        <p:nvSpPr>
          <p:cNvPr id="54" name="TextBox 53">
            <a:extLst>
              <a:ext uri="{FF2B5EF4-FFF2-40B4-BE49-F238E27FC236}">
                <a16:creationId xmlns:a16="http://schemas.microsoft.com/office/drawing/2014/main" id="{5F65EC40-0AA4-E870-A077-8163E937818C}"/>
              </a:ext>
            </a:extLst>
          </p:cNvPr>
          <p:cNvSpPr txBox="1"/>
          <p:nvPr/>
        </p:nvSpPr>
        <p:spPr>
          <a:xfrm>
            <a:off x="7925453" y="10893121"/>
            <a:ext cx="1218994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71500" indent="-571500" algn="l">
              <a:buFont typeface="Wingdings" pitchFamily="2" charset="2"/>
              <a:buChar char="q"/>
            </a:pPr>
            <a:r>
              <a:rPr lang="en-US" sz="3600" b="1" i="0" dirty="0">
                <a:solidFill>
                  <a:srgbClr val="142640"/>
                </a:solidFill>
                <a:effectLst/>
                <a:latin typeface="-apple-system"/>
              </a:rPr>
              <a:t>Lack of operational input in the application definition</a:t>
            </a:r>
            <a:r>
              <a:rPr lang="en-US" altLang="zh-CN" sz="3600" b="1" i="0" dirty="0">
                <a:solidFill>
                  <a:srgbClr val="142640"/>
                </a:solidFill>
                <a:effectLst/>
                <a:latin typeface="-apple-system"/>
              </a:rPr>
              <a:t>.</a:t>
            </a:r>
            <a:endParaRPr lang="en-CN" sz="3600" dirty="0"/>
          </a:p>
        </p:txBody>
      </p:sp>
      <p:sp>
        <p:nvSpPr>
          <p:cNvPr id="56" name="TextBox 55">
            <a:extLst>
              <a:ext uri="{FF2B5EF4-FFF2-40B4-BE49-F238E27FC236}">
                <a16:creationId xmlns:a16="http://schemas.microsoft.com/office/drawing/2014/main" id="{0A16204D-259A-E3DD-20FB-B251FB6ECC77}"/>
              </a:ext>
            </a:extLst>
          </p:cNvPr>
          <p:cNvSpPr txBox="1"/>
          <p:nvPr/>
        </p:nvSpPr>
        <p:spPr>
          <a:xfrm>
            <a:off x="13097524" y="12981098"/>
            <a:ext cx="11582743"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N" sz="2000" dirty="0">
                <a:hlinkClick r:id="rId7"/>
              </a:rPr>
              <a:t>https://thenewstack.io/how-intuits-platform-engineering-team-chose-an-app-definition/</a:t>
            </a:r>
            <a:endParaRPr lang="en-CN" sz="2000" dirty="0"/>
          </a:p>
          <a:p>
            <a:endParaRPr lang="en-CN" sz="2000" dirty="0"/>
          </a:p>
        </p:txBody>
      </p:sp>
      <p:sp>
        <p:nvSpPr>
          <p:cNvPr id="57" name="TextBox 56">
            <a:extLst>
              <a:ext uri="{FF2B5EF4-FFF2-40B4-BE49-F238E27FC236}">
                <a16:creationId xmlns:a16="http://schemas.microsoft.com/office/drawing/2014/main" id="{29281D6C-471D-D6D0-AFF8-46F526CFC640}"/>
              </a:ext>
            </a:extLst>
          </p:cNvPr>
          <p:cNvSpPr txBox="1"/>
          <p:nvPr/>
        </p:nvSpPr>
        <p:spPr>
          <a:xfrm>
            <a:off x="6305608" y="926097"/>
            <a:ext cx="13163860"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altLang="zh-CN" sz="5000" b="0" i="0" u="none" strike="noStrike" cap="none" spc="0" normalizeH="0" baseline="0" dirty="0">
                <a:ln>
                  <a:noFill/>
                </a:ln>
                <a:solidFill>
                  <a:srgbClr val="000000"/>
                </a:solidFill>
                <a:effectLst/>
                <a:uFillTx/>
                <a:latin typeface="+mn-lt"/>
                <a:ea typeface="+mn-ea"/>
                <a:cs typeface="+mn-cs"/>
                <a:sym typeface="Helvetica Light"/>
              </a:rPr>
              <a:t>The</a:t>
            </a:r>
            <a:r>
              <a:rPr kumimoji="0" lang="zh-CN" altLang="en-US" sz="5000" b="0" i="0" u="none" strike="noStrike" cap="none" spc="0" normalizeH="0" baseline="0" dirty="0">
                <a:ln>
                  <a:noFill/>
                </a:ln>
                <a:solidFill>
                  <a:srgbClr val="000000"/>
                </a:solidFill>
                <a:effectLst/>
                <a:uFillTx/>
                <a:latin typeface="+mn-lt"/>
                <a:ea typeface="+mn-ea"/>
                <a:cs typeface="+mn-cs"/>
                <a:sym typeface="Helvetica Light"/>
              </a:rPr>
              <a:t> </a:t>
            </a:r>
            <a:r>
              <a:rPr lang="en-US" altLang="zh-CN" dirty="0"/>
              <a:t>complexity</a:t>
            </a:r>
            <a:r>
              <a:rPr lang="zh-CN" altLang="en-US" dirty="0"/>
              <a:t> </a:t>
            </a:r>
            <a:r>
              <a:rPr lang="en-US" altLang="zh-CN" dirty="0"/>
              <a:t>of</a:t>
            </a:r>
            <a:r>
              <a:rPr kumimoji="0" lang="zh-CN" altLang="en-US" sz="5000" b="0" i="0" u="none" strike="noStrike" cap="none" spc="0" normalizeH="0" baseline="0" dirty="0">
                <a:ln>
                  <a:noFill/>
                </a:ln>
                <a:solidFill>
                  <a:srgbClr val="000000"/>
                </a:solidFill>
                <a:effectLst/>
                <a:uFillTx/>
                <a:latin typeface="+mn-lt"/>
                <a:ea typeface="+mn-ea"/>
                <a:cs typeface="+mn-cs"/>
                <a:sym typeface="Helvetica Light"/>
              </a:rPr>
              <a:t> </a:t>
            </a:r>
            <a:r>
              <a:rPr lang="en-US" altLang="zh-CN" dirty="0"/>
              <a:t>cloud</a:t>
            </a:r>
            <a:r>
              <a:rPr lang="zh-CN" altLang="en-US" dirty="0"/>
              <a:t> </a:t>
            </a:r>
            <a:r>
              <a:rPr lang="en-US" altLang="zh-CN" dirty="0"/>
              <a:t>native</a:t>
            </a:r>
            <a:r>
              <a:rPr lang="zh-CN" altLang="en-US" dirty="0"/>
              <a:t> </a:t>
            </a:r>
            <a:r>
              <a:rPr lang="en-US" altLang="zh-CN" dirty="0"/>
              <a:t>Infrastructure.</a:t>
            </a:r>
            <a:r>
              <a:rPr lang="zh-CN" altLang="en-US" dirty="0"/>
              <a:t> </a:t>
            </a:r>
            <a:endParaRPr kumimoji="0" lang="en-CN"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89497868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3" name="slogan+logo组合06.png" descr="slogan+logo组合06.png"/>
          <p:cNvPicPr>
            <a:picLocks noChangeAspect="1"/>
          </p:cNvPicPr>
          <p:nvPr/>
        </p:nvPicPr>
        <p:blipFill>
          <a:blip r:embed="rId2"/>
          <a:stretch>
            <a:fillRect/>
          </a:stretch>
        </p:blipFill>
        <p:spPr>
          <a:xfrm>
            <a:off x="5402002" y="5023644"/>
            <a:ext cx="12518572" cy="2921001"/>
          </a:xfrm>
          <a:prstGeom prst="rect">
            <a:avLst/>
          </a:prstGeom>
          <a:ln w="12700">
            <a:miter lim="400000"/>
          </a:ln>
        </p:spPr>
      </p:pic>
    </p:spTree>
    <p:extLst>
      <p:ext uri="{BB962C8B-B14F-4D97-AF65-F5344CB8AC3E}">
        <p14:creationId xmlns:p14="http://schemas.microsoft.com/office/powerpoint/2010/main" val="309067455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D3F9B3-33BC-DC7E-9A6C-6A3ADA880599}"/>
              </a:ext>
            </a:extLst>
          </p:cNvPr>
          <p:cNvPicPr>
            <a:picLocks noChangeAspect="1"/>
          </p:cNvPicPr>
          <p:nvPr/>
        </p:nvPicPr>
        <p:blipFill rotWithShape="1">
          <a:blip r:embed="rId2"/>
          <a:srcRect r="17207"/>
          <a:stretch/>
        </p:blipFill>
        <p:spPr>
          <a:xfrm>
            <a:off x="6299320" y="7799394"/>
            <a:ext cx="5484467" cy="3653307"/>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63926F87-A504-71CE-B447-9D704B29C870}"/>
              </a:ext>
            </a:extLst>
          </p:cNvPr>
          <p:cNvSpPr/>
          <p:nvPr/>
        </p:nvSpPr>
        <p:spPr>
          <a:xfrm>
            <a:off x="-2676587" y="2789540"/>
            <a:ext cx="18609277" cy="2083584"/>
          </a:xfrm>
          <a:prstGeom prst="rect">
            <a:avLst/>
          </a:prstGeom>
        </p:spPr>
        <p:txBody>
          <a:bodyPr wrap="square">
            <a:spAutoFit/>
          </a:bodyPr>
          <a:lstStyle/>
          <a:p>
            <a:pPr defTabSz="457206">
              <a:lnSpc>
                <a:spcPct val="150000"/>
              </a:lnSpc>
            </a:pPr>
            <a:r>
              <a:rPr lang="en-US" sz="5333" b="1" dirty="0">
                <a:solidFill>
                  <a:srgbClr val="FF0000"/>
                </a:solidFill>
                <a:latin typeface="微软雅黑"/>
                <a:ea typeface="微软雅黑"/>
              </a:rPr>
              <a:t>Open</a:t>
            </a:r>
            <a:r>
              <a:rPr lang="zh-CN" altLang="en-US" sz="5333" b="1" dirty="0">
                <a:solidFill>
                  <a:srgbClr val="FF0000"/>
                </a:solidFill>
                <a:latin typeface="微软雅黑"/>
                <a:ea typeface="微软雅黑"/>
              </a:rPr>
              <a:t> </a:t>
            </a:r>
            <a:r>
              <a:rPr lang="en-US" altLang="zh-CN" sz="5333" b="1" dirty="0">
                <a:solidFill>
                  <a:srgbClr val="FF0000"/>
                </a:solidFill>
                <a:latin typeface="微软雅黑"/>
                <a:ea typeface="微软雅黑"/>
              </a:rPr>
              <a:t>Application</a:t>
            </a:r>
            <a:r>
              <a:rPr lang="zh-CN" altLang="en-US" sz="5333" b="1" dirty="0">
                <a:solidFill>
                  <a:srgbClr val="FF0000"/>
                </a:solidFill>
                <a:latin typeface="微软雅黑"/>
                <a:ea typeface="微软雅黑"/>
              </a:rPr>
              <a:t> </a:t>
            </a:r>
            <a:r>
              <a:rPr lang="en-US" altLang="zh-CN" sz="5333" b="1" dirty="0">
                <a:solidFill>
                  <a:srgbClr val="FF0000"/>
                </a:solidFill>
                <a:latin typeface="微软雅黑"/>
                <a:ea typeface="微软雅黑"/>
              </a:rPr>
              <a:t>Model</a:t>
            </a:r>
            <a:r>
              <a:rPr lang="zh-CN" altLang="en-US" sz="5333" b="1" dirty="0">
                <a:solidFill>
                  <a:srgbClr val="FF0000"/>
                </a:solidFill>
                <a:latin typeface="微软雅黑"/>
                <a:ea typeface="微软雅黑"/>
              </a:rPr>
              <a:t>（</a:t>
            </a:r>
            <a:r>
              <a:rPr lang="en-US" altLang="zh-CN" sz="5333" b="1" dirty="0">
                <a:solidFill>
                  <a:srgbClr val="FF0000"/>
                </a:solidFill>
                <a:latin typeface="微软雅黑"/>
                <a:ea typeface="微软雅黑"/>
              </a:rPr>
              <a:t>OAM</a:t>
            </a:r>
            <a:r>
              <a:rPr lang="zh-CN" altLang="en-US" sz="5333" b="1" dirty="0">
                <a:solidFill>
                  <a:srgbClr val="FF0000"/>
                </a:solidFill>
                <a:latin typeface="微软雅黑"/>
                <a:ea typeface="微软雅黑"/>
              </a:rPr>
              <a:t>）</a:t>
            </a:r>
            <a:endParaRPr lang="en-US" altLang="zh-CN" sz="5333" b="1" dirty="0">
              <a:solidFill>
                <a:srgbClr val="FF0000"/>
              </a:solidFill>
              <a:latin typeface="微软雅黑"/>
              <a:ea typeface="微软雅黑"/>
            </a:endParaRPr>
          </a:p>
          <a:p>
            <a:pPr defTabSz="457206">
              <a:lnSpc>
                <a:spcPct val="150000"/>
              </a:lnSpc>
            </a:pPr>
            <a:r>
              <a:rPr lang="en-US" sz="3733" dirty="0" err="1">
                <a:latin typeface="微软雅黑"/>
                <a:ea typeface="微软雅黑"/>
              </a:rPr>
              <a:t>一个构建</a:t>
            </a:r>
            <a:r>
              <a:rPr lang="zh-CN" altLang="en-US" sz="3733" dirty="0">
                <a:latin typeface="微软雅黑"/>
                <a:ea typeface="微软雅黑"/>
              </a:rPr>
              <a:t>云原生应用管理平台的</a:t>
            </a:r>
            <a:r>
              <a:rPr lang="zh-CN" altLang="en-US" sz="3733" b="1" dirty="0">
                <a:solidFill>
                  <a:srgbClr val="FF0000"/>
                </a:solidFill>
                <a:latin typeface="微软雅黑"/>
                <a:ea typeface="微软雅黑"/>
              </a:rPr>
              <a:t>标准规范</a:t>
            </a:r>
            <a:endParaRPr lang="en-US" altLang="zh-CN" sz="3733" b="1" dirty="0">
              <a:solidFill>
                <a:srgbClr val="FF0000"/>
              </a:solidFill>
              <a:latin typeface="微软雅黑"/>
              <a:ea typeface="微软雅黑"/>
            </a:endParaRPr>
          </a:p>
        </p:txBody>
      </p:sp>
      <p:pic>
        <p:nvPicPr>
          <p:cNvPr id="4" name="Picture 2" descr="lADPDgQ9rIPIOj3NAoDNA8A_960_640_jpg_620x10000q90g">
            <a:extLst>
              <a:ext uri="{FF2B5EF4-FFF2-40B4-BE49-F238E27FC236}">
                <a16:creationId xmlns:a16="http://schemas.microsoft.com/office/drawing/2014/main" id="{F9DFC115-E543-088B-FA7B-751F84A5F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15" y="7799397"/>
            <a:ext cx="5484469" cy="36533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A4FBCE-DE85-6869-1E25-7A3E1921333D}"/>
              </a:ext>
            </a:extLst>
          </p:cNvPr>
          <p:cNvSpPr txBox="1"/>
          <p:nvPr/>
        </p:nvSpPr>
        <p:spPr>
          <a:xfrm>
            <a:off x="4288076" y="11754653"/>
            <a:ext cx="4679952" cy="584775"/>
          </a:xfrm>
          <a:prstGeom prst="rect">
            <a:avLst/>
          </a:prstGeom>
        </p:spPr>
        <p:txBody>
          <a:bodyPr wrap="square">
            <a:spAutoFit/>
          </a:bodyPr>
          <a:lstStyle>
            <a:defPPr>
              <a:defRPr lang="zh-CN"/>
            </a:defPPr>
            <a:lvl1pPr>
              <a:defRPr sz="1200" b="1"/>
            </a:lvl1pPr>
          </a:lstStyle>
          <a:p>
            <a:r>
              <a:rPr lang="en-US" altLang="zh-CN" sz="3200" dirty="0"/>
              <a:t>2019.10</a:t>
            </a:r>
            <a:r>
              <a:rPr lang="zh-CN" altLang="en-US" sz="3200" dirty="0"/>
              <a:t> 月联合发布</a:t>
            </a:r>
            <a:endParaRPr lang="en-CN" sz="3200" dirty="0"/>
          </a:p>
        </p:txBody>
      </p:sp>
      <p:grpSp>
        <p:nvGrpSpPr>
          <p:cNvPr id="7" name="Group 6">
            <a:extLst>
              <a:ext uri="{FF2B5EF4-FFF2-40B4-BE49-F238E27FC236}">
                <a16:creationId xmlns:a16="http://schemas.microsoft.com/office/drawing/2014/main" id="{79585479-9DF5-3056-46B5-508D4DD0427B}"/>
              </a:ext>
            </a:extLst>
          </p:cNvPr>
          <p:cNvGrpSpPr/>
          <p:nvPr/>
        </p:nvGrpSpPr>
        <p:grpSpPr>
          <a:xfrm>
            <a:off x="3057982" y="5297961"/>
            <a:ext cx="6482672" cy="2009736"/>
            <a:chOff x="5182060" y="3570021"/>
            <a:chExt cx="15848468" cy="4681348"/>
          </a:xfrm>
        </p:grpSpPr>
        <p:grpSp>
          <p:nvGrpSpPr>
            <p:cNvPr id="8" name="Group 7">
              <a:extLst>
                <a:ext uri="{FF2B5EF4-FFF2-40B4-BE49-F238E27FC236}">
                  <a16:creationId xmlns:a16="http://schemas.microsoft.com/office/drawing/2014/main" id="{CA5E786F-3C7D-1F83-81E3-823B5CC31E69}"/>
                </a:ext>
              </a:extLst>
            </p:cNvPr>
            <p:cNvGrpSpPr/>
            <p:nvPr/>
          </p:nvGrpSpPr>
          <p:grpSpPr>
            <a:xfrm>
              <a:off x="5182060" y="4845721"/>
              <a:ext cx="7123177" cy="2107687"/>
              <a:chOff x="5728532" y="7285991"/>
              <a:chExt cx="7123177" cy="2107687"/>
            </a:xfrm>
          </p:grpSpPr>
          <p:pic>
            <p:nvPicPr>
              <p:cNvPr id="10" name="Picture 9">
                <a:extLst>
                  <a:ext uri="{FF2B5EF4-FFF2-40B4-BE49-F238E27FC236}">
                    <a16:creationId xmlns:a16="http://schemas.microsoft.com/office/drawing/2014/main" id="{FCBEE09A-1692-3AFF-98D9-246B4AFB9C04}"/>
                  </a:ext>
                </a:extLst>
              </p:cNvPr>
              <p:cNvPicPr>
                <a:picLocks noChangeAspect="1"/>
              </p:cNvPicPr>
              <p:nvPr/>
            </p:nvPicPr>
            <p:blipFill rotWithShape="1">
              <a:blip r:embed="rId4">
                <a:extLst>
                  <a:ext uri="{28A0092B-C50C-407E-A947-70E740481C1C}">
                    <a14:useLocalDpi xmlns:a14="http://schemas.microsoft.com/office/drawing/2010/main" val="0"/>
                  </a:ext>
                </a:extLst>
              </a:blip>
              <a:srcRect t="28351" b="29703"/>
              <a:stretch/>
            </p:blipFill>
            <p:spPr>
              <a:xfrm>
                <a:off x="5728532" y="7285991"/>
                <a:ext cx="5596965" cy="2107687"/>
              </a:xfrm>
              <a:prstGeom prst="rect">
                <a:avLst/>
              </a:prstGeom>
            </p:spPr>
          </p:pic>
          <p:sp>
            <p:nvSpPr>
              <p:cNvPr id="11" name="Plus 10">
                <a:extLst>
                  <a:ext uri="{FF2B5EF4-FFF2-40B4-BE49-F238E27FC236}">
                    <a16:creationId xmlns:a16="http://schemas.microsoft.com/office/drawing/2014/main" id="{993EBAED-4FA6-CE16-0B70-B85CE6780594}"/>
                  </a:ext>
                </a:extLst>
              </p:cNvPr>
              <p:cNvSpPr/>
              <p:nvPr/>
            </p:nvSpPr>
            <p:spPr>
              <a:xfrm rot="2735996">
                <a:off x="11848771" y="7839565"/>
                <a:ext cx="1005340" cy="1000536"/>
              </a:xfrm>
              <a:prstGeom prst="mathPlus">
                <a:avLst>
                  <a:gd name="adj1" fmla="val 5192"/>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651021"/>
                <a:endParaRPr lang="en-US" sz="6400" dirty="0">
                  <a:solidFill>
                    <a:srgbClr val="FFFFFF"/>
                  </a:solidFill>
                  <a:sym typeface="Helvetica Neue Medium"/>
                </a:endParaRPr>
              </a:p>
            </p:txBody>
          </p:sp>
        </p:grpSp>
        <p:pic>
          <p:nvPicPr>
            <p:cNvPr id="9" name="Picture 8">
              <a:extLst>
                <a:ext uri="{FF2B5EF4-FFF2-40B4-BE49-F238E27FC236}">
                  <a16:creationId xmlns:a16="http://schemas.microsoft.com/office/drawing/2014/main" id="{97B40AE5-72E9-66CA-1E5F-E63240E4F6E2}"/>
                </a:ext>
              </a:extLst>
            </p:cNvPr>
            <p:cNvPicPr>
              <a:picLocks noChangeAspect="1"/>
            </p:cNvPicPr>
            <p:nvPr/>
          </p:nvPicPr>
          <p:blipFill>
            <a:blip r:embed="rId5"/>
            <a:stretch>
              <a:fillRect/>
            </a:stretch>
          </p:blipFill>
          <p:spPr>
            <a:xfrm>
              <a:off x="12157864" y="3570021"/>
              <a:ext cx="8872664" cy="4681348"/>
            </a:xfrm>
            <a:prstGeom prst="rect">
              <a:avLst/>
            </a:prstGeom>
          </p:spPr>
        </p:pic>
      </p:grpSp>
      <p:pic>
        <p:nvPicPr>
          <p:cNvPr id="12" name="图片 1">
            <a:extLst>
              <a:ext uri="{FF2B5EF4-FFF2-40B4-BE49-F238E27FC236}">
                <a16:creationId xmlns:a16="http://schemas.microsoft.com/office/drawing/2014/main" id="{118350CB-652D-3DCA-67E1-F317B37BB7B7}"/>
              </a:ext>
            </a:extLst>
          </p:cNvPr>
          <p:cNvPicPr>
            <a:picLocks noChangeAspect="1"/>
          </p:cNvPicPr>
          <p:nvPr/>
        </p:nvPicPr>
        <p:blipFill>
          <a:blip r:embed="rId6">
            <a:alphaModFix amt="73000"/>
          </a:blip>
          <a:stretch>
            <a:fillRect/>
          </a:stretch>
        </p:blipFill>
        <p:spPr>
          <a:xfrm>
            <a:off x="13629989" y="6818271"/>
            <a:ext cx="9675053" cy="4703149"/>
          </a:xfrm>
          <a:prstGeom prst="rect">
            <a:avLst/>
          </a:prstGeom>
          <a:effectLst>
            <a:outerShdw blurRad="50800" dist="38100" dir="2700000" sx="102000" sy="102000" algn="tl" rotWithShape="0">
              <a:prstClr val="black">
                <a:alpha val="40000"/>
              </a:prstClr>
            </a:outerShdw>
          </a:effectLst>
        </p:spPr>
      </p:pic>
      <p:sp>
        <p:nvSpPr>
          <p:cNvPr id="13" name="Rectangle 12">
            <a:extLst>
              <a:ext uri="{FF2B5EF4-FFF2-40B4-BE49-F238E27FC236}">
                <a16:creationId xmlns:a16="http://schemas.microsoft.com/office/drawing/2014/main" id="{63507592-7B5C-B0DB-D35F-9E672E1A22DA}"/>
              </a:ext>
            </a:extLst>
          </p:cNvPr>
          <p:cNvSpPr/>
          <p:nvPr/>
        </p:nvSpPr>
        <p:spPr>
          <a:xfrm>
            <a:off x="12871017" y="12394841"/>
            <a:ext cx="11049000" cy="461665"/>
          </a:xfrm>
          <a:prstGeom prst="rect">
            <a:avLst/>
          </a:prstGeom>
        </p:spPr>
        <p:txBody>
          <a:bodyPr wrap="square">
            <a:spAutoFit/>
          </a:bodyPr>
          <a:lstStyle/>
          <a:p>
            <a:r>
              <a:rPr lang="en-CN" sz="2400" dirty="0">
                <a:hlinkClick r:id="rId7"/>
              </a:rPr>
              <a:t>http://www.ccsa.org.cn/standardDetail?standardNum=YD%2FT%204046-2022</a:t>
            </a:r>
            <a:endParaRPr lang="en-CN" sz="2400" dirty="0"/>
          </a:p>
        </p:txBody>
      </p:sp>
      <p:sp>
        <p:nvSpPr>
          <p:cNvPr id="14" name="Rectangle 13">
            <a:extLst>
              <a:ext uri="{FF2B5EF4-FFF2-40B4-BE49-F238E27FC236}">
                <a16:creationId xmlns:a16="http://schemas.microsoft.com/office/drawing/2014/main" id="{5696F38C-E778-3786-0B13-05D6A9E6195E}"/>
              </a:ext>
            </a:extLst>
          </p:cNvPr>
          <p:cNvSpPr/>
          <p:nvPr/>
        </p:nvSpPr>
        <p:spPr>
          <a:xfrm>
            <a:off x="13001894" y="2679540"/>
            <a:ext cx="9731467" cy="1077218"/>
          </a:xfrm>
          <a:prstGeom prst="rect">
            <a:avLst/>
          </a:prstGeom>
        </p:spPr>
        <p:txBody>
          <a:bodyPr wrap="square">
            <a:spAutoFit/>
          </a:bodyPr>
          <a:lstStyle/>
          <a:p>
            <a:pPr algn="ctr"/>
            <a:r>
              <a:rPr lang="en-US" altLang="zh-CN" sz="3200" b="1" dirty="0"/>
              <a:t>2021.5</a:t>
            </a:r>
            <a:r>
              <a:rPr lang="zh-CN" altLang="en-US" sz="3200" b="1" dirty="0"/>
              <a:t> 中国信通院发布以 </a:t>
            </a:r>
            <a:r>
              <a:rPr lang="en-US" altLang="zh-CN" sz="3200" b="1" dirty="0"/>
              <a:t>OAM</a:t>
            </a:r>
            <a:r>
              <a:rPr lang="zh-CN" altLang="en-US" sz="3200" b="1" dirty="0"/>
              <a:t> 为基础的行业标准</a:t>
            </a:r>
            <a:endParaRPr lang="en-US" altLang="zh-CN" sz="3200" b="1" dirty="0"/>
          </a:p>
          <a:p>
            <a:pPr algn="ctr"/>
            <a:r>
              <a:rPr lang="zh-CN" altLang="en-US" sz="3200" b="1" dirty="0"/>
              <a:t>“云计算开放应用模型”</a:t>
            </a:r>
          </a:p>
        </p:txBody>
      </p:sp>
      <p:sp>
        <p:nvSpPr>
          <p:cNvPr id="15" name="文本框 3">
            <a:extLst>
              <a:ext uri="{FF2B5EF4-FFF2-40B4-BE49-F238E27FC236}">
                <a16:creationId xmlns:a16="http://schemas.microsoft.com/office/drawing/2014/main" id="{FFEE6749-66D2-E455-EFE2-A9DC6861AECC}"/>
              </a:ext>
            </a:extLst>
          </p:cNvPr>
          <p:cNvSpPr txBox="1"/>
          <p:nvPr/>
        </p:nvSpPr>
        <p:spPr>
          <a:xfrm>
            <a:off x="13766977" y="3948852"/>
            <a:ext cx="8966384" cy="1897699"/>
          </a:xfrm>
          <a:prstGeom prst="rect">
            <a:avLst/>
          </a:prstGeom>
          <a:noFill/>
          <a:effectLst/>
        </p:spPr>
        <p:txBody>
          <a:bodyPr wrap="square" rtlCol="0">
            <a:spAutoFit/>
          </a:bodyPr>
          <a:lstStyle/>
          <a:p>
            <a:pPr marL="457206" indent="-457206" algn="l">
              <a:buFont typeface="Wingdings" pitchFamily="2" charset="2"/>
              <a:buChar char="ü"/>
            </a:pPr>
            <a:endParaRPr kumimoji="1" lang="en-US" altLang="zh-CN" sz="2933" dirty="0">
              <a:solidFill>
                <a:schemeClr val="bg2">
                  <a:lumMod val="25000"/>
                </a:schemeClr>
              </a:solidFill>
              <a:ea typeface="Alibaba PuHuiTi H" pitchFamily="18" charset="-122"/>
              <a:cs typeface="Alibaba PuHuiTi H" pitchFamily="18" charset="-122"/>
            </a:endParaRPr>
          </a:p>
          <a:p>
            <a:pPr marL="457206" indent="-457206" algn="l">
              <a:buFont typeface="Wingdings" pitchFamily="2" charset="2"/>
              <a:buChar char="ü"/>
            </a:pPr>
            <a:r>
              <a:rPr kumimoji="1" lang="zh-CN" altLang="en-US" sz="2933" dirty="0">
                <a:solidFill>
                  <a:schemeClr val="bg2">
                    <a:lumMod val="25000"/>
                  </a:schemeClr>
                </a:solidFill>
                <a:ea typeface="Alibaba PuHuiTi H" pitchFamily="18" charset="-122"/>
                <a:cs typeface="Alibaba PuHuiTi H" pitchFamily="18" charset="-122"/>
              </a:rPr>
              <a:t>关注点分离：</a:t>
            </a:r>
            <a:r>
              <a:rPr kumimoji="1" lang="zh-CN" altLang="en-US" sz="2933" dirty="0">
                <a:solidFill>
                  <a:schemeClr val="bg2">
                    <a:lumMod val="25000"/>
                  </a:schemeClr>
                </a:solidFill>
                <a:latin typeface="Alibaba PuHuiTi L" pitchFamily="18" charset="-122"/>
                <a:ea typeface="Alibaba PuHuiTi L" pitchFamily="18" charset="-122"/>
                <a:cs typeface="Alibaba PuHuiTi L" pitchFamily="18" charset="-122"/>
              </a:rPr>
              <a:t>简化心智负担。</a:t>
            </a:r>
            <a:endParaRPr kumimoji="1" lang="en-US" altLang="zh-CN" sz="2933" dirty="0">
              <a:solidFill>
                <a:schemeClr val="bg2">
                  <a:lumMod val="25000"/>
                </a:schemeClr>
              </a:solidFill>
              <a:latin typeface="Alibaba PuHuiTi L" pitchFamily="18" charset="-122"/>
              <a:ea typeface="Alibaba PuHuiTi L" pitchFamily="18" charset="-122"/>
              <a:cs typeface="Alibaba PuHuiTi L" pitchFamily="18" charset="-122"/>
            </a:endParaRPr>
          </a:p>
          <a:p>
            <a:pPr marL="457206" indent="-457206" algn="l">
              <a:buFont typeface="Wingdings" pitchFamily="2" charset="2"/>
              <a:buChar char="ü"/>
            </a:pPr>
            <a:r>
              <a:rPr kumimoji="1" lang="zh-CN" altLang="en-US" sz="2933" dirty="0">
                <a:solidFill>
                  <a:schemeClr val="bg2">
                    <a:lumMod val="25000"/>
                  </a:schemeClr>
                </a:solidFill>
                <a:ea typeface="Alibaba PuHuiTi H" pitchFamily="18" charset="-122"/>
                <a:cs typeface="Alibaba PuHuiTi H" pitchFamily="18" charset="-122"/>
              </a:rPr>
              <a:t>基础设施无关：</a:t>
            </a:r>
            <a:r>
              <a:rPr kumimoji="1" lang="zh-CN" altLang="en-US" sz="2933" dirty="0">
                <a:solidFill>
                  <a:schemeClr val="bg2">
                    <a:lumMod val="25000"/>
                  </a:schemeClr>
                </a:solidFill>
                <a:latin typeface="Alibaba PuHuiTi L" pitchFamily="18" charset="-122"/>
                <a:ea typeface="Alibaba PuHuiTi L" pitchFamily="18" charset="-122"/>
                <a:cs typeface="Alibaba PuHuiTi L" pitchFamily="18" charset="-122"/>
              </a:rPr>
              <a:t>一次定义，随处运行。</a:t>
            </a:r>
            <a:endParaRPr kumimoji="1" lang="en-US" altLang="zh-CN" sz="2933" dirty="0">
              <a:solidFill>
                <a:schemeClr val="bg2">
                  <a:lumMod val="25000"/>
                </a:schemeClr>
              </a:solidFill>
              <a:latin typeface="Alibaba PuHuiTi L" pitchFamily="18" charset="-122"/>
              <a:ea typeface="Alibaba PuHuiTi L" pitchFamily="18" charset="-122"/>
              <a:cs typeface="Alibaba PuHuiTi L" pitchFamily="18" charset="-122"/>
            </a:endParaRPr>
          </a:p>
          <a:p>
            <a:pPr marL="457206" indent="-457206" algn="l">
              <a:buFont typeface="Wingdings" pitchFamily="2" charset="2"/>
              <a:buChar char="ü"/>
            </a:pPr>
            <a:r>
              <a:rPr kumimoji="1" lang="zh-CN" altLang="en-US" sz="2933" dirty="0">
                <a:solidFill>
                  <a:schemeClr val="bg2">
                    <a:lumMod val="25000"/>
                  </a:schemeClr>
                </a:solidFill>
                <a:ea typeface="Alibaba PuHuiTi H" pitchFamily="18" charset="-122"/>
                <a:cs typeface="Alibaba PuHuiTi H" pitchFamily="18" charset="-122"/>
              </a:rPr>
              <a:t>高度可扩展：</a:t>
            </a:r>
            <a:r>
              <a:rPr kumimoji="1" lang="zh-CN" altLang="en-US" sz="2933" dirty="0">
                <a:solidFill>
                  <a:schemeClr val="bg2">
                    <a:lumMod val="25000"/>
                  </a:schemeClr>
                </a:solidFill>
                <a:latin typeface="Alibaba PuHuiTi L" pitchFamily="18" charset="-122"/>
                <a:ea typeface="Alibaba PuHuiTi L" pitchFamily="18" charset="-122"/>
                <a:cs typeface="Alibaba PuHuiTi L" pitchFamily="18" charset="-122"/>
              </a:rPr>
              <a:t>充分复用云原生生态。</a:t>
            </a:r>
            <a:endParaRPr kumimoji="1" lang="en-US" altLang="zh-CN" sz="2933" dirty="0">
              <a:solidFill>
                <a:schemeClr val="bg2">
                  <a:lumMod val="25000"/>
                </a:schemeClr>
              </a:solidFill>
              <a:latin typeface="Alibaba PuHuiTi L" pitchFamily="18" charset="-122"/>
              <a:ea typeface="Alibaba PuHuiTi L" pitchFamily="18" charset="-122"/>
              <a:cs typeface="Alibaba PuHuiTi L" pitchFamily="18" charset="-122"/>
            </a:endParaRPr>
          </a:p>
        </p:txBody>
      </p:sp>
      <p:sp>
        <p:nvSpPr>
          <p:cNvPr id="16" name="Striped Right Arrow 15">
            <a:extLst>
              <a:ext uri="{FF2B5EF4-FFF2-40B4-BE49-F238E27FC236}">
                <a16:creationId xmlns:a16="http://schemas.microsoft.com/office/drawing/2014/main" id="{A79F2101-F91A-4C1A-166C-1E1D8ACA4A3C}"/>
              </a:ext>
            </a:extLst>
          </p:cNvPr>
          <p:cNvSpPr/>
          <p:nvPr/>
        </p:nvSpPr>
        <p:spPr>
          <a:xfrm>
            <a:off x="12523355" y="8575134"/>
            <a:ext cx="695325" cy="59471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sz="13334"/>
          </a:p>
        </p:txBody>
      </p:sp>
      <p:sp>
        <p:nvSpPr>
          <p:cNvPr id="17" name="Structure Chart">
            <a:extLst>
              <a:ext uri="{FF2B5EF4-FFF2-40B4-BE49-F238E27FC236}">
                <a16:creationId xmlns:a16="http://schemas.microsoft.com/office/drawing/2014/main" id="{C5692D5E-C8C9-183A-134F-080F7CE332BC}"/>
              </a:ext>
            </a:extLst>
          </p:cNvPr>
          <p:cNvSpPr txBox="1"/>
          <p:nvPr/>
        </p:nvSpPr>
        <p:spPr>
          <a:xfrm>
            <a:off x="772820" y="709386"/>
            <a:ext cx="4745466"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b="1" dirty="0"/>
              <a:t>What is </a:t>
            </a:r>
            <a:r>
              <a:rPr lang="en-US" altLang="zh-CN" b="1" dirty="0"/>
              <a:t>OAM?</a:t>
            </a:r>
            <a:endParaRPr b="1" dirty="0"/>
          </a:p>
        </p:txBody>
      </p:sp>
    </p:spTree>
    <p:extLst>
      <p:ext uri="{BB962C8B-B14F-4D97-AF65-F5344CB8AC3E}">
        <p14:creationId xmlns:p14="http://schemas.microsoft.com/office/powerpoint/2010/main" val="9176924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00730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09CA06-2C28-4EBA-1CB2-E712F87248AD}"/>
              </a:ext>
            </a:extLst>
          </p:cNvPr>
          <p:cNvPicPr>
            <a:picLocks noChangeAspect="1"/>
          </p:cNvPicPr>
          <p:nvPr/>
        </p:nvPicPr>
        <p:blipFill>
          <a:blip r:embed="rId2"/>
          <a:stretch>
            <a:fillRect/>
          </a:stretch>
        </p:blipFill>
        <p:spPr>
          <a:xfrm>
            <a:off x="10511357" y="5311974"/>
            <a:ext cx="7474683" cy="7103711"/>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44BD853D-ACCF-DF0C-0BE0-DCD890CA417C}"/>
              </a:ext>
            </a:extLst>
          </p:cNvPr>
          <p:cNvSpPr/>
          <p:nvPr/>
        </p:nvSpPr>
        <p:spPr>
          <a:xfrm>
            <a:off x="10986382" y="10725966"/>
            <a:ext cx="6925014" cy="1577753"/>
          </a:xfrm>
          <a:prstGeom prst="rect">
            <a:avLst/>
          </a:prstGeom>
          <a:noFill/>
          <a:ln w="25400" cap="flat">
            <a:solidFill>
              <a:schemeClr val="accent2">
                <a:lumMod val="60000"/>
                <a:lumOff val="40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5" name="Elbow Connector 4">
            <a:extLst>
              <a:ext uri="{FF2B5EF4-FFF2-40B4-BE49-F238E27FC236}">
                <a16:creationId xmlns:a16="http://schemas.microsoft.com/office/drawing/2014/main" id="{72F6A9F3-C4F4-9C0B-D888-61DCE6729151}"/>
              </a:ext>
            </a:extLst>
          </p:cNvPr>
          <p:cNvCxnSpPr>
            <a:cxnSpLocks/>
            <a:stCxn id="1027" idx="2"/>
            <a:endCxn id="4" idx="3"/>
          </p:cNvCxnSpPr>
          <p:nvPr/>
        </p:nvCxnSpPr>
        <p:spPr>
          <a:xfrm rot="5400000">
            <a:off x="18720154" y="8887438"/>
            <a:ext cx="1818647" cy="3436162"/>
          </a:xfrm>
          <a:prstGeom prst="bentConnector2">
            <a:avLst/>
          </a:prstGeom>
          <a:noFill/>
          <a:ln w="6350" cap="flat">
            <a:solidFill>
              <a:schemeClr val="accent2">
                <a:lumMod val="60000"/>
                <a:lumOff val="40000"/>
              </a:schemeClr>
            </a:solidFill>
            <a:prstDash val="solid"/>
            <a:miter lim="400000"/>
            <a:headEnd type="oval"/>
            <a:tailEnd type="oval"/>
          </a:ln>
          <a:effectLst/>
          <a:sp3d/>
        </p:spPr>
        <p:style>
          <a:lnRef idx="0">
            <a:scrgbClr r="0" g="0" b="0"/>
          </a:lnRef>
          <a:fillRef idx="0">
            <a:scrgbClr r="0" g="0" b="0"/>
          </a:fillRef>
          <a:effectRef idx="0">
            <a:scrgbClr r="0" g="0" b="0"/>
          </a:effectRef>
          <a:fontRef idx="none"/>
        </p:style>
      </p:cxnSp>
      <p:pic>
        <p:nvPicPr>
          <p:cNvPr id="1027" name="Picture 3" descr="kubevela-system">
            <a:extLst>
              <a:ext uri="{FF2B5EF4-FFF2-40B4-BE49-F238E27FC236}">
                <a16:creationId xmlns:a16="http://schemas.microsoft.com/office/drawing/2014/main" id="{AF42F93D-7B61-A188-8C84-AEFA3C03E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8733" y="6682408"/>
            <a:ext cx="5457650" cy="30137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DA3C546-931F-757B-0BAE-045CB83A3F9E}"/>
              </a:ext>
            </a:extLst>
          </p:cNvPr>
          <p:cNvGrpSpPr/>
          <p:nvPr/>
        </p:nvGrpSpPr>
        <p:grpSpPr>
          <a:xfrm>
            <a:off x="13491182" y="1122353"/>
            <a:ext cx="7856376" cy="3400745"/>
            <a:chOff x="856827" y="592757"/>
            <a:chExt cx="11588358" cy="3046550"/>
          </a:xfrm>
        </p:grpSpPr>
        <p:sp>
          <p:nvSpPr>
            <p:cNvPr id="12" name="Rectangle 11">
              <a:extLst>
                <a:ext uri="{FF2B5EF4-FFF2-40B4-BE49-F238E27FC236}">
                  <a16:creationId xmlns:a16="http://schemas.microsoft.com/office/drawing/2014/main" id="{887634DF-7A14-FCB8-50C5-FBAE882CA30C}"/>
                </a:ext>
              </a:extLst>
            </p:cNvPr>
            <p:cNvSpPr/>
            <p:nvPr/>
          </p:nvSpPr>
          <p:spPr>
            <a:xfrm>
              <a:off x="1169656" y="2693388"/>
              <a:ext cx="3455215"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rgbClr val="C00000"/>
                  </a:solidFill>
                  <a:effectLst/>
                  <a:uFillTx/>
                  <a:latin typeface="+mn-lt"/>
                  <a:ea typeface="+mn-ea"/>
                  <a:cs typeface="+mn-cs"/>
                  <a:sym typeface="Helvetica Light"/>
                </a:rPr>
                <a:t>Grafana</a:t>
              </a:r>
            </a:p>
          </p:txBody>
        </p:sp>
        <p:sp>
          <p:nvSpPr>
            <p:cNvPr id="13" name="Rectangle 12">
              <a:extLst>
                <a:ext uri="{FF2B5EF4-FFF2-40B4-BE49-F238E27FC236}">
                  <a16:creationId xmlns:a16="http://schemas.microsoft.com/office/drawing/2014/main" id="{C9E4BCC6-1374-AA9C-7FAC-AF1DD1DF28E2}"/>
                </a:ext>
              </a:extLst>
            </p:cNvPr>
            <p:cNvSpPr/>
            <p:nvPr/>
          </p:nvSpPr>
          <p:spPr>
            <a:xfrm>
              <a:off x="5079810" y="2693388"/>
              <a:ext cx="3455215"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rgbClr val="C00000"/>
                  </a:solidFill>
                  <a:effectLst/>
                  <a:uFillTx/>
                  <a:latin typeface="+mn-lt"/>
                  <a:ea typeface="+mn-ea"/>
                  <a:cs typeface="+mn-cs"/>
                  <a:sym typeface="Helvetica Light"/>
                </a:rPr>
                <a:t>Prometheus</a:t>
              </a:r>
            </a:p>
          </p:txBody>
        </p:sp>
        <p:sp>
          <p:nvSpPr>
            <p:cNvPr id="14" name="Rectangle 13">
              <a:extLst>
                <a:ext uri="{FF2B5EF4-FFF2-40B4-BE49-F238E27FC236}">
                  <a16:creationId xmlns:a16="http://schemas.microsoft.com/office/drawing/2014/main" id="{A8EC642E-D42F-8FA0-83F1-648819B5ADDE}"/>
                </a:ext>
              </a:extLst>
            </p:cNvPr>
            <p:cNvSpPr/>
            <p:nvPr/>
          </p:nvSpPr>
          <p:spPr>
            <a:xfrm>
              <a:off x="8989964" y="2693388"/>
              <a:ext cx="3455221" cy="945919"/>
            </a:xfrm>
            <a:prstGeom prst="rect">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rgbClr val="C00000"/>
                  </a:solidFill>
                  <a:effectLst/>
                  <a:uFillTx/>
                  <a:latin typeface="+mn-lt"/>
                  <a:ea typeface="+mn-ea"/>
                  <a:cs typeface="+mn-cs"/>
                  <a:sym typeface="Helvetica Light"/>
                </a:rPr>
                <a:t>Loki</a:t>
              </a:r>
              <a:r>
                <a:rPr kumimoji="0" lang="zh-CN" altLang="en-US" sz="2800" b="0" i="0" u="none" strike="noStrike" cap="none" spc="0" normalizeH="0" baseline="0" dirty="0">
                  <a:ln>
                    <a:noFill/>
                  </a:ln>
                  <a:solidFill>
                    <a:srgbClr val="C00000"/>
                  </a:solidFill>
                  <a:effectLst/>
                  <a:uFillTx/>
                  <a:latin typeface="+mn-lt"/>
                  <a:ea typeface="+mn-ea"/>
                  <a:cs typeface="+mn-cs"/>
                  <a:sym typeface="Helvetica Light"/>
                </a:rPr>
                <a:t> </a:t>
              </a:r>
              <a:r>
                <a:rPr kumimoji="0" lang="en-US" altLang="zh-CN" sz="2800" b="0" i="0" u="none" strike="noStrike" cap="none" spc="0" normalizeH="0" baseline="0" dirty="0">
                  <a:ln>
                    <a:noFill/>
                  </a:ln>
                  <a:solidFill>
                    <a:srgbClr val="C00000"/>
                  </a:solidFill>
                  <a:effectLst/>
                  <a:uFillTx/>
                  <a:latin typeface="+mn-lt"/>
                  <a:ea typeface="+mn-ea"/>
                  <a:cs typeface="+mn-cs"/>
                  <a:sym typeface="Helvetica Light"/>
                </a:rPr>
                <a:t>(vector</a:t>
              </a:r>
              <a:r>
                <a:rPr lang="en-US" altLang="zh-CN" sz="2800" dirty="0">
                  <a:solidFill>
                    <a:srgbClr val="C00000"/>
                  </a:solidFill>
                </a:rPr>
                <a:t>)</a:t>
              </a:r>
              <a:endParaRPr kumimoji="0" lang="en-CN" sz="2800" b="0" i="0" u="none" strike="noStrike" cap="none" spc="0" normalizeH="0" baseline="0" dirty="0">
                <a:ln>
                  <a:noFill/>
                </a:ln>
                <a:solidFill>
                  <a:srgbClr val="C00000"/>
                </a:solidFill>
                <a:effectLst/>
                <a:uFillTx/>
                <a:latin typeface="+mn-lt"/>
                <a:ea typeface="+mn-ea"/>
                <a:cs typeface="+mn-cs"/>
                <a:sym typeface="Helvetica Light"/>
              </a:endParaRPr>
            </a:p>
          </p:txBody>
        </p:sp>
        <p:cxnSp>
          <p:nvCxnSpPr>
            <p:cNvPr id="15" name="Straight Arrow Connector 14">
              <a:extLst>
                <a:ext uri="{FF2B5EF4-FFF2-40B4-BE49-F238E27FC236}">
                  <a16:creationId xmlns:a16="http://schemas.microsoft.com/office/drawing/2014/main" id="{9017EA59-6F13-57C0-B373-89724EFB933E}"/>
                </a:ext>
              </a:extLst>
            </p:cNvPr>
            <p:cNvCxnSpPr>
              <a:cxnSpLocks/>
              <a:endCxn id="12" idx="0"/>
            </p:cNvCxnSpPr>
            <p:nvPr/>
          </p:nvCxnSpPr>
          <p:spPr>
            <a:xfrm>
              <a:off x="2897264" y="1442131"/>
              <a:ext cx="0"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2C6D9344-1195-7F78-62B1-65A2AD6FA9F8}"/>
                </a:ext>
              </a:extLst>
            </p:cNvPr>
            <p:cNvCxnSpPr>
              <a:cxnSpLocks/>
              <a:stCxn id="20" idx="2"/>
              <a:endCxn id="13" idx="0"/>
            </p:cNvCxnSpPr>
            <p:nvPr/>
          </p:nvCxnSpPr>
          <p:spPr>
            <a:xfrm flipH="1">
              <a:off x="6807418" y="1442131"/>
              <a:ext cx="3"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B9A59F08-B9C5-D5D0-80DE-10875415AAE9}"/>
                </a:ext>
              </a:extLst>
            </p:cNvPr>
            <p:cNvSpPr txBox="1"/>
            <p:nvPr/>
          </p:nvSpPr>
          <p:spPr>
            <a:xfrm>
              <a:off x="3132532" y="2207806"/>
              <a:ext cx="125675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C00000"/>
                  </a:solidFill>
                  <a:effectLst/>
                  <a:uFillTx/>
                  <a:latin typeface="+mn-lt"/>
                  <a:ea typeface="+mn-ea"/>
                  <a:cs typeface="+mn-cs"/>
                  <a:sym typeface="Helvetica Light"/>
                </a:rPr>
                <a:t>Dashboard</a:t>
              </a:r>
            </a:p>
          </p:txBody>
        </p:sp>
        <p:sp>
          <p:nvSpPr>
            <p:cNvPr id="18" name="TextBox 17">
              <a:extLst>
                <a:ext uri="{FF2B5EF4-FFF2-40B4-BE49-F238E27FC236}">
                  <a16:creationId xmlns:a16="http://schemas.microsoft.com/office/drawing/2014/main" id="{617B73F9-FE1E-CEA8-54C5-C7DF67821F98}"/>
                </a:ext>
              </a:extLst>
            </p:cNvPr>
            <p:cNvSpPr txBox="1"/>
            <p:nvPr/>
          </p:nvSpPr>
          <p:spPr>
            <a:xfrm>
              <a:off x="7099488" y="2208507"/>
              <a:ext cx="85921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C00000"/>
                  </a:solidFill>
                  <a:effectLst/>
                  <a:uFillTx/>
                  <a:latin typeface="+mn-lt"/>
                  <a:ea typeface="+mn-ea"/>
                  <a:cs typeface="+mn-cs"/>
                  <a:sym typeface="Helvetica Light"/>
                </a:rPr>
                <a:t>Metrics</a:t>
              </a:r>
            </a:p>
          </p:txBody>
        </p:sp>
        <p:sp>
          <p:nvSpPr>
            <p:cNvPr id="19" name="TextBox 18">
              <a:extLst>
                <a:ext uri="{FF2B5EF4-FFF2-40B4-BE49-F238E27FC236}">
                  <a16:creationId xmlns:a16="http://schemas.microsoft.com/office/drawing/2014/main" id="{AB730EA6-2D83-8081-779D-61F2291A57F0}"/>
                </a:ext>
              </a:extLst>
            </p:cNvPr>
            <p:cNvSpPr txBox="1"/>
            <p:nvPr/>
          </p:nvSpPr>
          <p:spPr>
            <a:xfrm>
              <a:off x="11095516" y="2221988"/>
              <a:ext cx="6155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C00000"/>
                  </a:solidFill>
                  <a:effectLst/>
                  <a:uFillTx/>
                  <a:latin typeface="+mn-lt"/>
                  <a:ea typeface="+mn-ea"/>
                  <a:cs typeface="+mn-cs"/>
                  <a:sym typeface="Helvetica Light"/>
                </a:rPr>
                <a:t>Logs</a:t>
              </a:r>
            </a:p>
          </p:txBody>
        </p:sp>
        <p:sp>
          <p:nvSpPr>
            <p:cNvPr id="20" name="Rectangle 19">
              <a:extLst>
                <a:ext uri="{FF2B5EF4-FFF2-40B4-BE49-F238E27FC236}">
                  <a16:creationId xmlns:a16="http://schemas.microsoft.com/office/drawing/2014/main" id="{E0546643-D87C-1B30-B9F2-3F5666B94F39}"/>
                </a:ext>
              </a:extLst>
            </p:cNvPr>
            <p:cNvSpPr/>
            <p:nvPr/>
          </p:nvSpPr>
          <p:spPr>
            <a:xfrm>
              <a:off x="1169656" y="592757"/>
              <a:ext cx="11275529" cy="849374"/>
            </a:xfrm>
            <a:prstGeom prst="rect">
              <a:avLst/>
            </a:prstGeom>
            <a:solidFill>
              <a:schemeClr val="bg1"/>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solidFill>
                  <a:effectLst/>
                  <a:uFillTx/>
                  <a:latin typeface="+mn-lt"/>
                  <a:ea typeface="+mn-ea"/>
                  <a:cs typeface="+mn-cs"/>
                  <a:sym typeface="Helvetica Light"/>
                </a:rPr>
                <a:t>KubeVela</a:t>
              </a:r>
              <a:r>
                <a:rPr kumimoji="0" lang="zh-CN" altLang="en-US" sz="3200" b="0" i="0" u="none" strike="noStrike" cap="none" spc="0" normalizeH="0" baseline="0" dirty="0">
                  <a:ln>
                    <a:noFill/>
                  </a:ln>
                  <a:solidFill>
                    <a:schemeClr val="accent1"/>
                  </a:solidFill>
                  <a:effectLst/>
                  <a:uFillTx/>
                  <a:latin typeface="+mn-lt"/>
                  <a:ea typeface="+mn-ea"/>
                  <a:cs typeface="+mn-cs"/>
                  <a:sym typeface="Helvetica Light"/>
                </a:rPr>
                <a:t> </a:t>
              </a:r>
              <a:r>
                <a:rPr kumimoji="0" lang="en-CN" sz="3200" b="0" i="0" u="none" strike="noStrike" cap="none" spc="0" normalizeH="0" baseline="0" dirty="0">
                  <a:ln>
                    <a:noFill/>
                  </a:ln>
                  <a:solidFill>
                    <a:schemeClr val="accent1"/>
                  </a:solidFill>
                  <a:effectLst/>
                  <a:uFillTx/>
                  <a:latin typeface="+mn-lt"/>
                  <a:ea typeface="+mn-ea"/>
                  <a:cs typeface="+mn-cs"/>
                  <a:sym typeface="Helvetica Light"/>
                </a:rPr>
                <a:t>Application</a:t>
              </a:r>
            </a:p>
          </p:txBody>
        </p:sp>
        <p:pic>
          <p:nvPicPr>
            <p:cNvPr id="21" name="Google Shape;136;p18">
              <a:extLst>
                <a:ext uri="{FF2B5EF4-FFF2-40B4-BE49-F238E27FC236}">
                  <a16:creationId xmlns:a16="http://schemas.microsoft.com/office/drawing/2014/main" id="{48FC0E60-7D3C-D9CA-E075-AD3EC9129BD9}"/>
                </a:ext>
              </a:extLst>
            </p:cNvPr>
            <p:cNvPicPr preferRelativeResize="0"/>
            <p:nvPr/>
          </p:nvPicPr>
          <p:blipFill>
            <a:blip r:embed="rId4">
              <a:alphaModFix/>
            </a:blip>
            <a:stretch>
              <a:fillRect/>
            </a:stretch>
          </p:blipFill>
          <p:spPr>
            <a:xfrm>
              <a:off x="4801221" y="2408081"/>
              <a:ext cx="609949" cy="583314"/>
            </a:xfrm>
            <a:prstGeom prst="rect">
              <a:avLst/>
            </a:prstGeom>
            <a:solidFill>
              <a:schemeClr val="bg1"/>
            </a:solidFill>
            <a:ln>
              <a:noFill/>
            </a:ln>
            <a:effectLst>
              <a:outerShdw blurRad="50800" dist="50800" dir="5400000" algn="ctr" rotWithShape="0">
                <a:schemeClr val="bg1"/>
              </a:outerShdw>
            </a:effectLst>
          </p:spPr>
        </p:pic>
        <p:pic>
          <p:nvPicPr>
            <p:cNvPr id="22" name="Picture 36" descr="Grafana SVG Vector Logos - Vector Logo Zone">
              <a:extLst>
                <a:ext uri="{FF2B5EF4-FFF2-40B4-BE49-F238E27FC236}">
                  <a16:creationId xmlns:a16="http://schemas.microsoft.com/office/drawing/2014/main" id="{EBEC1294-44B4-9EA6-4049-0CDE7DD6BE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12" t="13958" r="62342" b="14110"/>
            <a:stretch/>
          </p:blipFill>
          <p:spPr bwMode="auto">
            <a:xfrm>
              <a:off x="856827" y="2333798"/>
              <a:ext cx="641058" cy="689096"/>
            </a:xfrm>
            <a:prstGeom prst="rect">
              <a:avLst/>
            </a:prstGeom>
            <a:solidFill>
              <a:srgbClr val="FFFFFF"/>
            </a:solidFill>
          </p:spPr>
        </p:pic>
        <p:pic>
          <p:nvPicPr>
            <p:cNvPr id="23" name="Picture 2" descr="Loki - Kubernetes logging | lapee79's Tech Blog">
              <a:extLst>
                <a:ext uri="{FF2B5EF4-FFF2-40B4-BE49-F238E27FC236}">
                  <a16:creationId xmlns:a16="http://schemas.microsoft.com/office/drawing/2014/main" id="{781AD2DA-3140-2B97-0454-7660C5EBB7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41" r="41058" b="41370"/>
            <a:stretch/>
          </p:blipFill>
          <p:spPr bwMode="auto">
            <a:xfrm>
              <a:off x="8713432" y="2397602"/>
              <a:ext cx="566870" cy="60427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ACC759CD-A00E-8DD8-6A32-C870664E6750}"/>
                </a:ext>
              </a:extLst>
            </p:cNvPr>
            <p:cNvCxnSpPr>
              <a:cxnSpLocks/>
            </p:cNvCxnSpPr>
            <p:nvPr/>
          </p:nvCxnSpPr>
          <p:spPr>
            <a:xfrm>
              <a:off x="10953157" y="1442131"/>
              <a:ext cx="23797" cy="1251257"/>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5" name="Rectangle 24">
              <a:extLst>
                <a:ext uri="{FF2B5EF4-FFF2-40B4-BE49-F238E27FC236}">
                  <a16:creationId xmlns:a16="http://schemas.microsoft.com/office/drawing/2014/main" id="{22D8293A-BFF1-1040-F038-40ADC02607F7}"/>
                </a:ext>
              </a:extLst>
            </p:cNvPr>
            <p:cNvSpPr/>
            <p:nvPr/>
          </p:nvSpPr>
          <p:spPr>
            <a:xfrm>
              <a:off x="2442615" y="1599789"/>
              <a:ext cx="9099167" cy="471924"/>
            </a:xfrm>
            <a:prstGeom prst="rect">
              <a:avLst/>
            </a:prstGeom>
            <a:solidFill>
              <a:schemeClr val="accent5">
                <a:lumMod val="20000"/>
                <a:lumOff val="80000"/>
              </a:schemeClr>
            </a:solidFill>
            <a:ln w="12700">
              <a:solidFill>
                <a:schemeClr val="accent1">
                  <a:lumMod val="60000"/>
                  <a:lumOff val="40000"/>
                </a:schemeClr>
              </a:solidFill>
              <a:prstDash val="lgDashDotDot"/>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i="1" dirty="0">
                  <a:solidFill>
                    <a:srgbClr val="C00000"/>
                  </a:solidFill>
                </a:rPr>
                <a:t>observability</a:t>
              </a:r>
              <a:r>
                <a:rPr lang="zh-CN" altLang="en-US" sz="2400" i="1" dirty="0">
                  <a:solidFill>
                    <a:srgbClr val="C00000"/>
                  </a:solidFill>
                </a:rPr>
                <a:t> </a:t>
              </a:r>
              <a:r>
                <a:rPr kumimoji="0" lang="en-CN" sz="2400" b="0" i="1" u="none" strike="noStrike" cap="none" spc="0" normalizeH="0" baseline="0" dirty="0">
                  <a:ln>
                    <a:noFill/>
                  </a:ln>
                  <a:solidFill>
                    <a:srgbClr val="C00000"/>
                  </a:solidFill>
                  <a:effectLst/>
                  <a:uFillTx/>
                  <a:latin typeface="+mn-lt"/>
                  <a:ea typeface="+mn-ea"/>
                  <a:cs typeface="+mn-cs"/>
                  <a:sym typeface="Helvetica Light"/>
                </a:rPr>
                <a:t>traits</a:t>
              </a:r>
            </a:p>
          </p:txBody>
        </p:sp>
      </p:grpSp>
    </p:spTree>
    <p:extLst>
      <p:ext uri="{BB962C8B-B14F-4D97-AF65-F5344CB8AC3E}">
        <p14:creationId xmlns:p14="http://schemas.microsoft.com/office/powerpoint/2010/main" val="21969993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Google Shape;278;p25">
            <a:extLst>
              <a:ext uri="{FF2B5EF4-FFF2-40B4-BE49-F238E27FC236}">
                <a16:creationId xmlns:a16="http://schemas.microsoft.com/office/drawing/2014/main" id="{48A51263-31D6-FF34-2158-1617911F0CA5}"/>
              </a:ext>
            </a:extLst>
          </p:cNvPr>
          <p:cNvSpPr/>
          <p:nvPr/>
        </p:nvSpPr>
        <p:spPr>
          <a:xfrm>
            <a:off x="7450373" y="5517204"/>
            <a:ext cx="5633571" cy="2119048"/>
          </a:xfrm>
          <a:prstGeom prst="rect">
            <a:avLst/>
          </a:prstGeom>
          <a:solidFill>
            <a:srgbClr val="FFFFFF"/>
          </a:solidFill>
          <a:ln w="12700" cap="flat" cmpd="sng">
            <a:solidFill>
              <a:srgbClr val="A5A5A5"/>
            </a:solidFill>
            <a:prstDash val="solid"/>
            <a:miter lim="800000"/>
            <a:headEnd type="none" w="sm" len="sm"/>
            <a:tailEnd type="none" w="sm" len="sm"/>
          </a:ln>
        </p:spPr>
        <p:txBody>
          <a:bodyPr spcFirstLastPara="1" wrap="square" lIns="182867" tIns="91400" rIns="182867" bIns="91400" anchor="ctr" anchorCtr="0">
            <a:noAutofit/>
          </a:bodyPr>
          <a:lstStyle/>
          <a:p>
            <a:pPr algn="ctr"/>
            <a:endParaRPr sz="2400">
              <a:latin typeface="Calibri"/>
              <a:ea typeface="Calibri"/>
              <a:cs typeface="Calibri"/>
              <a:sym typeface="Calibri"/>
            </a:endParaRPr>
          </a:p>
        </p:txBody>
      </p:sp>
      <p:sp>
        <p:nvSpPr>
          <p:cNvPr id="106" name="Google Shape;278;p25">
            <a:extLst>
              <a:ext uri="{FF2B5EF4-FFF2-40B4-BE49-F238E27FC236}">
                <a16:creationId xmlns:a16="http://schemas.microsoft.com/office/drawing/2014/main" id="{7FAD8286-D579-0CDA-A95E-3941EF782FD5}"/>
              </a:ext>
            </a:extLst>
          </p:cNvPr>
          <p:cNvSpPr/>
          <p:nvPr/>
        </p:nvSpPr>
        <p:spPr>
          <a:xfrm>
            <a:off x="7822290" y="5936372"/>
            <a:ext cx="5633571" cy="2119048"/>
          </a:xfrm>
          <a:prstGeom prst="rect">
            <a:avLst/>
          </a:prstGeom>
          <a:solidFill>
            <a:srgbClr val="FFFFFF"/>
          </a:solidFill>
          <a:ln w="12700" cap="flat" cmpd="sng">
            <a:solidFill>
              <a:srgbClr val="A5A5A5"/>
            </a:solidFill>
            <a:prstDash val="solid"/>
            <a:miter lim="800000"/>
            <a:headEnd type="none" w="sm" len="sm"/>
            <a:tailEnd type="none" w="sm" len="sm"/>
          </a:ln>
        </p:spPr>
        <p:txBody>
          <a:bodyPr spcFirstLastPara="1" wrap="square" lIns="182867" tIns="91400" rIns="182867" bIns="91400" anchor="ctr" anchorCtr="0">
            <a:noAutofit/>
          </a:bodyPr>
          <a:lstStyle/>
          <a:p>
            <a:pPr algn="ctr"/>
            <a:endParaRPr sz="2400">
              <a:latin typeface="Calibri"/>
              <a:ea typeface="Calibri"/>
              <a:cs typeface="Calibri"/>
              <a:sym typeface="Calibri"/>
            </a:endParaRPr>
          </a:p>
        </p:txBody>
      </p:sp>
      <p:sp>
        <p:nvSpPr>
          <p:cNvPr id="2" name="Structure Chart">
            <a:extLst>
              <a:ext uri="{FF2B5EF4-FFF2-40B4-BE49-F238E27FC236}">
                <a16:creationId xmlns:a16="http://schemas.microsoft.com/office/drawing/2014/main" id="{C6C32BCF-EF5C-EEDE-5787-FE750BB84224}"/>
              </a:ext>
            </a:extLst>
          </p:cNvPr>
          <p:cNvSpPr txBox="1"/>
          <p:nvPr/>
        </p:nvSpPr>
        <p:spPr>
          <a:xfrm>
            <a:off x="772820" y="709386"/>
            <a:ext cx="5055295" cy="11022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altLang="zh-CN" dirty="0"/>
              <a:t>Why</a:t>
            </a:r>
            <a:r>
              <a:rPr lang="zh-CN" altLang="en-US" dirty="0"/>
              <a:t> </a:t>
            </a:r>
            <a:r>
              <a:rPr lang="en-US" dirty="0" err="1"/>
              <a:t>KubeVela</a:t>
            </a:r>
            <a:r>
              <a:rPr lang="en-US" altLang="zh-CN" dirty="0"/>
              <a:t>?</a:t>
            </a:r>
            <a:endParaRPr dirty="0"/>
          </a:p>
        </p:txBody>
      </p:sp>
      <p:sp>
        <p:nvSpPr>
          <p:cNvPr id="57" name="TextBox 56">
            <a:extLst>
              <a:ext uri="{FF2B5EF4-FFF2-40B4-BE49-F238E27FC236}">
                <a16:creationId xmlns:a16="http://schemas.microsoft.com/office/drawing/2014/main" id="{29281D6C-471D-D6D0-AFF8-46F526CFC640}"/>
              </a:ext>
            </a:extLst>
          </p:cNvPr>
          <p:cNvSpPr txBox="1"/>
          <p:nvPr/>
        </p:nvSpPr>
        <p:spPr>
          <a:xfrm>
            <a:off x="2983556" y="2026344"/>
            <a:ext cx="1864292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altLang="zh-CN" sz="5000" b="0" i="0" u="none" strike="noStrike" cap="none" spc="0" normalizeH="0" baseline="0" dirty="0">
                <a:ln>
                  <a:noFill/>
                </a:ln>
                <a:solidFill>
                  <a:srgbClr val="000000"/>
                </a:solidFill>
                <a:effectLst/>
                <a:uFillTx/>
                <a:latin typeface="+mn-lt"/>
                <a:ea typeface="+mn-ea"/>
                <a:cs typeface="+mn-cs"/>
                <a:sym typeface="Helvetica Light"/>
              </a:rPr>
              <a:t>The</a:t>
            </a:r>
            <a:r>
              <a:rPr kumimoji="0" lang="zh-CN" altLang="en-US" sz="5000" b="0" i="0" u="none" strike="noStrike" cap="none" spc="0" normalizeH="0" baseline="0" dirty="0">
                <a:ln>
                  <a:noFill/>
                </a:ln>
                <a:solidFill>
                  <a:srgbClr val="000000"/>
                </a:solidFill>
                <a:effectLst/>
                <a:uFillTx/>
                <a:latin typeface="+mn-lt"/>
                <a:ea typeface="+mn-ea"/>
                <a:cs typeface="+mn-cs"/>
                <a:sym typeface="Helvetica Light"/>
              </a:rPr>
              <a:t> </a:t>
            </a:r>
            <a:r>
              <a:rPr lang="en-US" altLang="zh-CN" dirty="0"/>
              <a:t>modern</a:t>
            </a:r>
            <a:r>
              <a:rPr lang="zh-CN" altLang="en-US" dirty="0"/>
              <a:t> </a:t>
            </a:r>
            <a:r>
              <a:rPr lang="en-US" altLang="zh-CN" dirty="0"/>
              <a:t>application</a:t>
            </a:r>
            <a:r>
              <a:rPr lang="zh-CN" altLang="en-US" dirty="0"/>
              <a:t> </a:t>
            </a:r>
            <a:r>
              <a:rPr lang="en-US" altLang="zh-CN" dirty="0"/>
              <a:t>needs</a:t>
            </a:r>
            <a:r>
              <a:rPr lang="zh-CN" altLang="en-US" dirty="0"/>
              <a:t> </a:t>
            </a:r>
            <a:r>
              <a:rPr lang="en-US" altLang="zh-CN" dirty="0"/>
              <a:t>a</a:t>
            </a:r>
            <a:r>
              <a:rPr lang="zh-CN" altLang="en-US" dirty="0"/>
              <a:t> </a:t>
            </a:r>
            <a:r>
              <a:rPr lang="en-US" altLang="zh-CN" dirty="0"/>
              <a:t>hybrid/multi-cloud</a:t>
            </a:r>
            <a:r>
              <a:rPr lang="zh-CN" altLang="en-US" dirty="0"/>
              <a:t> </a:t>
            </a:r>
            <a:r>
              <a:rPr lang="en-US" altLang="zh-CN" dirty="0"/>
              <a:t>architecture.</a:t>
            </a:r>
            <a:endParaRPr kumimoji="0" lang="en-CN"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75" name="Google Shape;281;p25">
            <a:extLst>
              <a:ext uri="{FF2B5EF4-FFF2-40B4-BE49-F238E27FC236}">
                <a16:creationId xmlns:a16="http://schemas.microsoft.com/office/drawing/2014/main" id="{B3DE2B3A-D60B-D372-4D91-79452583E994}"/>
              </a:ext>
            </a:extLst>
          </p:cNvPr>
          <p:cNvSpPr/>
          <p:nvPr/>
        </p:nvSpPr>
        <p:spPr>
          <a:xfrm>
            <a:off x="4611073" y="3773708"/>
            <a:ext cx="4827360" cy="1281949"/>
          </a:xfrm>
          <a:prstGeom prst="rect">
            <a:avLst/>
          </a:prstGeom>
          <a:solidFill>
            <a:srgbClr val="BBD6EE"/>
          </a:solidFill>
          <a:ln w="12700" cap="flat" cmpd="sng">
            <a:solidFill>
              <a:srgbClr val="A5A5A5"/>
            </a:solidFill>
            <a:prstDash val="solid"/>
            <a:miter lim="800000"/>
            <a:headEnd type="none" w="sm" len="sm"/>
            <a:tailEnd type="none" w="sm" len="sm"/>
          </a:ln>
        </p:spPr>
        <p:txBody>
          <a:bodyPr spcFirstLastPara="1" wrap="square" lIns="182867" tIns="91400" rIns="182867" bIns="91400" anchor="ctr" anchorCtr="0">
            <a:noAutofit/>
          </a:bodyPr>
          <a:lstStyle/>
          <a:p>
            <a:pPr algn="r"/>
            <a:endParaRPr sz="2200" dirty="0">
              <a:latin typeface="Calibri"/>
              <a:ea typeface="Calibri"/>
              <a:cs typeface="Calibri"/>
              <a:sym typeface="Calibri"/>
            </a:endParaRPr>
          </a:p>
        </p:txBody>
      </p:sp>
      <p:pic>
        <p:nvPicPr>
          <p:cNvPr id="76" name="Google Shape;312;p25">
            <a:extLst>
              <a:ext uri="{FF2B5EF4-FFF2-40B4-BE49-F238E27FC236}">
                <a16:creationId xmlns:a16="http://schemas.microsoft.com/office/drawing/2014/main" id="{425D6029-98F9-9091-CC31-FF59E109CC92}"/>
              </a:ext>
            </a:extLst>
          </p:cNvPr>
          <p:cNvPicPr preferRelativeResize="0"/>
          <p:nvPr/>
        </p:nvPicPr>
        <p:blipFill rotWithShape="1">
          <a:blip r:embed="rId3">
            <a:alphaModFix/>
          </a:blip>
          <a:srcRect/>
          <a:stretch/>
        </p:blipFill>
        <p:spPr>
          <a:xfrm>
            <a:off x="7268854" y="7196070"/>
            <a:ext cx="1002547" cy="975200"/>
          </a:xfrm>
          <a:prstGeom prst="rect">
            <a:avLst/>
          </a:prstGeom>
          <a:noFill/>
          <a:ln>
            <a:noFill/>
          </a:ln>
        </p:spPr>
      </p:pic>
      <p:sp>
        <p:nvSpPr>
          <p:cNvPr id="77" name="Google Shape;314;p25">
            <a:extLst>
              <a:ext uri="{FF2B5EF4-FFF2-40B4-BE49-F238E27FC236}">
                <a16:creationId xmlns:a16="http://schemas.microsoft.com/office/drawing/2014/main" id="{150B718D-8B3B-1DA6-8B7B-C792CF47A0A8}"/>
              </a:ext>
            </a:extLst>
          </p:cNvPr>
          <p:cNvSpPr/>
          <p:nvPr/>
        </p:nvSpPr>
        <p:spPr>
          <a:xfrm>
            <a:off x="885413" y="5517206"/>
            <a:ext cx="5500723" cy="2119048"/>
          </a:xfrm>
          <a:prstGeom prst="rect">
            <a:avLst/>
          </a:prstGeom>
          <a:noFill/>
          <a:ln w="12700" cap="flat" cmpd="sng">
            <a:solidFill>
              <a:srgbClr val="A5A5A5"/>
            </a:solidFill>
            <a:prstDash val="solid"/>
            <a:miter lim="800000"/>
            <a:headEnd type="none" w="sm" len="sm"/>
            <a:tailEnd type="none" w="sm" len="sm"/>
          </a:ln>
        </p:spPr>
        <p:txBody>
          <a:bodyPr spcFirstLastPara="1" wrap="square" lIns="182867" tIns="91400" rIns="182867" bIns="91400" anchor="ctr" anchorCtr="0">
            <a:noAutofit/>
          </a:bodyPr>
          <a:lstStyle/>
          <a:p>
            <a:pPr algn="ctr"/>
            <a:endParaRPr sz="2400">
              <a:latin typeface="Calibri"/>
              <a:ea typeface="Calibri"/>
              <a:cs typeface="Calibri"/>
              <a:sym typeface="Calibri"/>
            </a:endParaRPr>
          </a:p>
        </p:txBody>
      </p:sp>
      <p:pic>
        <p:nvPicPr>
          <p:cNvPr id="78" name="Google Shape;318;p25">
            <a:extLst>
              <a:ext uri="{FF2B5EF4-FFF2-40B4-BE49-F238E27FC236}">
                <a16:creationId xmlns:a16="http://schemas.microsoft.com/office/drawing/2014/main" id="{2D75FB3F-DA05-8174-41F7-D2CB5A778CF9}"/>
              </a:ext>
            </a:extLst>
          </p:cNvPr>
          <p:cNvPicPr preferRelativeResize="0"/>
          <p:nvPr/>
        </p:nvPicPr>
        <p:blipFill>
          <a:blip r:embed="rId4">
            <a:alphaModFix/>
          </a:blip>
          <a:stretch>
            <a:fillRect/>
          </a:stretch>
        </p:blipFill>
        <p:spPr>
          <a:xfrm>
            <a:off x="4485423" y="6708714"/>
            <a:ext cx="1900709" cy="1072000"/>
          </a:xfrm>
          <a:prstGeom prst="rect">
            <a:avLst/>
          </a:prstGeom>
          <a:noFill/>
          <a:ln>
            <a:noFill/>
          </a:ln>
        </p:spPr>
      </p:pic>
      <p:pic>
        <p:nvPicPr>
          <p:cNvPr id="81" name="Google Shape;322;p25" descr="A picture containing drawing&#10;&#10;Description automatically generated">
            <a:extLst>
              <a:ext uri="{FF2B5EF4-FFF2-40B4-BE49-F238E27FC236}">
                <a16:creationId xmlns:a16="http://schemas.microsoft.com/office/drawing/2014/main" id="{FFAFBACB-1164-AEF3-13B3-33D3BDA85D59}"/>
              </a:ext>
            </a:extLst>
          </p:cNvPr>
          <p:cNvPicPr preferRelativeResize="0"/>
          <p:nvPr/>
        </p:nvPicPr>
        <p:blipFill rotWithShape="1">
          <a:blip r:embed="rId5">
            <a:alphaModFix/>
          </a:blip>
          <a:srcRect l="9537" t="29507" r="8521" b="28235"/>
          <a:stretch/>
        </p:blipFill>
        <p:spPr>
          <a:xfrm>
            <a:off x="1042735" y="7127113"/>
            <a:ext cx="1649013" cy="298317"/>
          </a:xfrm>
          <a:prstGeom prst="rect">
            <a:avLst/>
          </a:prstGeom>
          <a:noFill/>
          <a:ln>
            <a:noFill/>
          </a:ln>
        </p:spPr>
      </p:pic>
      <p:pic>
        <p:nvPicPr>
          <p:cNvPr id="82" name="Google Shape;323;p25" descr="Image result for aws logo">
            <a:extLst>
              <a:ext uri="{FF2B5EF4-FFF2-40B4-BE49-F238E27FC236}">
                <a16:creationId xmlns:a16="http://schemas.microsoft.com/office/drawing/2014/main" id="{EF3FE6DF-7164-0564-5F95-130C901FA574}"/>
              </a:ext>
            </a:extLst>
          </p:cNvPr>
          <p:cNvPicPr preferRelativeResize="0"/>
          <p:nvPr/>
        </p:nvPicPr>
        <p:blipFill rotWithShape="1">
          <a:blip r:embed="rId6">
            <a:alphaModFix/>
          </a:blip>
          <a:srcRect/>
          <a:stretch/>
        </p:blipFill>
        <p:spPr>
          <a:xfrm>
            <a:off x="2702835" y="6940112"/>
            <a:ext cx="812280" cy="609211"/>
          </a:xfrm>
          <a:prstGeom prst="rect">
            <a:avLst/>
          </a:prstGeom>
          <a:noFill/>
          <a:ln>
            <a:noFill/>
          </a:ln>
        </p:spPr>
      </p:pic>
      <p:pic>
        <p:nvPicPr>
          <p:cNvPr id="83" name="Google Shape;324;p25" descr="Image result for google cloud platform">
            <a:extLst>
              <a:ext uri="{FF2B5EF4-FFF2-40B4-BE49-F238E27FC236}">
                <a16:creationId xmlns:a16="http://schemas.microsoft.com/office/drawing/2014/main" id="{358327CF-A976-5224-665D-9729C945FBC0}"/>
              </a:ext>
            </a:extLst>
          </p:cNvPr>
          <p:cNvPicPr preferRelativeResize="0"/>
          <p:nvPr/>
        </p:nvPicPr>
        <p:blipFill rotWithShape="1">
          <a:blip r:embed="rId7">
            <a:alphaModFix/>
          </a:blip>
          <a:srcRect l="20622" t="11722" r="20622" b="34403"/>
          <a:stretch/>
        </p:blipFill>
        <p:spPr>
          <a:xfrm>
            <a:off x="3661264" y="6958907"/>
            <a:ext cx="621187" cy="510597"/>
          </a:xfrm>
          <a:prstGeom prst="rect">
            <a:avLst/>
          </a:prstGeom>
          <a:noFill/>
          <a:ln>
            <a:noFill/>
          </a:ln>
        </p:spPr>
      </p:pic>
      <p:sp>
        <p:nvSpPr>
          <p:cNvPr id="84" name="TextBox 83">
            <a:extLst>
              <a:ext uri="{FF2B5EF4-FFF2-40B4-BE49-F238E27FC236}">
                <a16:creationId xmlns:a16="http://schemas.microsoft.com/office/drawing/2014/main" id="{92798119-813A-A64D-39FB-F9626CD668D7}"/>
              </a:ext>
            </a:extLst>
          </p:cNvPr>
          <p:cNvSpPr txBox="1"/>
          <p:nvPr/>
        </p:nvSpPr>
        <p:spPr>
          <a:xfrm>
            <a:off x="5555893" y="4131203"/>
            <a:ext cx="3344185" cy="523220"/>
          </a:xfrm>
          <a:prstGeom prst="rect">
            <a:avLst/>
          </a:prstGeom>
          <a:noFill/>
        </p:spPr>
        <p:txBody>
          <a:bodyPr wrap="none" rtlCol="0">
            <a:spAutoFit/>
          </a:bodyPr>
          <a:lstStyle/>
          <a:p>
            <a:r>
              <a:rPr lang="en-US" altLang="zh-CN" sz="2800" dirty="0"/>
              <a:t>Modern</a:t>
            </a:r>
            <a:r>
              <a:rPr lang="zh-CN" altLang="en-US" sz="2800" dirty="0"/>
              <a:t> </a:t>
            </a:r>
            <a:r>
              <a:rPr lang="en-US" altLang="zh-CN" sz="2800" dirty="0"/>
              <a:t>Application</a:t>
            </a:r>
            <a:endParaRPr lang="en-CN" sz="2800" dirty="0"/>
          </a:p>
        </p:txBody>
      </p:sp>
      <p:sp>
        <p:nvSpPr>
          <p:cNvPr id="85" name="Rectangle 84">
            <a:extLst>
              <a:ext uri="{FF2B5EF4-FFF2-40B4-BE49-F238E27FC236}">
                <a16:creationId xmlns:a16="http://schemas.microsoft.com/office/drawing/2014/main" id="{8CDA2E73-7C64-2B80-7469-653578FDBDB2}"/>
              </a:ext>
            </a:extLst>
          </p:cNvPr>
          <p:cNvSpPr/>
          <p:nvPr/>
        </p:nvSpPr>
        <p:spPr>
          <a:xfrm>
            <a:off x="1031555" y="5819762"/>
            <a:ext cx="1233043" cy="77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RDS</a:t>
            </a:r>
            <a:endParaRPr lang="en-CN" sz="2400" dirty="0"/>
          </a:p>
        </p:txBody>
      </p:sp>
      <p:sp>
        <p:nvSpPr>
          <p:cNvPr id="86" name="Rectangle 85">
            <a:extLst>
              <a:ext uri="{FF2B5EF4-FFF2-40B4-BE49-F238E27FC236}">
                <a16:creationId xmlns:a16="http://schemas.microsoft.com/office/drawing/2014/main" id="{712EAD7A-6BFA-34AB-6729-3DBF380E3FFF}"/>
              </a:ext>
            </a:extLst>
          </p:cNvPr>
          <p:cNvSpPr/>
          <p:nvPr/>
        </p:nvSpPr>
        <p:spPr>
          <a:xfrm>
            <a:off x="3844893" y="5811973"/>
            <a:ext cx="1129400" cy="794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SLS</a:t>
            </a:r>
            <a:endParaRPr lang="en-CN" sz="2400" dirty="0"/>
          </a:p>
        </p:txBody>
      </p:sp>
      <p:sp>
        <p:nvSpPr>
          <p:cNvPr id="87" name="Rectangle 86">
            <a:extLst>
              <a:ext uri="{FF2B5EF4-FFF2-40B4-BE49-F238E27FC236}">
                <a16:creationId xmlns:a16="http://schemas.microsoft.com/office/drawing/2014/main" id="{8DEEB429-7C7E-CDFD-A97E-0FC65D0E38AC}"/>
              </a:ext>
            </a:extLst>
          </p:cNvPr>
          <p:cNvSpPr/>
          <p:nvPr/>
        </p:nvSpPr>
        <p:spPr>
          <a:xfrm>
            <a:off x="5158784" y="5830903"/>
            <a:ext cx="1129400" cy="755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ARMS</a:t>
            </a:r>
            <a:endParaRPr lang="en-CN" sz="2000" dirty="0"/>
          </a:p>
        </p:txBody>
      </p:sp>
      <p:sp>
        <p:nvSpPr>
          <p:cNvPr id="89" name="Rectangle 88">
            <a:extLst>
              <a:ext uri="{FF2B5EF4-FFF2-40B4-BE49-F238E27FC236}">
                <a16:creationId xmlns:a16="http://schemas.microsoft.com/office/drawing/2014/main" id="{5174E4C3-BAEC-7773-E338-433DB37547E3}"/>
              </a:ext>
            </a:extLst>
          </p:cNvPr>
          <p:cNvSpPr/>
          <p:nvPr/>
        </p:nvSpPr>
        <p:spPr>
          <a:xfrm>
            <a:off x="2454528" y="5825293"/>
            <a:ext cx="1233043" cy="77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ACK</a:t>
            </a:r>
            <a:endParaRPr lang="en-CN" sz="2400" dirty="0"/>
          </a:p>
        </p:txBody>
      </p:sp>
      <p:sp>
        <p:nvSpPr>
          <p:cNvPr id="90" name="Rectangle 89">
            <a:extLst>
              <a:ext uri="{FF2B5EF4-FFF2-40B4-BE49-F238E27FC236}">
                <a16:creationId xmlns:a16="http://schemas.microsoft.com/office/drawing/2014/main" id="{B6393B32-C47A-B9D5-F9FF-9B52ABAEEC00}"/>
              </a:ext>
            </a:extLst>
          </p:cNvPr>
          <p:cNvSpPr/>
          <p:nvPr/>
        </p:nvSpPr>
        <p:spPr>
          <a:xfrm>
            <a:off x="8271401" y="6034891"/>
            <a:ext cx="1974837" cy="7752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Deployment</a:t>
            </a:r>
            <a:endParaRPr lang="en-CN" sz="2400" dirty="0"/>
          </a:p>
        </p:txBody>
      </p:sp>
      <p:sp>
        <p:nvSpPr>
          <p:cNvPr id="91" name="Rectangle 90">
            <a:extLst>
              <a:ext uri="{FF2B5EF4-FFF2-40B4-BE49-F238E27FC236}">
                <a16:creationId xmlns:a16="http://schemas.microsoft.com/office/drawing/2014/main" id="{ED733E5D-050A-12DC-57E2-EA663D639952}"/>
              </a:ext>
            </a:extLst>
          </p:cNvPr>
          <p:cNvSpPr/>
          <p:nvPr/>
        </p:nvSpPr>
        <p:spPr>
          <a:xfrm>
            <a:off x="10473258" y="6021572"/>
            <a:ext cx="2289493" cy="78853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StatefulSet</a:t>
            </a:r>
            <a:endParaRPr lang="en-CN" sz="2400" dirty="0"/>
          </a:p>
        </p:txBody>
      </p:sp>
      <p:sp>
        <p:nvSpPr>
          <p:cNvPr id="92" name="Rectangle 91">
            <a:extLst>
              <a:ext uri="{FF2B5EF4-FFF2-40B4-BE49-F238E27FC236}">
                <a16:creationId xmlns:a16="http://schemas.microsoft.com/office/drawing/2014/main" id="{D1185A3C-A174-0887-939C-A8B2BFBAE6FF}"/>
              </a:ext>
            </a:extLst>
          </p:cNvPr>
          <p:cNvSpPr/>
          <p:nvPr/>
        </p:nvSpPr>
        <p:spPr>
          <a:xfrm>
            <a:off x="8718405" y="7005886"/>
            <a:ext cx="4044346" cy="6109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CRD</a:t>
            </a:r>
            <a:r>
              <a:rPr lang="zh-CN" altLang="en-US" sz="2400" dirty="0"/>
              <a:t> </a:t>
            </a:r>
            <a:r>
              <a:rPr lang="en-US" altLang="zh-CN" sz="2400" dirty="0"/>
              <a:t>Controllers</a:t>
            </a:r>
            <a:endParaRPr lang="en-CN" sz="2400" dirty="0"/>
          </a:p>
        </p:txBody>
      </p:sp>
      <p:pic>
        <p:nvPicPr>
          <p:cNvPr id="93" name="Graphic 92" descr="Programmer">
            <a:extLst>
              <a:ext uri="{FF2B5EF4-FFF2-40B4-BE49-F238E27FC236}">
                <a16:creationId xmlns:a16="http://schemas.microsoft.com/office/drawing/2014/main" id="{FB3DA3DE-7D0B-8EAC-E42D-B374C73C6D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0952" y="3745041"/>
            <a:ext cx="1202845" cy="1202845"/>
          </a:xfrm>
          <a:prstGeom prst="rect">
            <a:avLst/>
          </a:prstGeom>
        </p:spPr>
      </p:pic>
      <p:cxnSp>
        <p:nvCxnSpPr>
          <p:cNvPr id="94" name="Straight Arrow Connector 93">
            <a:extLst>
              <a:ext uri="{FF2B5EF4-FFF2-40B4-BE49-F238E27FC236}">
                <a16:creationId xmlns:a16="http://schemas.microsoft.com/office/drawing/2014/main" id="{677A6418-8C0B-74AA-83A4-CFCC27D8FBF4}"/>
              </a:ext>
            </a:extLst>
          </p:cNvPr>
          <p:cNvCxnSpPr>
            <a:stCxn id="75" idx="2"/>
            <a:endCxn id="77" idx="0"/>
          </p:cNvCxnSpPr>
          <p:nvPr/>
        </p:nvCxnSpPr>
        <p:spPr>
          <a:xfrm flipH="1">
            <a:off x="3635775" y="5055657"/>
            <a:ext cx="3388981" cy="461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0FE131B-4F44-F130-6F22-D471C29F1688}"/>
              </a:ext>
            </a:extLst>
          </p:cNvPr>
          <p:cNvCxnSpPr>
            <a:cxnSpLocks/>
            <a:stCxn id="75" idx="2"/>
            <a:endCxn id="74" idx="0"/>
          </p:cNvCxnSpPr>
          <p:nvPr/>
        </p:nvCxnSpPr>
        <p:spPr>
          <a:xfrm>
            <a:off x="7024754" y="5055657"/>
            <a:ext cx="3242405" cy="461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D5E91DE-5DA0-3536-AF04-7B10381A91A3}"/>
              </a:ext>
            </a:extLst>
          </p:cNvPr>
          <p:cNvSpPr txBox="1"/>
          <p:nvPr/>
        </p:nvSpPr>
        <p:spPr>
          <a:xfrm>
            <a:off x="7649304" y="12108415"/>
            <a:ext cx="826204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dirty="0">
                <a:solidFill>
                  <a:srgbClr val="FF0000"/>
                </a:solidFill>
                <a:latin typeface="-apple-system"/>
              </a:rPr>
              <a:t>How</a:t>
            </a:r>
            <a:r>
              <a:rPr lang="zh-CN" altLang="en-US" sz="3600" b="1" dirty="0">
                <a:solidFill>
                  <a:srgbClr val="FF0000"/>
                </a:solidFill>
                <a:latin typeface="-apple-system"/>
              </a:rPr>
              <a:t> </a:t>
            </a:r>
            <a:r>
              <a:rPr lang="en-US" altLang="zh-CN" sz="3600" b="1" dirty="0">
                <a:solidFill>
                  <a:srgbClr val="FF0000"/>
                </a:solidFill>
                <a:latin typeface="-apple-system"/>
              </a:rPr>
              <a:t>to</a:t>
            </a:r>
            <a:r>
              <a:rPr lang="zh-CN" altLang="en-US" sz="3600" b="1" dirty="0">
                <a:solidFill>
                  <a:srgbClr val="FF0000"/>
                </a:solidFill>
                <a:latin typeface="-apple-system"/>
              </a:rPr>
              <a:t> </a:t>
            </a:r>
            <a:r>
              <a:rPr lang="en-US" altLang="zh-CN" sz="3600" b="1" dirty="0">
                <a:solidFill>
                  <a:srgbClr val="FF0000"/>
                </a:solidFill>
                <a:latin typeface="-apple-system"/>
              </a:rPr>
              <a:t>manage</a:t>
            </a:r>
            <a:r>
              <a:rPr lang="zh-CN" altLang="en-US" sz="3600" b="1" dirty="0">
                <a:solidFill>
                  <a:srgbClr val="FF0000"/>
                </a:solidFill>
                <a:latin typeface="-apple-system"/>
              </a:rPr>
              <a:t> </a:t>
            </a:r>
            <a:r>
              <a:rPr lang="en-US" altLang="zh-CN" sz="3600" b="1" dirty="0">
                <a:solidFill>
                  <a:srgbClr val="FF0000"/>
                </a:solidFill>
                <a:latin typeface="-apple-system"/>
              </a:rPr>
              <a:t>them</a:t>
            </a:r>
            <a:r>
              <a:rPr lang="zh-CN" altLang="en-US" sz="3600" b="1" dirty="0">
                <a:solidFill>
                  <a:srgbClr val="FF0000"/>
                </a:solidFill>
                <a:latin typeface="-apple-system"/>
              </a:rPr>
              <a:t> </a:t>
            </a:r>
            <a:r>
              <a:rPr lang="en-US" altLang="zh-CN" sz="3600" b="1" dirty="0">
                <a:solidFill>
                  <a:srgbClr val="FF0000"/>
                </a:solidFill>
                <a:latin typeface="-apple-system"/>
              </a:rPr>
              <a:t>in</a:t>
            </a:r>
            <a:r>
              <a:rPr lang="zh-CN" altLang="en-US" sz="3600" b="1" dirty="0">
                <a:solidFill>
                  <a:srgbClr val="FF0000"/>
                </a:solidFill>
                <a:latin typeface="-apple-system"/>
              </a:rPr>
              <a:t> </a:t>
            </a:r>
            <a:r>
              <a:rPr lang="en-US" altLang="zh-CN" sz="3600" b="1" dirty="0">
                <a:solidFill>
                  <a:srgbClr val="FF0000"/>
                </a:solidFill>
                <a:latin typeface="-apple-system"/>
              </a:rPr>
              <a:t>a</a:t>
            </a:r>
            <a:r>
              <a:rPr lang="zh-CN" altLang="en-US" sz="3600" b="1" dirty="0">
                <a:solidFill>
                  <a:srgbClr val="FF0000"/>
                </a:solidFill>
                <a:latin typeface="-apple-system"/>
              </a:rPr>
              <a:t> </a:t>
            </a:r>
            <a:r>
              <a:rPr lang="en-US" altLang="zh-CN" sz="3600" b="1" dirty="0">
                <a:solidFill>
                  <a:srgbClr val="FF0000"/>
                </a:solidFill>
                <a:latin typeface="-apple-system"/>
              </a:rPr>
              <a:t>united</a:t>
            </a:r>
            <a:r>
              <a:rPr lang="zh-CN" altLang="en-US" sz="3600" b="1" dirty="0">
                <a:solidFill>
                  <a:srgbClr val="FF0000"/>
                </a:solidFill>
                <a:latin typeface="-apple-system"/>
              </a:rPr>
              <a:t> </a:t>
            </a:r>
            <a:r>
              <a:rPr lang="en-US" altLang="zh-CN" sz="3600" b="1" dirty="0">
                <a:solidFill>
                  <a:srgbClr val="FF0000"/>
                </a:solidFill>
                <a:latin typeface="-apple-system"/>
              </a:rPr>
              <a:t>way?</a:t>
            </a:r>
            <a:endParaRPr lang="en-CN" sz="3600" dirty="0">
              <a:solidFill>
                <a:srgbClr val="FF0000"/>
              </a:solidFill>
            </a:endParaRPr>
          </a:p>
        </p:txBody>
      </p:sp>
      <p:sp>
        <p:nvSpPr>
          <p:cNvPr id="108" name="TextBox 107">
            <a:extLst>
              <a:ext uri="{FF2B5EF4-FFF2-40B4-BE49-F238E27FC236}">
                <a16:creationId xmlns:a16="http://schemas.microsoft.com/office/drawing/2014/main" id="{13C0E6EF-DB9F-1B86-3FC3-C58AAA42DD7E}"/>
              </a:ext>
            </a:extLst>
          </p:cNvPr>
          <p:cNvSpPr txBox="1"/>
          <p:nvPr/>
        </p:nvSpPr>
        <p:spPr>
          <a:xfrm>
            <a:off x="5503156" y="10420911"/>
            <a:ext cx="12006368"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71500" indent="-571500" algn="l">
              <a:buFont typeface="Wingdings" pitchFamily="2" charset="2"/>
              <a:buChar char="q"/>
            </a:pPr>
            <a:r>
              <a:rPr lang="en-US" altLang="zh-CN" sz="2800" b="1" i="0" dirty="0">
                <a:solidFill>
                  <a:srgbClr val="142640"/>
                </a:solidFill>
                <a:effectLst/>
                <a:latin typeface="-apple-system"/>
              </a:rPr>
              <a:t>App</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Delivery</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not</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only</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containers</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but</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also</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cloud</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resources.</a:t>
            </a:r>
          </a:p>
          <a:p>
            <a:pPr marL="571500" indent="-571500" algn="l">
              <a:buFont typeface="Wingdings" pitchFamily="2" charset="2"/>
              <a:buChar char="q"/>
            </a:pPr>
            <a:r>
              <a:rPr lang="en-US" altLang="zh-CN" sz="2800" b="1" i="0" dirty="0">
                <a:solidFill>
                  <a:srgbClr val="142640"/>
                </a:solidFill>
                <a:effectLst/>
                <a:latin typeface="-apple-system"/>
              </a:rPr>
              <a:t>App</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Delivery</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across</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multi-clusters</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for</a:t>
            </a:r>
            <a:r>
              <a:rPr lang="zh-CN" altLang="en-US" sz="2800" b="1" i="0" dirty="0">
                <a:solidFill>
                  <a:srgbClr val="142640"/>
                </a:solidFill>
                <a:effectLst/>
                <a:latin typeface="-apple-system"/>
              </a:rPr>
              <a:t> </a:t>
            </a:r>
            <a:r>
              <a:rPr lang="en-US" altLang="zh-CN" sz="2800" b="1" i="0" dirty="0">
                <a:solidFill>
                  <a:srgbClr val="142640"/>
                </a:solidFill>
                <a:effectLst/>
                <a:latin typeface="-apple-system"/>
              </a:rPr>
              <a:t>dev/test/prod</a:t>
            </a:r>
            <a:r>
              <a:rPr lang="zh-CN" altLang="en-US" sz="2800" b="1" i="0" dirty="0">
                <a:solidFill>
                  <a:srgbClr val="142640"/>
                </a:solidFill>
                <a:effectLst/>
                <a:latin typeface="-apple-system"/>
              </a:rPr>
              <a:t> </a:t>
            </a:r>
            <a:r>
              <a:rPr lang="en-US" altLang="zh-CN" sz="2800" b="1" dirty="0">
                <a:solidFill>
                  <a:srgbClr val="142640"/>
                </a:solidFill>
                <a:latin typeface="-apple-system"/>
              </a:rPr>
              <a:t>e</a:t>
            </a:r>
            <a:r>
              <a:rPr lang="en-US" altLang="zh-CN" sz="2800" b="1" i="0" dirty="0">
                <a:solidFill>
                  <a:srgbClr val="142640"/>
                </a:solidFill>
                <a:effectLst/>
                <a:latin typeface="-apple-system"/>
              </a:rPr>
              <a:t>nvironment.</a:t>
            </a:r>
          </a:p>
          <a:p>
            <a:pPr marL="571500" indent="-571500" algn="l">
              <a:buFont typeface="Wingdings" pitchFamily="2" charset="2"/>
              <a:buChar char="q"/>
            </a:pPr>
            <a:r>
              <a:rPr lang="en-US" altLang="zh-CN" sz="2800" b="1" dirty="0">
                <a:solidFill>
                  <a:srgbClr val="142640"/>
                </a:solidFill>
                <a:latin typeface="-apple-system"/>
              </a:rPr>
              <a:t>App</a:t>
            </a:r>
            <a:r>
              <a:rPr lang="zh-CN" altLang="en-US" sz="2800" b="1" dirty="0">
                <a:solidFill>
                  <a:srgbClr val="142640"/>
                </a:solidFill>
                <a:latin typeface="-apple-system"/>
              </a:rPr>
              <a:t> </a:t>
            </a:r>
            <a:r>
              <a:rPr lang="en-US" altLang="zh-CN" sz="2800" b="1" dirty="0">
                <a:solidFill>
                  <a:srgbClr val="142640"/>
                </a:solidFill>
                <a:latin typeface="-apple-system"/>
              </a:rPr>
              <a:t>Delivery</a:t>
            </a:r>
            <a:r>
              <a:rPr lang="zh-CN" altLang="en-US" sz="2800" b="1" dirty="0">
                <a:solidFill>
                  <a:srgbClr val="142640"/>
                </a:solidFill>
                <a:latin typeface="-apple-system"/>
              </a:rPr>
              <a:t> </a:t>
            </a:r>
            <a:r>
              <a:rPr lang="en-US" altLang="zh-CN" sz="2800" b="1" dirty="0">
                <a:solidFill>
                  <a:srgbClr val="142640"/>
                </a:solidFill>
                <a:latin typeface="-apple-system"/>
              </a:rPr>
              <a:t>to</a:t>
            </a:r>
            <a:r>
              <a:rPr lang="zh-CN" altLang="en-US" sz="2800" b="1" dirty="0">
                <a:solidFill>
                  <a:srgbClr val="142640"/>
                </a:solidFill>
                <a:latin typeface="-apple-system"/>
              </a:rPr>
              <a:t> </a:t>
            </a:r>
            <a:r>
              <a:rPr lang="en-US" altLang="zh-CN" sz="2800" b="1" dirty="0">
                <a:solidFill>
                  <a:srgbClr val="142640"/>
                </a:solidFill>
                <a:latin typeface="-apple-system"/>
              </a:rPr>
              <a:t>multi-clusters/clouds</a:t>
            </a:r>
            <a:r>
              <a:rPr lang="zh-CN" altLang="en-US" sz="2800" b="1" dirty="0">
                <a:solidFill>
                  <a:srgbClr val="142640"/>
                </a:solidFill>
                <a:latin typeface="-apple-system"/>
              </a:rPr>
              <a:t> </a:t>
            </a:r>
            <a:r>
              <a:rPr lang="en-US" altLang="zh-CN" sz="2800" b="1" dirty="0">
                <a:solidFill>
                  <a:srgbClr val="142640"/>
                </a:solidFill>
                <a:latin typeface="-apple-system"/>
              </a:rPr>
              <a:t>for</a:t>
            </a:r>
            <a:r>
              <a:rPr lang="zh-CN" altLang="en-US" sz="2800" b="1" dirty="0">
                <a:solidFill>
                  <a:srgbClr val="142640"/>
                </a:solidFill>
                <a:latin typeface="-apple-system"/>
              </a:rPr>
              <a:t> </a:t>
            </a:r>
            <a:r>
              <a:rPr lang="en-US" altLang="zh-CN" sz="2800" b="1" dirty="0">
                <a:solidFill>
                  <a:srgbClr val="142640"/>
                </a:solidFill>
                <a:latin typeface="-apple-system"/>
              </a:rPr>
              <a:t>high</a:t>
            </a:r>
            <a:r>
              <a:rPr lang="zh-CN" altLang="en-US" sz="2800" b="1" dirty="0">
                <a:solidFill>
                  <a:srgbClr val="142640"/>
                </a:solidFill>
                <a:latin typeface="-apple-system"/>
              </a:rPr>
              <a:t> </a:t>
            </a:r>
            <a:r>
              <a:rPr lang="en-US" altLang="zh-CN" sz="2800" b="1" dirty="0">
                <a:solidFill>
                  <a:srgbClr val="142640"/>
                </a:solidFill>
                <a:latin typeface="-apple-system"/>
              </a:rPr>
              <a:t>availability.</a:t>
            </a:r>
            <a:endParaRPr lang="en-CN" sz="2800" dirty="0"/>
          </a:p>
        </p:txBody>
      </p:sp>
      <p:sp>
        <p:nvSpPr>
          <p:cNvPr id="5" name="Google Shape;281;p25">
            <a:extLst>
              <a:ext uri="{FF2B5EF4-FFF2-40B4-BE49-F238E27FC236}">
                <a16:creationId xmlns:a16="http://schemas.microsoft.com/office/drawing/2014/main" id="{4F8A281B-E08E-C18C-C564-5071228FE249}"/>
              </a:ext>
            </a:extLst>
          </p:cNvPr>
          <p:cNvSpPr/>
          <p:nvPr/>
        </p:nvSpPr>
        <p:spPr>
          <a:xfrm>
            <a:off x="17065033" y="3743811"/>
            <a:ext cx="4827360" cy="1281949"/>
          </a:xfrm>
          <a:prstGeom prst="rect">
            <a:avLst/>
          </a:prstGeom>
          <a:solidFill>
            <a:srgbClr val="BBD6EE"/>
          </a:solidFill>
          <a:ln w="12700" cap="flat" cmpd="sng">
            <a:solidFill>
              <a:srgbClr val="A5A5A5"/>
            </a:solidFill>
            <a:prstDash val="solid"/>
            <a:miter lim="800000"/>
            <a:headEnd type="none" w="sm" len="sm"/>
            <a:tailEnd type="none" w="sm" len="sm"/>
          </a:ln>
        </p:spPr>
        <p:txBody>
          <a:bodyPr spcFirstLastPara="1" wrap="square" lIns="182867" tIns="91400" rIns="182867" bIns="91400" anchor="ctr" anchorCtr="0">
            <a:noAutofit/>
          </a:bodyPr>
          <a:lstStyle/>
          <a:p>
            <a:pPr algn="r"/>
            <a:endParaRPr sz="2200" dirty="0">
              <a:latin typeface="Calibri"/>
              <a:ea typeface="Calibri"/>
              <a:cs typeface="Calibri"/>
              <a:sym typeface="Calibri"/>
            </a:endParaRPr>
          </a:p>
        </p:txBody>
      </p:sp>
      <p:pic>
        <p:nvPicPr>
          <p:cNvPr id="8" name="Google Shape;318;p25">
            <a:extLst>
              <a:ext uri="{FF2B5EF4-FFF2-40B4-BE49-F238E27FC236}">
                <a16:creationId xmlns:a16="http://schemas.microsoft.com/office/drawing/2014/main" id="{4836E813-3219-D28D-4A2D-8ABF098FD989}"/>
              </a:ext>
            </a:extLst>
          </p:cNvPr>
          <p:cNvPicPr preferRelativeResize="0"/>
          <p:nvPr/>
        </p:nvPicPr>
        <p:blipFill>
          <a:blip r:embed="rId4">
            <a:alphaModFix/>
          </a:blip>
          <a:stretch>
            <a:fillRect/>
          </a:stretch>
        </p:blipFill>
        <p:spPr>
          <a:xfrm>
            <a:off x="19520238" y="7519420"/>
            <a:ext cx="1900709" cy="1072000"/>
          </a:xfrm>
          <a:prstGeom prst="rect">
            <a:avLst/>
          </a:prstGeom>
          <a:noFill/>
          <a:ln>
            <a:noFill/>
          </a:ln>
        </p:spPr>
      </p:pic>
      <p:sp>
        <p:nvSpPr>
          <p:cNvPr id="9" name="Google Shape;320;p25">
            <a:extLst>
              <a:ext uri="{FF2B5EF4-FFF2-40B4-BE49-F238E27FC236}">
                <a16:creationId xmlns:a16="http://schemas.microsoft.com/office/drawing/2014/main" id="{0F91ACE2-0B4A-76BF-54C4-E36E5B119F2A}"/>
              </a:ext>
            </a:extLst>
          </p:cNvPr>
          <p:cNvSpPr txBox="1"/>
          <p:nvPr/>
        </p:nvSpPr>
        <p:spPr>
          <a:xfrm>
            <a:off x="4667096" y="8880864"/>
            <a:ext cx="4321600" cy="861694"/>
          </a:xfrm>
          <a:prstGeom prst="rect">
            <a:avLst/>
          </a:prstGeom>
          <a:noFill/>
          <a:ln>
            <a:noFill/>
          </a:ln>
        </p:spPr>
        <p:txBody>
          <a:bodyPr spcFirstLastPara="1" wrap="square" lIns="243800" tIns="243800" rIns="243800" bIns="243800" anchor="t" anchorCtr="0">
            <a:spAutoFit/>
          </a:bodyPr>
          <a:lstStyle/>
          <a:p>
            <a:pPr algn="ctr"/>
            <a:r>
              <a:rPr lang="en" sz="2400" dirty="0">
                <a:latin typeface="Calibri"/>
                <a:ea typeface="Calibri"/>
                <a:cs typeface="Calibri"/>
                <a:sym typeface="Calibri"/>
              </a:rPr>
              <a:t>Hybrid Environment</a:t>
            </a:r>
            <a:endParaRPr sz="2400" dirty="0">
              <a:latin typeface="Calibri"/>
              <a:ea typeface="Calibri"/>
              <a:cs typeface="Calibri"/>
              <a:sym typeface="Calibri"/>
            </a:endParaRPr>
          </a:p>
        </p:txBody>
      </p:sp>
      <p:pic>
        <p:nvPicPr>
          <p:cNvPr id="10" name="Google Shape;322;p25" descr="A picture containing drawing&#10;&#10;Description automatically generated">
            <a:extLst>
              <a:ext uri="{FF2B5EF4-FFF2-40B4-BE49-F238E27FC236}">
                <a16:creationId xmlns:a16="http://schemas.microsoft.com/office/drawing/2014/main" id="{790A6801-0C74-7FA5-539B-1EECBF7907A6}"/>
              </a:ext>
            </a:extLst>
          </p:cNvPr>
          <p:cNvPicPr preferRelativeResize="0"/>
          <p:nvPr/>
        </p:nvPicPr>
        <p:blipFill rotWithShape="1">
          <a:blip r:embed="rId5">
            <a:alphaModFix/>
          </a:blip>
          <a:srcRect l="9537" t="29507" r="8521" b="28235"/>
          <a:stretch/>
        </p:blipFill>
        <p:spPr>
          <a:xfrm>
            <a:off x="17321204" y="7910126"/>
            <a:ext cx="1649013" cy="298317"/>
          </a:xfrm>
          <a:prstGeom prst="rect">
            <a:avLst/>
          </a:prstGeom>
          <a:noFill/>
          <a:ln>
            <a:noFill/>
          </a:ln>
        </p:spPr>
      </p:pic>
      <p:pic>
        <p:nvPicPr>
          <p:cNvPr id="11" name="Google Shape;323;p25" descr="Image result for aws logo">
            <a:extLst>
              <a:ext uri="{FF2B5EF4-FFF2-40B4-BE49-F238E27FC236}">
                <a16:creationId xmlns:a16="http://schemas.microsoft.com/office/drawing/2014/main" id="{19ADB1CD-44B0-C791-82AD-1B4AFE725FEE}"/>
              </a:ext>
            </a:extLst>
          </p:cNvPr>
          <p:cNvPicPr preferRelativeResize="0"/>
          <p:nvPr/>
        </p:nvPicPr>
        <p:blipFill rotWithShape="1">
          <a:blip r:embed="rId6">
            <a:alphaModFix/>
          </a:blip>
          <a:srcRect/>
          <a:stretch/>
        </p:blipFill>
        <p:spPr>
          <a:xfrm>
            <a:off x="15401363" y="7683670"/>
            <a:ext cx="812280" cy="609211"/>
          </a:xfrm>
          <a:prstGeom prst="rect">
            <a:avLst/>
          </a:prstGeom>
          <a:noFill/>
          <a:ln>
            <a:noFill/>
          </a:ln>
        </p:spPr>
      </p:pic>
      <p:pic>
        <p:nvPicPr>
          <p:cNvPr id="12" name="Google Shape;324;p25" descr="Image result for google cloud platform">
            <a:extLst>
              <a:ext uri="{FF2B5EF4-FFF2-40B4-BE49-F238E27FC236}">
                <a16:creationId xmlns:a16="http://schemas.microsoft.com/office/drawing/2014/main" id="{91E4ECFC-DDD1-5BB4-4831-DF9C41B769F6}"/>
              </a:ext>
            </a:extLst>
          </p:cNvPr>
          <p:cNvPicPr preferRelativeResize="0"/>
          <p:nvPr/>
        </p:nvPicPr>
        <p:blipFill rotWithShape="1">
          <a:blip r:embed="rId7">
            <a:alphaModFix/>
          </a:blip>
          <a:srcRect l="20622" t="11722" r="20622" b="34403"/>
          <a:stretch/>
        </p:blipFill>
        <p:spPr>
          <a:xfrm>
            <a:off x="22344151" y="7732976"/>
            <a:ext cx="621187" cy="510597"/>
          </a:xfrm>
          <a:prstGeom prst="rect">
            <a:avLst/>
          </a:prstGeom>
          <a:noFill/>
          <a:ln>
            <a:noFill/>
          </a:ln>
        </p:spPr>
      </p:pic>
      <p:sp>
        <p:nvSpPr>
          <p:cNvPr id="13" name="TextBox 12">
            <a:extLst>
              <a:ext uri="{FF2B5EF4-FFF2-40B4-BE49-F238E27FC236}">
                <a16:creationId xmlns:a16="http://schemas.microsoft.com/office/drawing/2014/main" id="{36CEBC43-4CBC-4F6B-F528-857C72C0CC0E}"/>
              </a:ext>
            </a:extLst>
          </p:cNvPr>
          <p:cNvSpPr txBox="1"/>
          <p:nvPr/>
        </p:nvSpPr>
        <p:spPr>
          <a:xfrm>
            <a:off x="18009853" y="4101306"/>
            <a:ext cx="3344185" cy="523220"/>
          </a:xfrm>
          <a:prstGeom prst="rect">
            <a:avLst/>
          </a:prstGeom>
          <a:noFill/>
        </p:spPr>
        <p:txBody>
          <a:bodyPr wrap="none" rtlCol="0">
            <a:spAutoFit/>
          </a:bodyPr>
          <a:lstStyle/>
          <a:p>
            <a:r>
              <a:rPr lang="en-US" altLang="zh-CN" sz="2800" dirty="0"/>
              <a:t>Modern</a:t>
            </a:r>
            <a:r>
              <a:rPr lang="zh-CN" altLang="en-US" sz="2800" dirty="0"/>
              <a:t> </a:t>
            </a:r>
            <a:r>
              <a:rPr lang="en-US" altLang="zh-CN" sz="2800" dirty="0"/>
              <a:t>Application</a:t>
            </a:r>
            <a:endParaRPr lang="en-CN" sz="2800" dirty="0"/>
          </a:p>
        </p:txBody>
      </p:sp>
      <p:sp>
        <p:nvSpPr>
          <p:cNvPr id="17" name="Rectangle 16">
            <a:extLst>
              <a:ext uri="{FF2B5EF4-FFF2-40B4-BE49-F238E27FC236}">
                <a16:creationId xmlns:a16="http://schemas.microsoft.com/office/drawing/2014/main" id="{E299BDCB-807C-C368-643F-1E8378176163}"/>
              </a:ext>
            </a:extLst>
          </p:cNvPr>
          <p:cNvSpPr/>
          <p:nvPr/>
        </p:nvSpPr>
        <p:spPr>
          <a:xfrm>
            <a:off x="19783706" y="6531574"/>
            <a:ext cx="1233043" cy="77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ACK</a:t>
            </a:r>
            <a:endParaRPr lang="en-CN" sz="2400" dirty="0"/>
          </a:p>
        </p:txBody>
      </p:sp>
      <p:pic>
        <p:nvPicPr>
          <p:cNvPr id="21" name="Graphic 20" descr="Programmer">
            <a:extLst>
              <a:ext uri="{FF2B5EF4-FFF2-40B4-BE49-F238E27FC236}">
                <a16:creationId xmlns:a16="http://schemas.microsoft.com/office/drawing/2014/main" id="{0D3AD600-F65E-D834-3883-9C13311930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34912" y="3715144"/>
            <a:ext cx="1202845" cy="1202845"/>
          </a:xfrm>
          <a:prstGeom prst="rect">
            <a:avLst/>
          </a:prstGeom>
        </p:spPr>
      </p:pic>
      <p:cxnSp>
        <p:nvCxnSpPr>
          <p:cNvPr id="22" name="Straight Arrow Connector 21">
            <a:extLst>
              <a:ext uri="{FF2B5EF4-FFF2-40B4-BE49-F238E27FC236}">
                <a16:creationId xmlns:a16="http://schemas.microsoft.com/office/drawing/2014/main" id="{9BD84E4B-DC89-FCAE-7080-53AA93F9E3AA}"/>
              </a:ext>
            </a:extLst>
          </p:cNvPr>
          <p:cNvCxnSpPr>
            <a:cxnSpLocks/>
            <a:stCxn id="5" idx="2"/>
            <a:endCxn id="17" idx="0"/>
          </p:cNvCxnSpPr>
          <p:nvPr/>
        </p:nvCxnSpPr>
        <p:spPr>
          <a:xfrm>
            <a:off x="19478713" y="5025760"/>
            <a:ext cx="921515" cy="150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EB1EB44-B733-31D6-0D5A-B79F383D1259}"/>
              </a:ext>
            </a:extLst>
          </p:cNvPr>
          <p:cNvSpPr/>
          <p:nvPr/>
        </p:nvSpPr>
        <p:spPr>
          <a:xfrm>
            <a:off x="17529188" y="6531574"/>
            <a:ext cx="1233043" cy="77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AKS</a:t>
            </a:r>
            <a:endParaRPr lang="en-CN" sz="2400" dirty="0"/>
          </a:p>
        </p:txBody>
      </p:sp>
      <p:cxnSp>
        <p:nvCxnSpPr>
          <p:cNvPr id="51" name="Straight Arrow Connector 50">
            <a:extLst>
              <a:ext uri="{FF2B5EF4-FFF2-40B4-BE49-F238E27FC236}">
                <a16:creationId xmlns:a16="http://schemas.microsoft.com/office/drawing/2014/main" id="{8985CE63-8FE5-453F-E31B-7755D05DA978}"/>
              </a:ext>
            </a:extLst>
          </p:cNvPr>
          <p:cNvCxnSpPr>
            <a:cxnSpLocks/>
            <a:stCxn id="5" idx="2"/>
            <a:endCxn id="50" idx="0"/>
          </p:cNvCxnSpPr>
          <p:nvPr/>
        </p:nvCxnSpPr>
        <p:spPr>
          <a:xfrm flipH="1">
            <a:off x="18145710" y="5025760"/>
            <a:ext cx="1333003" cy="150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D8E8D89-F0E0-A67A-E710-7BF30C19E96B}"/>
              </a:ext>
            </a:extLst>
          </p:cNvPr>
          <p:cNvSpPr/>
          <p:nvPr/>
        </p:nvSpPr>
        <p:spPr>
          <a:xfrm>
            <a:off x="15274669" y="6525647"/>
            <a:ext cx="1233043" cy="77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EKS</a:t>
            </a:r>
            <a:endParaRPr lang="en-CN" sz="2400" dirty="0"/>
          </a:p>
        </p:txBody>
      </p:sp>
      <p:cxnSp>
        <p:nvCxnSpPr>
          <p:cNvPr id="56" name="Straight Arrow Connector 55">
            <a:extLst>
              <a:ext uri="{FF2B5EF4-FFF2-40B4-BE49-F238E27FC236}">
                <a16:creationId xmlns:a16="http://schemas.microsoft.com/office/drawing/2014/main" id="{86B0B122-FA09-E8F3-D49F-4D79AECB3B34}"/>
              </a:ext>
            </a:extLst>
          </p:cNvPr>
          <p:cNvCxnSpPr>
            <a:cxnSpLocks/>
            <a:stCxn id="5" idx="2"/>
            <a:endCxn id="55" idx="0"/>
          </p:cNvCxnSpPr>
          <p:nvPr/>
        </p:nvCxnSpPr>
        <p:spPr>
          <a:xfrm flipH="1">
            <a:off x="15891191" y="5025760"/>
            <a:ext cx="3587522" cy="1499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FAF9DC4-4751-2A65-3508-936BD7949285}"/>
              </a:ext>
            </a:extLst>
          </p:cNvPr>
          <p:cNvSpPr/>
          <p:nvPr/>
        </p:nvSpPr>
        <p:spPr>
          <a:xfrm>
            <a:off x="22038224" y="6536149"/>
            <a:ext cx="1233043" cy="77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GKE</a:t>
            </a:r>
            <a:endParaRPr lang="en-CN" sz="2400" dirty="0"/>
          </a:p>
        </p:txBody>
      </p:sp>
      <p:cxnSp>
        <p:nvCxnSpPr>
          <p:cNvPr id="65" name="Straight Arrow Connector 64">
            <a:extLst>
              <a:ext uri="{FF2B5EF4-FFF2-40B4-BE49-F238E27FC236}">
                <a16:creationId xmlns:a16="http://schemas.microsoft.com/office/drawing/2014/main" id="{778E5641-A2F1-2ECF-6CFC-D090D04E4B6F}"/>
              </a:ext>
            </a:extLst>
          </p:cNvPr>
          <p:cNvCxnSpPr>
            <a:cxnSpLocks/>
            <a:stCxn id="5" idx="2"/>
            <a:endCxn id="64" idx="0"/>
          </p:cNvCxnSpPr>
          <p:nvPr/>
        </p:nvCxnSpPr>
        <p:spPr>
          <a:xfrm>
            <a:off x="19478713" y="5025760"/>
            <a:ext cx="3176033" cy="1510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Google Shape;320;p25">
            <a:extLst>
              <a:ext uri="{FF2B5EF4-FFF2-40B4-BE49-F238E27FC236}">
                <a16:creationId xmlns:a16="http://schemas.microsoft.com/office/drawing/2014/main" id="{F44EE6B7-C3E1-75C8-EDDC-01584EA4FBB5}"/>
              </a:ext>
            </a:extLst>
          </p:cNvPr>
          <p:cNvSpPr txBox="1"/>
          <p:nvPr/>
        </p:nvSpPr>
        <p:spPr>
          <a:xfrm>
            <a:off x="17136847" y="8869805"/>
            <a:ext cx="4321600" cy="861694"/>
          </a:xfrm>
          <a:prstGeom prst="rect">
            <a:avLst/>
          </a:prstGeom>
          <a:noFill/>
          <a:ln>
            <a:noFill/>
          </a:ln>
        </p:spPr>
        <p:txBody>
          <a:bodyPr spcFirstLastPara="1" wrap="square" lIns="243800" tIns="243800" rIns="243800" bIns="243800" anchor="t" anchorCtr="0">
            <a:spAutoFit/>
          </a:bodyPr>
          <a:lstStyle/>
          <a:p>
            <a:pPr algn="ctr"/>
            <a:r>
              <a:rPr lang="en" sz="2400" dirty="0">
                <a:latin typeface="Calibri"/>
                <a:ea typeface="Calibri"/>
                <a:cs typeface="Calibri"/>
                <a:sym typeface="Calibri"/>
              </a:rPr>
              <a:t>Multi-Clusters</a:t>
            </a:r>
            <a:endParaRPr sz="2400" dirty="0">
              <a:latin typeface="Calibri"/>
              <a:ea typeface="Calibri"/>
              <a:cs typeface="Calibri"/>
              <a:sym typeface="Calibri"/>
            </a:endParaRPr>
          </a:p>
        </p:txBody>
      </p:sp>
      <p:cxnSp>
        <p:nvCxnSpPr>
          <p:cNvPr id="71" name="Google Shape;233;p23">
            <a:extLst>
              <a:ext uri="{FF2B5EF4-FFF2-40B4-BE49-F238E27FC236}">
                <a16:creationId xmlns:a16="http://schemas.microsoft.com/office/drawing/2014/main" id="{1DF70B17-1EC2-66CD-40E0-95BAFABBBDA4}"/>
              </a:ext>
            </a:extLst>
          </p:cNvPr>
          <p:cNvCxnSpPr>
            <a:cxnSpLocks/>
          </p:cNvCxnSpPr>
          <p:nvPr/>
        </p:nvCxnSpPr>
        <p:spPr>
          <a:xfrm flipH="1">
            <a:off x="14436531" y="3075879"/>
            <a:ext cx="16457" cy="7070074"/>
          </a:xfrm>
          <a:prstGeom prst="straightConnector1">
            <a:avLst/>
          </a:prstGeom>
          <a:noFill/>
          <a:ln w="9525" cap="flat" cmpd="sng">
            <a:solidFill>
              <a:srgbClr val="595959"/>
            </a:solidFill>
            <a:prstDash val="dot"/>
            <a:round/>
            <a:headEnd type="none" w="med" len="med"/>
            <a:tailEnd type="none" w="med" len="med"/>
          </a:ln>
        </p:spPr>
      </p:cxnSp>
    </p:spTree>
    <p:extLst>
      <p:ext uri="{BB962C8B-B14F-4D97-AF65-F5344CB8AC3E}">
        <p14:creationId xmlns:p14="http://schemas.microsoft.com/office/powerpoint/2010/main" val="581757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9435EC-3105-2653-6E5F-F95415AE87DE}"/>
              </a:ext>
            </a:extLst>
          </p:cNvPr>
          <p:cNvPicPr>
            <a:picLocks noChangeAspect="1"/>
          </p:cNvPicPr>
          <p:nvPr/>
        </p:nvPicPr>
        <p:blipFill rotWithShape="1">
          <a:blip r:embed="rId2"/>
          <a:srcRect t="2257" r="1903"/>
          <a:stretch/>
        </p:blipFill>
        <p:spPr>
          <a:xfrm>
            <a:off x="826873" y="3217632"/>
            <a:ext cx="12135365" cy="8666846"/>
          </a:xfrm>
          <a:prstGeom prst="rect">
            <a:avLst/>
          </a:prstGeom>
          <a:effectLst/>
        </p:spPr>
      </p:pic>
      <p:sp>
        <p:nvSpPr>
          <p:cNvPr id="3" name="Structure Chart">
            <a:extLst>
              <a:ext uri="{FF2B5EF4-FFF2-40B4-BE49-F238E27FC236}">
                <a16:creationId xmlns:a16="http://schemas.microsoft.com/office/drawing/2014/main" id="{8E47D559-7D7E-B135-A509-4F6B3966A2DC}"/>
              </a:ext>
            </a:extLst>
          </p:cNvPr>
          <p:cNvSpPr txBox="1"/>
          <p:nvPr/>
        </p:nvSpPr>
        <p:spPr>
          <a:xfrm>
            <a:off x="772820" y="709386"/>
            <a:ext cx="5055295"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altLang="zh-CN" dirty="0"/>
              <a:t>Why</a:t>
            </a:r>
            <a:r>
              <a:rPr lang="zh-CN" altLang="en-US" dirty="0"/>
              <a:t> </a:t>
            </a:r>
            <a:r>
              <a:rPr lang="en-US" dirty="0" err="1"/>
              <a:t>KubeVela</a:t>
            </a:r>
            <a:r>
              <a:rPr lang="en-US" altLang="zh-CN" dirty="0"/>
              <a:t>?</a:t>
            </a:r>
            <a:endParaRPr dirty="0"/>
          </a:p>
        </p:txBody>
      </p:sp>
      <p:sp>
        <p:nvSpPr>
          <p:cNvPr id="4" name="TextBox 3">
            <a:extLst>
              <a:ext uri="{FF2B5EF4-FFF2-40B4-BE49-F238E27FC236}">
                <a16:creationId xmlns:a16="http://schemas.microsoft.com/office/drawing/2014/main" id="{7150128B-294E-065A-25BF-76CDE721DEAD}"/>
              </a:ext>
            </a:extLst>
          </p:cNvPr>
          <p:cNvSpPr txBox="1"/>
          <p:nvPr/>
        </p:nvSpPr>
        <p:spPr>
          <a:xfrm>
            <a:off x="13407080" y="6330824"/>
            <a:ext cx="1015004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71500" indent="-571500" algn="l">
              <a:buFont typeface="Wingdings" pitchFamily="2" charset="2"/>
              <a:buChar char="q"/>
            </a:pPr>
            <a:r>
              <a:rPr lang="en-US" altLang="zh-CN" sz="2800" dirty="0"/>
              <a:t>How</a:t>
            </a:r>
            <a:r>
              <a:rPr lang="zh-CN" altLang="en-US" sz="2800" dirty="0"/>
              <a:t> </a:t>
            </a:r>
            <a:r>
              <a:rPr lang="en-US" altLang="zh-CN" sz="2800" dirty="0"/>
              <a:t>to</a:t>
            </a:r>
            <a:r>
              <a:rPr lang="zh-CN" altLang="en-US" sz="2800" dirty="0"/>
              <a:t> </a:t>
            </a:r>
            <a:r>
              <a:rPr lang="en-US" altLang="zh-CN" sz="2800" dirty="0"/>
              <a:t>do</a:t>
            </a:r>
            <a:r>
              <a:rPr lang="zh-CN" altLang="en-US" sz="2800" dirty="0"/>
              <a:t> </a:t>
            </a:r>
            <a:r>
              <a:rPr lang="en-US" altLang="zh-CN" sz="2800" dirty="0"/>
              <a:t>canary</a:t>
            </a:r>
            <a:r>
              <a:rPr lang="zh-CN" altLang="en-US" sz="2800" dirty="0"/>
              <a:t> </a:t>
            </a:r>
            <a:r>
              <a:rPr lang="en-US" altLang="zh-CN" sz="2800" dirty="0"/>
              <a:t>rollout</a:t>
            </a:r>
            <a:r>
              <a:rPr lang="zh-CN" altLang="en-US" sz="2800" dirty="0"/>
              <a:t> </a:t>
            </a:r>
            <a:r>
              <a:rPr lang="en-US" altLang="zh-CN" sz="2800" dirty="0"/>
              <a:t>for</a:t>
            </a:r>
            <a:r>
              <a:rPr lang="zh-CN" altLang="en-US" sz="2800" dirty="0"/>
              <a:t> </a:t>
            </a:r>
            <a:r>
              <a:rPr lang="en-US" altLang="zh-CN" sz="2800" dirty="0"/>
              <a:t>my</a:t>
            </a:r>
            <a:r>
              <a:rPr lang="zh-CN" altLang="en-US" sz="2800" dirty="0"/>
              <a:t> </a:t>
            </a:r>
            <a:r>
              <a:rPr lang="en-US" altLang="zh-CN" sz="2800" dirty="0"/>
              <a:t>app?</a:t>
            </a:r>
          </a:p>
          <a:p>
            <a:pPr marL="571500" indent="-571500" algn="l">
              <a:buFont typeface="Wingdings" pitchFamily="2" charset="2"/>
              <a:buChar char="q"/>
            </a:pPr>
            <a:r>
              <a:rPr lang="en-US" altLang="zh-CN" sz="2800" dirty="0"/>
              <a:t>How</a:t>
            </a:r>
            <a:r>
              <a:rPr lang="zh-CN" altLang="en-US" sz="2800" dirty="0"/>
              <a:t> </a:t>
            </a:r>
            <a:r>
              <a:rPr lang="en-US" altLang="zh-CN" sz="2800" dirty="0"/>
              <a:t>to</a:t>
            </a:r>
            <a:r>
              <a:rPr lang="zh-CN" altLang="en-US" sz="2800" dirty="0"/>
              <a:t> </a:t>
            </a:r>
            <a:r>
              <a:rPr lang="en-US" altLang="zh-CN" sz="2800" dirty="0"/>
              <a:t>trigger</a:t>
            </a:r>
            <a:r>
              <a:rPr lang="zh-CN" altLang="en-US" sz="2800" dirty="0"/>
              <a:t> </a:t>
            </a:r>
            <a:r>
              <a:rPr lang="en-US" altLang="zh-CN" sz="2800" dirty="0"/>
              <a:t>a</a:t>
            </a:r>
            <a:r>
              <a:rPr lang="zh-CN" altLang="en-US" sz="2800" dirty="0"/>
              <a:t> </a:t>
            </a:r>
            <a:r>
              <a:rPr lang="en-US" altLang="zh-CN" sz="2800" dirty="0"/>
              <a:t>notification</a:t>
            </a:r>
            <a:r>
              <a:rPr lang="zh-CN" altLang="en-US" sz="2800" dirty="0"/>
              <a:t> </a:t>
            </a:r>
            <a:r>
              <a:rPr lang="en-US" altLang="zh-CN" sz="2800" dirty="0"/>
              <a:t>after</a:t>
            </a:r>
            <a:r>
              <a:rPr lang="zh-CN" altLang="en-US" sz="2800" dirty="0"/>
              <a:t> </a:t>
            </a:r>
            <a:r>
              <a:rPr lang="en-US" altLang="zh-CN" sz="2800" dirty="0"/>
              <a:t>my</a:t>
            </a:r>
            <a:r>
              <a:rPr lang="zh-CN" altLang="en-US" sz="2800" dirty="0"/>
              <a:t> </a:t>
            </a:r>
            <a:r>
              <a:rPr lang="en-US" altLang="zh-CN" sz="2800" dirty="0"/>
              <a:t>delivery</a:t>
            </a:r>
            <a:r>
              <a:rPr lang="zh-CN" altLang="en-US" sz="2800" dirty="0"/>
              <a:t> </a:t>
            </a:r>
            <a:r>
              <a:rPr lang="en-US" altLang="zh-CN" sz="2800" dirty="0"/>
              <a:t>succeed?</a:t>
            </a:r>
          </a:p>
          <a:p>
            <a:pPr marL="571500" indent="-571500" algn="l">
              <a:buFont typeface="Wingdings" pitchFamily="2" charset="2"/>
              <a:buChar char="q"/>
            </a:pPr>
            <a:r>
              <a:rPr lang="en-US" altLang="zh-CN" sz="2800" dirty="0"/>
              <a:t>How</a:t>
            </a:r>
            <a:r>
              <a:rPr lang="zh-CN" altLang="en-US" sz="2800" dirty="0"/>
              <a:t> </a:t>
            </a:r>
            <a:r>
              <a:rPr lang="en-US" altLang="zh-CN" sz="2800" dirty="0"/>
              <a:t>to</a:t>
            </a:r>
            <a:r>
              <a:rPr lang="zh-CN" altLang="en-US" sz="2800" dirty="0"/>
              <a:t> </a:t>
            </a:r>
            <a:r>
              <a:rPr lang="en-US" altLang="zh-CN" sz="2800" dirty="0"/>
              <a:t>promote</a:t>
            </a:r>
            <a:r>
              <a:rPr lang="zh-CN" altLang="en-US" sz="2800" dirty="0"/>
              <a:t> </a:t>
            </a:r>
            <a:r>
              <a:rPr lang="en-US" altLang="zh-CN" sz="2800" dirty="0"/>
              <a:t>to</a:t>
            </a:r>
            <a:r>
              <a:rPr lang="zh-CN" altLang="en-US" sz="2800" dirty="0"/>
              <a:t> </a:t>
            </a:r>
            <a:r>
              <a:rPr lang="en-US" altLang="zh-CN" sz="2800" dirty="0"/>
              <a:t>another</a:t>
            </a:r>
            <a:r>
              <a:rPr lang="zh-CN" altLang="en-US" sz="2800" dirty="0"/>
              <a:t> </a:t>
            </a:r>
            <a:r>
              <a:rPr lang="en-US" altLang="zh-CN" sz="2800" dirty="0"/>
              <a:t>cluster</a:t>
            </a:r>
            <a:r>
              <a:rPr lang="zh-CN" altLang="en-US" sz="2800" dirty="0"/>
              <a:t> </a:t>
            </a:r>
            <a:r>
              <a:rPr lang="en-US" altLang="zh-CN" sz="2800" dirty="0"/>
              <a:t>when</a:t>
            </a:r>
            <a:r>
              <a:rPr lang="zh-CN" altLang="en-US" sz="2800" dirty="0"/>
              <a:t> </a:t>
            </a:r>
            <a:r>
              <a:rPr lang="en-US" altLang="zh-CN" sz="2800" dirty="0"/>
              <a:t>my</a:t>
            </a:r>
            <a:r>
              <a:rPr lang="zh-CN" altLang="en-US" sz="2800" dirty="0"/>
              <a:t> </a:t>
            </a:r>
            <a:r>
              <a:rPr lang="en-US" altLang="zh-CN" sz="2800" dirty="0"/>
              <a:t>app</a:t>
            </a:r>
            <a:r>
              <a:rPr lang="zh-CN" altLang="en-US" sz="2800" dirty="0"/>
              <a:t> </a:t>
            </a:r>
            <a:r>
              <a:rPr lang="en-US" altLang="zh-CN" sz="2800" dirty="0"/>
              <a:t>verified?</a:t>
            </a:r>
            <a:endParaRPr lang="en-CN" sz="2800" dirty="0"/>
          </a:p>
        </p:txBody>
      </p:sp>
      <p:sp>
        <p:nvSpPr>
          <p:cNvPr id="5" name="TextBox 4">
            <a:extLst>
              <a:ext uri="{FF2B5EF4-FFF2-40B4-BE49-F238E27FC236}">
                <a16:creationId xmlns:a16="http://schemas.microsoft.com/office/drawing/2014/main" id="{69BB2149-BACC-29AE-A9D5-7C815D732110}"/>
              </a:ext>
            </a:extLst>
          </p:cNvPr>
          <p:cNvSpPr txBox="1"/>
          <p:nvPr/>
        </p:nvSpPr>
        <p:spPr>
          <a:xfrm>
            <a:off x="13604787" y="9118080"/>
            <a:ext cx="926756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dirty="0">
                <a:solidFill>
                  <a:srgbClr val="FF0000"/>
                </a:solidFill>
                <a:latin typeface="-apple-system"/>
              </a:rPr>
              <a:t>App</a:t>
            </a:r>
            <a:r>
              <a:rPr lang="zh-CN" altLang="en-US" sz="3600" b="1" dirty="0">
                <a:solidFill>
                  <a:srgbClr val="FF0000"/>
                </a:solidFill>
                <a:latin typeface="-apple-system"/>
              </a:rPr>
              <a:t> </a:t>
            </a:r>
            <a:r>
              <a:rPr lang="en-US" altLang="zh-CN" sz="3600" b="1" dirty="0">
                <a:solidFill>
                  <a:srgbClr val="FF0000"/>
                </a:solidFill>
                <a:latin typeface="-apple-system"/>
              </a:rPr>
              <a:t>Delivery</a:t>
            </a:r>
            <a:r>
              <a:rPr lang="zh-CN" altLang="en-US" sz="3600" b="1" dirty="0">
                <a:solidFill>
                  <a:srgbClr val="FF0000"/>
                </a:solidFill>
                <a:latin typeface="-apple-system"/>
              </a:rPr>
              <a:t> </a:t>
            </a:r>
            <a:r>
              <a:rPr lang="en-US" altLang="zh-CN" sz="3600" b="1" dirty="0">
                <a:solidFill>
                  <a:srgbClr val="FF0000"/>
                </a:solidFill>
                <a:latin typeface="-apple-system"/>
              </a:rPr>
              <a:t>needs</a:t>
            </a:r>
            <a:r>
              <a:rPr lang="zh-CN" altLang="en-US" sz="3600" b="1" dirty="0">
                <a:solidFill>
                  <a:srgbClr val="FF0000"/>
                </a:solidFill>
                <a:latin typeface="-apple-system"/>
              </a:rPr>
              <a:t> </a:t>
            </a:r>
            <a:r>
              <a:rPr lang="en-US" altLang="zh-CN" sz="3600" b="1" dirty="0">
                <a:solidFill>
                  <a:srgbClr val="FF0000"/>
                </a:solidFill>
                <a:latin typeface="-apple-system"/>
              </a:rPr>
              <a:t>a</a:t>
            </a:r>
            <a:r>
              <a:rPr lang="zh-CN" altLang="en-US" sz="3600" b="1" dirty="0">
                <a:solidFill>
                  <a:srgbClr val="FF0000"/>
                </a:solidFill>
                <a:latin typeface="-apple-system"/>
              </a:rPr>
              <a:t> </a:t>
            </a:r>
            <a:r>
              <a:rPr lang="en-US" altLang="zh-CN" sz="3600" b="1" dirty="0">
                <a:solidFill>
                  <a:srgbClr val="FF0000"/>
                </a:solidFill>
                <a:latin typeface="-apple-system"/>
              </a:rPr>
              <a:t>extensible</a:t>
            </a:r>
            <a:r>
              <a:rPr lang="zh-CN" altLang="en-US" sz="3600" b="1" dirty="0">
                <a:solidFill>
                  <a:srgbClr val="FF0000"/>
                </a:solidFill>
                <a:latin typeface="-apple-system"/>
              </a:rPr>
              <a:t> </a:t>
            </a:r>
            <a:r>
              <a:rPr lang="en-US" altLang="zh-CN" sz="3600" b="1" dirty="0">
                <a:solidFill>
                  <a:srgbClr val="FF0000"/>
                </a:solidFill>
                <a:latin typeface="-apple-system"/>
              </a:rPr>
              <a:t>workflow.</a:t>
            </a:r>
            <a:r>
              <a:rPr lang="zh-CN" altLang="en-US" sz="3600" b="1" dirty="0">
                <a:solidFill>
                  <a:srgbClr val="FF0000"/>
                </a:solidFill>
                <a:latin typeface="-apple-system"/>
              </a:rPr>
              <a:t> </a:t>
            </a:r>
            <a:endParaRPr lang="en-CN" sz="3600" dirty="0">
              <a:solidFill>
                <a:srgbClr val="FF0000"/>
              </a:solidFill>
            </a:endParaRPr>
          </a:p>
        </p:txBody>
      </p:sp>
    </p:spTree>
    <p:extLst>
      <p:ext uri="{BB962C8B-B14F-4D97-AF65-F5344CB8AC3E}">
        <p14:creationId xmlns:p14="http://schemas.microsoft.com/office/powerpoint/2010/main" val="171713949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9B1F18A-FF72-6338-86ED-C2AE84B4017B}"/>
              </a:ext>
            </a:extLst>
          </p:cNvPr>
          <p:cNvPicPr>
            <a:picLocks noChangeAspect="1"/>
          </p:cNvPicPr>
          <p:nvPr/>
        </p:nvPicPr>
        <p:blipFill>
          <a:blip r:embed="rId3"/>
          <a:stretch>
            <a:fillRect/>
          </a:stretch>
        </p:blipFill>
        <p:spPr>
          <a:xfrm>
            <a:off x="4282661" y="2299541"/>
            <a:ext cx="5557002" cy="6910630"/>
          </a:xfrm>
          <a:prstGeom prst="rect">
            <a:avLst/>
          </a:prstGeom>
          <a:effectLst>
            <a:outerShdw blurRad="50800" dist="38100" dir="2700000" algn="tl" rotWithShape="0">
              <a:prstClr val="black">
                <a:alpha val="40000"/>
              </a:prstClr>
            </a:outerShdw>
          </a:effectLst>
        </p:spPr>
      </p:pic>
      <p:sp>
        <p:nvSpPr>
          <p:cNvPr id="639" name="Tittle"/>
          <p:cNvSpPr txBox="1"/>
          <p:nvPr/>
        </p:nvSpPr>
        <p:spPr>
          <a:xfrm>
            <a:off x="772820" y="709386"/>
            <a:ext cx="7795660"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Open</a:t>
            </a:r>
            <a:r>
              <a:rPr lang="zh-CN" altLang="en-US" dirty="0"/>
              <a:t> </a:t>
            </a:r>
            <a:r>
              <a:rPr lang="en-US" dirty="0"/>
              <a:t>Application</a:t>
            </a:r>
            <a:r>
              <a:rPr lang="zh-CN" altLang="en-US" dirty="0"/>
              <a:t> </a:t>
            </a:r>
            <a:r>
              <a:rPr lang="en-US" altLang="zh-CN" dirty="0"/>
              <a:t>Model</a:t>
            </a:r>
            <a:endParaRPr dirty="0"/>
          </a:p>
        </p:txBody>
      </p:sp>
      <p:sp>
        <p:nvSpPr>
          <p:cNvPr id="640" name="Lorem ipsum dolor sit amet, consectetur adipiscing elit. Praesent eget bibendum orci."/>
          <p:cNvSpPr txBox="1"/>
          <p:nvPr/>
        </p:nvSpPr>
        <p:spPr>
          <a:xfrm>
            <a:off x="1163406" y="9639186"/>
            <a:ext cx="11795512" cy="6885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pPr marL="457200" indent="-457200">
              <a:buFont typeface="Wingdings" pitchFamily="2" charset="2"/>
              <a:buChar char="q"/>
            </a:pPr>
            <a:r>
              <a:rPr lang="en-US" sz="3200" b="1" dirty="0">
                <a:solidFill>
                  <a:schemeClr val="tx1"/>
                </a:solidFill>
              </a:rPr>
              <a:t>Consistent</a:t>
            </a:r>
            <a:r>
              <a:rPr lang="zh-CN" altLang="en-US" sz="3200" b="1" dirty="0">
                <a:solidFill>
                  <a:schemeClr val="accent5"/>
                </a:solidFill>
              </a:rPr>
              <a:t> </a:t>
            </a:r>
            <a:r>
              <a:rPr lang="en-US" altLang="zh-CN" sz="3200" b="1" dirty="0">
                <a:solidFill>
                  <a:schemeClr val="accent5"/>
                </a:solidFill>
              </a:rPr>
              <a:t>Application</a:t>
            </a:r>
            <a:r>
              <a:rPr lang="zh-CN" altLang="en-US" sz="3200" b="1" dirty="0">
                <a:solidFill>
                  <a:schemeClr val="accent5"/>
                </a:solidFill>
              </a:rPr>
              <a:t> </a:t>
            </a:r>
            <a:r>
              <a:rPr lang="en-US" altLang="zh-CN" sz="3200" b="1" dirty="0">
                <a:solidFill>
                  <a:schemeClr val="accent5"/>
                </a:solidFill>
              </a:rPr>
              <a:t>Model</a:t>
            </a:r>
            <a:r>
              <a:rPr lang="zh-CN" altLang="en-US" dirty="0"/>
              <a:t> </a:t>
            </a:r>
            <a:r>
              <a:rPr lang="en-US" altLang="zh-CN" dirty="0"/>
              <a:t>for</a:t>
            </a:r>
            <a:r>
              <a:rPr lang="zh-CN" altLang="en-US" dirty="0"/>
              <a:t> </a:t>
            </a:r>
            <a:r>
              <a:rPr lang="en-US" dirty="0"/>
              <a:t>Application Delivery</a:t>
            </a:r>
            <a:r>
              <a:rPr lang="en-US" altLang="zh-CN" dirty="0"/>
              <a:t>.</a:t>
            </a:r>
            <a:endParaRPr lang="en-US" sz="3600" b="1" dirty="0">
              <a:solidFill>
                <a:schemeClr val="accent5"/>
              </a:solidFill>
            </a:endParaRPr>
          </a:p>
        </p:txBody>
      </p:sp>
      <p:pic>
        <p:nvPicPr>
          <p:cNvPr id="31" name="Picture 30">
            <a:extLst>
              <a:ext uri="{FF2B5EF4-FFF2-40B4-BE49-F238E27FC236}">
                <a16:creationId xmlns:a16="http://schemas.microsoft.com/office/drawing/2014/main" id="{03480624-1961-C966-0970-40A41E018933}"/>
              </a:ext>
            </a:extLst>
          </p:cNvPr>
          <p:cNvPicPr>
            <a:picLocks noChangeAspect="1"/>
          </p:cNvPicPr>
          <p:nvPr/>
        </p:nvPicPr>
        <p:blipFill>
          <a:blip r:embed="rId4"/>
          <a:stretch>
            <a:fillRect/>
          </a:stretch>
        </p:blipFill>
        <p:spPr>
          <a:xfrm>
            <a:off x="13678263" y="1056146"/>
            <a:ext cx="5150252" cy="1005840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BCFECB8B-4B7F-D6B0-6555-72026A05C9AB}"/>
              </a:ext>
            </a:extLst>
          </p:cNvPr>
          <p:cNvPicPr>
            <a:picLocks noChangeAspect="1"/>
          </p:cNvPicPr>
          <p:nvPr/>
        </p:nvPicPr>
        <p:blipFill>
          <a:blip r:embed="rId5"/>
          <a:stretch>
            <a:fillRect/>
          </a:stretch>
        </p:blipFill>
        <p:spPr>
          <a:xfrm>
            <a:off x="17836945" y="2299541"/>
            <a:ext cx="5320834" cy="10058400"/>
          </a:xfrm>
          <a:prstGeom prst="rect">
            <a:avLst/>
          </a:prstGeom>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5B1F75DF-9F03-8778-B3B3-B37A08E3102D}"/>
              </a:ext>
            </a:extLst>
          </p:cNvPr>
          <p:cNvSpPr txBox="1"/>
          <p:nvPr/>
        </p:nvSpPr>
        <p:spPr>
          <a:xfrm>
            <a:off x="12045934" y="5983456"/>
            <a:ext cx="884858"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5000" b="0" i="1" u="none" strike="noStrike" cap="none" spc="0" normalizeH="0" baseline="0" dirty="0">
                <a:ln>
                  <a:noFill/>
                </a:ln>
                <a:solidFill>
                  <a:srgbClr val="FF0000"/>
                </a:solidFill>
                <a:effectLst/>
                <a:uFillTx/>
                <a:latin typeface="+mn-lt"/>
                <a:ea typeface="+mn-ea"/>
                <a:cs typeface="+mn-cs"/>
                <a:sym typeface="Helvetica Light"/>
              </a:rPr>
              <a:t>VS</a:t>
            </a:r>
            <a:endParaRPr kumimoji="0" lang="en-CN" sz="5000" b="0" i="1" u="none" strike="noStrike" cap="none" spc="0" normalizeH="0" baseline="0" dirty="0">
              <a:ln>
                <a:noFill/>
              </a:ln>
              <a:solidFill>
                <a:srgbClr val="FF0000"/>
              </a:solidFill>
              <a:effectLst/>
              <a:uFillTx/>
              <a:latin typeface="+mn-lt"/>
              <a:ea typeface="+mn-ea"/>
              <a:cs typeface="+mn-cs"/>
              <a:sym typeface="Helvetica Light"/>
            </a:endParaRPr>
          </a:p>
        </p:txBody>
      </p:sp>
      <p:sp>
        <p:nvSpPr>
          <p:cNvPr id="35" name="TextBox 34">
            <a:extLst>
              <a:ext uri="{FF2B5EF4-FFF2-40B4-BE49-F238E27FC236}">
                <a16:creationId xmlns:a16="http://schemas.microsoft.com/office/drawing/2014/main" id="{F9D5F176-7E4C-027E-A82D-DB52751081C3}"/>
              </a:ext>
            </a:extLst>
          </p:cNvPr>
          <p:cNvSpPr txBox="1"/>
          <p:nvPr/>
        </p:nvSpPr>
        <p:spPr>
          <a:xfrm>
            <a:off x="14394196" y="10143134"/>
            <a:ext cx="8474154" cy="872034"/>
          </a:xfrm>
          <a:prstGeom prst="rect">
            <a:avLst/>
          </a:prstGeom>
          <a:noFill/>
          <a:ln w="12700" cap="flat">
            <a:solidFill>
              <a:schemeClr val="accent6">
                <a:lumMod val="75000"/>
              </a:schemeClr>
            </a:solidFill>
            <a:prstDash val="lgDashDot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5000" b="1" i="1" u="none" strike="noStrike" cap="none" spc="0" normalizeH="0" baseline="0" dirty="0">
                <a:ln>
                  <a:noFill/>
                </a:ln>
                <a:solidFill>
                  <a:srgbClr val="C00000"/>
                </a:solidFill>
                <a:effectLst/>
                <a:uFillTx/>
                <a:latin typeface="+mn-lt"/>
                <a:ea typeface="+mn-ea"/>
                <a:cs typeface="+mn-cs"/>
                <a:sym typeface="Helvetica Light"/>
              </a:rPr>
              <a:t>Kubernetes</a:t>
            </a:r>
            <a:r>
              <a:rPr kumimoji="0" lang="zh-CN" altLang="en-US" sz="5000" b="1" i="1" u="none" strike="noStrike" cap="none" spc="0" normalizeH="0" baseline="0" dirty="0">
                <a:ln>
                  <a:noFill/>
                </a:ln>
                <a:solidFill>
                  <a:srgbClr val="C00000"/>
                </a:solidFill>
                <a:effectLst/>
                <a:uFillTx/>
                <a:latin typeface="+mn-lt"/>
                <a:ea typeface="+mn-ea"/>
                <a:cs typeface="+mn-cs"/>
                <a:sym typeface="Helvetica Light"/>
              </a:rPr>
              <a:t> </a:t>
            </a:r>
            <a:r>
              <a:rPr kumimoji="0" lang="en-US" altLang="zh-CN" sz="5000" b="1" i="1" u="none" strike="noStrike" cap="none" spc="0" normalizeH="0" baseline="0" dirty="0">
                <a:ln>
                  <a:noFill/>
                </a:ln>
                <a:solidFill>
                  <a:srgbClr val="C00000"/>
                </a:solidFill>
                <a:effectLst/>
                <a:uFillTx/>
                <a:latin typeface="+mn-lt"/>
                <a:ea typeface="+mn-ea"/>
                <a:cs typeface="+mn-cs"/>
                <a:sym typeface="Helvetica Light"/>
              </a:rPr>
              <a:t>Native</a:t>
            </a:r>
            <a:r>
              <a:rPr kumimoji="0" lang="zh-CN" altLang="en-US" sz="5000" b="1" i="1" u="none" strike="noStrike" cap="none" spc="0" normalizeH="0" baseline="0" dirty="0">
                <a:ln>
                  <a:noFill/>
                </a:ln>
                <a:solidFill>
                  <a:srgbClr val="C00000"/>
                </a:solidFill>
                <a:effectLst/>
                <a:uFillTx/>
                <a:latin typeface="+mn-lt"/>
                <a:ea typeface="+mn-ea"/>
                <a:cs typeface="+mn-cs"/>
                <a:sym typeface="Helvetica Light"/>
              </a:rPr>
              <a:t> </a:t>
            </a:r>
            <a:r>
              <a:rPr kumimoji="0" lang="en-US" altLang="zh-CN" sz="5000" b="1" i="1" u="none" strike="noStrike" cap="none" spc="0" normalizeH="0" baseline="0" dirty="0">
                <a:ln>
                  <a:noFill/>
                </a:ln>
                <a:solidFill>
                  <a:srgbClr val="C00000"/>
                </a:solidFill>
                <a:effectLst/>
                <a:uFillTx/>
                <a:latin typeface="+mn-lt"/>
                <a:ea typeface="+mn-ea"/>
                <a:cs typeface="+mn-cs"/>
                <a:sym typeface="Helvetica Light"/>
              </a:rPr>
              <a:t>Resource</a:t>
            </a:r>
            <a:endParaRPr kumimoji="0" lang="en-CN" sz="5000" b="1" i="1" u="none" strike="noStrike" cap="none" spc="0" normalizeH="0" baseline="0" dirty="0">
              <a:ln>
                <a:noFill/>
              </a:ln>
              <a:solidFill>
                <a:srgbClr val="C00000"/>
              </a:solidFill>
              <a:effectLst/>
              <a:uFillTx/>
              <a:latin typeface="+mn-lt"/>
              <a:ea typeface="+mn-ea"/>
              <a:cs typeface="+mn-cs"/>
              <a:sym typeface="Helvetica Light"/>
            </a:endParaRPr>
          </a:p>
        </p:txBody>
      </p:sp>
      <p:sp>
        <p:nvSpPr>
          <p:cNvPr id="10" name="TextBox 9">
            <a:extLst>
              <a:ext uri="{FF2B5EF4-FFF2-40B4-BE49-F238E27FC236}">
                <a16:creationId xmlns:a16="http://schemas.microsoft.com/office/drawing/2014/main" id="{092A7E7A-0BB8-6D9C-5294-3DDAD29B4CF1}"/>
              </a:ext>
            </a:extLst>
          </p:cNvPr>
          <p:cNvSpPr txBox="1"/>
          <p:nvPr/>
        </p:nvSpPr>
        <p:spPr>
          <a:xfrm>
            <a:off x="4795657" y="11114546"/>
            <a:ext cx="8208969"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b="0" i="0" dirty="0">
                <a:solidFill>
                  <a:srgbClr val="1C1E21"/>
                </a:solidFill>
                <a:effectLst/>
                <a:latin typeface="system-ui"/>
              </a:rPr>
              <a:t>The application delivery model behind </a:t>
            </a:r>
            <a:r>
              <a:rPr lang="en-US" altLang="zh-CN" sz="2800" dirty="0" err="1">
                <a:solidFill>
                  <a:srgbClr val="1C1E21"/>
                </a:solidFill>
                <a:latin typeface="system-ui"/>
              </a:rPr>
              <a:t>KubeVela</a:t>
            </a:r>
            <a:r>
              <a:rPr lang="en-US" sz="2800" b="0" i="0" dirty="0">
                <a:solidFill>
                  <a:srgbClr val="1C1E21"/>
                </a:solidFill>
                <a:effectLst/>
                <a:latin typeface="system-ui"/>
              </a:rPr>
              <a:t> is </a:t>
            </a:r>
            <a:r>
              <a:rPr lang="en-US" sz="2800" b="0" i="0" dirty="0">
                <a:effectLst/>
                <a:latin typeface="system-ui"/>
                <a:hlinkClick r:id="rId6"/>
              </a:rPr>
              <a:t>Open Application Model</a:t>
            </a:r>
            <a:r>
              <a:rPr lang="en-US" altLang="zh-CN" sz="2800" b="0" i="0" dirty="0">
                <a:effectLst/>
                <a:latin typeface="system-ui"/>
              </a:rPr>
              <a:t>(OAM)</a:t>
            </a:r>
            <a:r>
              <a:rPr lang="en-US" altLang="zh-CN" sz="2800" dirty="0">
                <a:latin typeface="system-ui"/>
              </a:rPr>
              <a:t>.</a:t>
            </a:r>
            <a:endParaRPr lang="en-CN" sz="2800" dirty="0"/>
          </a:p>
        </p:txBody>
      </p:sp>
      <p:pic>
        <p:nvPicPr>
          <p:cNvPr id="1026" name="Picture 2" descr="KubeVela - The Extensible App Platform Based on Open Application Model and  Kubernetes | KubeVela">
            <a:extLst>
              <a:ext uri="{FF2B5EF4-FFF2-40B4-BE49-F238E27FC236}">
                <a16:creationId xmlns:a16="http://schemas.microsoft.com/office/drawing/2014/main" id="{E7FBAACF-5396-7B12-48DC-B1D7E1287B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3406" y="10865659"/>
            <a:ext cx="2884780" cy="145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2679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Tittle"/>
          <p:cNvSpPr txBox="1"/>
          <p:nvPr/>
        </p:nvSpPr>
        <p:spPr>
          <a:xfrm>
            <a:off x="772820" y="709386"/>
            <a:ext cx="5908284"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Application</a:t>
            </a:r>
            <a:r>
              <a:rPr lang="zh-CN" altLang="en-US" dirty="0"/>
              <a:t> </a:t>
            </a:r>
            <a:r>
              <a:rPr lang="en-US" altLang="zh-CN" dirty="0"/>
              <a:t>Model</a:t>
            </a:r>
            <a:endParaRPr dirty="0"/>
          </a:p>
        </p:txBody>
      </p:sp>
      <p:sp>
        <p:nvSpPr>
          <p:cNvPr id="27" name="Lorem ipsum dolor sit amet, consectetur adipiscing elit. Praesent eget bibendum orci.">
            <a:extLst>
              <a:ext uri="{FF2B5EF4-FFF2-40B4-BE49-F238E27FC236}">
                <a16:creationId xmlns:a16="http://schemas.microsoft.com/office/drawing/2014/main" id="{16CA9A44-8F8E-0E39-C56D-C363F59D7464}"/>
              </a:ext>
            </a:extLst>
          </p:cNvPr>
          <p:cNvSpPr txBox="1"/>
          <p:nvPr/>
        </p:nvSpPr>
        <p:spPr>
          <a:xfrm>
            <a:off x="1341232" y="10542992"/>
            <a:ext cx="11794000" cy="20526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pPr marL="457200" indent="-457200">
              <a:buFont typeface="Wingdings" pitchFamily="2" charset="2"/>
              <a:buChar char="q"/>
            </a:pPr>
            <a:r>
              <a:rPr lang="en-US" altLang="zh-CN" sz="3600" dirty="0">
                <a:solidFill>
                  <a:schemeClr val="tx1"/>
                </a:solidFill>
              </a:rPr>
              <a:t>Programmable</a:t>
            </a:r>
            <a:r>
              <a:rPr lang="zh-CN" altLang="en-US" sz="3600" dirty="0">
                <a:solidFill>
                  <a:schemeClr val="tx1"/>
                </a:solidFill>
              </a:rPr>
              <a:t> </a:t>
            </a:r>
            <a:r>
              <a:rPr lang="en-US" altLang="zh-CN" sz="3600" dirty="0">
                <a:solidFill>
                  <a:schemeClr val="tx1"/>
                </a:solidFill>
              </a:rPr>
              <a:t>Extensibility</a:t>
            </a:r>
            <a:r>
              <a:rPr lang="zh-CN" altLang="en-US" sz="3600" dirty="0">
                <a:solidFill>
                  <a:schemeClr val="tx1"/>
                </a:solidFill>
              </a:rPr>
              <a:t> </a:t>
            </a:r>
            <a:r>
              <a:rPr lang="en-US" altLang="zh-CN" sz="3600" dirty="0">
                <a:solidFill>
                  <a:schemeClr val="tx1"/>
                </a:solidFill>
              </a:rPr>
              <a:t>with</a:t>
            </a:r>
            <a:r>
              <a:rPr lang="zh-CN" altLang="en-US" sz="3600" dirty="0"/>
              <a:t> </a:t>
            </a:r>
            <a:r>
              <a:rPr lang="en-US" altLang="zh-CN" sz="3600" b="1" dirty="0">
                <a:solidFill>
                  <a:srgbClr val="0070C0"/>
                </a:solidFill>
              </a:rPr>
              <a:t>CUE</a:t>
            </a:r>
            <a:r>
              <a:rPr lang="zh-CN" altLang="en-US" sz="3600" dirty="0"/>
              <a:t> </a:t>
            </a:r>
            <a:r>
              <a:rPr lang="en-US" altLang="zh-CN" sz="3600" dirty="0"/>
              <a:t>Configuration.</a:t>
            </a:r>
            <a:endParaRPr lang="en-US" altLang="zh-CN" sz="3600" dirty="0">
              <a:solidFill>
                <a:schemeClr val="tx1"/>
              </a:solidFill>
            </a:endParaRPr>
          </a:p>
          <a:p>
            <a:pPr marL="457200" indent="-457200">
              <a:buFont typeface="Wingdings" pitchFamily="2" charset="2"/>
              <a:buChar char="q"/>
            </a:pPr>
            <a:r>
              <a:rPr lang="en-US" altLang="zh-CN" sz="3600" dirty="0">
                <a:solidFill>
                  <a:schemeClr val="tx1"/>
                </a:solidFill>
              </a:rPr>
              <a:t>Abstraction</a:t>
            </a:r>
            <a:r>
              <a:rPr lang="zh-CN" altLang="en-US" sz="3600" dirty="0">
                <a:solidFill>
                  <a:schemeClr val="tx1"/>
                </a:solidFill>
              </a:rPr>
              <a:t> </a:t>
            </a:r>
            <a:r>
              <a:rPr lang="en-US" altLang="zh-CN" sz="3600" dirty="0">
                <a:solidFill>
                  <a:schemeClr val="tx1"/>
                </a:solidFill>
              </a:rPr>
              <a:t>from</a:t>
            </a:r>
            <a:r>
              <a:rPr lang="zh-CN" altLang="en-US" sz="3600" dirty="0">
                <a:solidFill>
                  <a:schemeClr val="tx1"/>
                </a:solidFill>
              </a:rPr>
              <a:t> </a:t>
            </a:r>
            <a:r>
              <a:rPr lang="en-US" altLang="zh-CN" sz="3600" dirty="0">
                <a:solidFill>
                  <a:schemeClr val="tx1"/>
                </a:solidFill>
              </a:rPr>
              <a:t>Best</a:t>
            </a:r>
            <a:r>
              <a:rPr lang="zh-CN" altLang="en-US" sz="3600" dirty="0">
                <a:solidFill>
                  <a:schemeClr val="tx1"/>
                </a:solidFill>
              </a:rPr>
              <a:t> </a:t>
            </a:r>
            <a:r>
              <a:rPr lang="en-US" altLang="zh-CN" sz="3600" dirty="0">
                <a:solidFill>
                  <a:schemeClr val="tx1"/>
                </a:solidFill>
              </a:rPr>
              <a:t>Practices.</a:t>
            </a:r>
          </a:p>
          <a:p>
            <a:pPr marL="457200" indent="-457200">
              <a:buFont typeface="Wingdings" pitchFamily="2" charset="2"/>
              <a:buChar char="q"/>
            </a:pPr>
            <a:r>
              <a:rPr lang="en-US" altLang="zh-CN" sz="3600" dirty="0">
                <a:solidFill>
                  <a:schemeClr val="tx1"/>
                </a:solidFill>
              </a:rPr>
              <a:t>Infrastructure</a:t>
            </a:r>
            <a:r>
              <a:rPr lang="zh-CN" altLang="en-US" sz="3600" dirty="0">
                <a:solidFill>
                  <a:schemeClr val="tx1"/>
                </a:solidFill>
              </a:rPr>
              <a:t> </a:t>
            </a:r>
            <a:r>
              <a:rPr lang="en-US" altLang="zh-CN" sz="3600" dirty="0">
                <a:solidFill>
                  <a:schemeClr val="tx1"/>
                </a:solidFill>
              </a:rPr>
              <a:t>Implementation</a:t>
            </a:r>
            <a:r>
              <a:rPr lang="zh-CN" altLang="en-US" sz="3600" dirty="0">
                <a:solidFill>
                  <a:schemeClr val="tx1"/>
                </a:solidFill>
              </a:rPr>
              <a:t> </a:t>
            </a:r>
            <a:r>
              <a:rPr lang="en-US" altLang="zh-CN" sz="3600" dirty="0">
                <a:solidFill>
                  <a:schemeClr val="tx1"/>
                </a:solidFill>
              </a:rPr>
              <a:t>agnostic.</a:t>
            </a:r>
            <a:endParaRPr lang="en-US" sz="3600" dirty="0">
              <a:solidFill>
                <a:schemeClr val="tx1"/>
              </a:solidFill>
            </a:endParaRPr>
          </a:p>
        </p:txBody>
      </p:sp>
      <p:pic>
        <p:nvPicPr>
          <p:cNvPr id="31" name="Picture 30">
            <a:extLst>
              <a:ext uri="{FF2B5EF4-FFF2-40B4-BE49-F238E27FC236}">
                <a16:creationId xmlns:a16="http://schemas.microsoft.com/office/drawing/2014/main" id="{D6DE09CD-A9EF-325A-BB9C-1C9C58D63CC6}"/>
              </a:ext>
            </a:extLst>
          </p:cNvPr>
          <p:cNvPicPr>
            <a:picLocks noChangeAspect="1"/>
          </p:cNvPicPr>
          <p:nvPr/>
        </p:nvPicPr>
        <p:blipFill>
          <a:blip r:embed="rId3"/>
          <a:stretch>
            <a:fillRect/>
          </a:stretch>
        </p:blipFill>
        <p:spPr>
          <a:xfrm>
            <a:off x="12662995" y="2808313"/>
            <a:ext cx="7772400" cy="7945670"/>
          </a:xfrm>
          <a:prstGeom prst="rect">
            <a:avLst/>
          </a:prstGeom>
          <a:effectLst>
            <a:outerShdw blurRad="50800" dist="38100" dir="2700000" algn="tl" rotWithShape="0">
              <a:prstClr val="black">
                <a:alpha val="40000"/>
              </a:prstClr>
            </a:outerShdw>
          </a:effectLst>
        </p:spPr>
      </p:pic>
      <p:sp>
        <p:nvSpPr>
          <p:cNvPr id="33" name="Rectangle 32">
            <a:extLst>
              <a:ext uri="{FF2B5EF4-FFF2-40B4-BE49-F238E27FC236}">
                <a16:creationId xmlns:a16="http://schemas.microsoft.com/office/drawing/2014/main" id="{63EBFB88-9B6E-2360-3C1A-4040838B0624}"/>
              </a:ext>
            </a:extLst>
          </p:cNvPr>
          <p:cNvSpPr/>
          <p:nvPr/>
        </p:nvSpPr>
        <p:spPr>
          <a:xfrm>
            <a:off x="12809984" y="5888430"/>
            <a:ext cx="2722884" cy="742584"/>
          </a:xfrm>
          <a:prstGeom prst="rect">
            <a:avLst/>
          </a:prstGeom>
          <a:noFill/>
          <a:ln w="25400" cap="flat">
            <a:solidFill>
              <a:schemeClr val="accent2"/>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8" name="Picture 57">
            <a:extLst>
              <a:ext uri="{FF2B5EF4-FFF2-40B4-BE49-F238E27FC236}">
                <a16:creationId xmlns:a16="http://schemas.microsoft.com/office/drawing/2014/main" id="{96466657-7EDE-9E77-3FB6-FAD8619ACBAA}"/>
              </a:ext>
            </a:extLst>
          </p:cNvPr>
          <p:cNvPicPr>
            <a:picLocks noChangeAspect="1"/>
          </p:cNvPicPr>
          <p:nvPr/>
        </p:nvPicPr>
        <p:blipFill rotWithShape="1">
          <a:blip r:embed="rId4"/>
          <a:srcRect t="1" r="-19394" b="-19967"/>
          <a:stretch/>
        </p:blipFill>
        <p:spPr>
          <a:xfrm>
            <a:off x="19461028" y="2447799"/>
            <a:ext cx="1317665" cy="1323971"/>
          </a:xfrm>
          <a:prstGeom prst="rect">
            <a:avLst/>
          </a:prstGeom>
        </p:spPr>
      </p:pic>
      <p:pic>
        <p:nvPicPr>
          <p:cNvPr id="2" name="Picture 1">
            <a:extLst>
              <a:ext uri="{FF2B5EF4-FFF2-40B4-BE49-F238E27FC236}">
                <a16:creationId xmlns:a16="http://schemas.microsoft.com/office/drawing/2014/main" id="{41900491-4DAB-454B-4727-ECBF90B8E9F1}"/>
              </a:ext>
            </a:extLst>
          </p:cNvPr>
          <p:cNvPicPr>
            <a:picLocks noChangeAspect="1"/>
          </p:cNvPicPr>
          <p:nvPr/>
        </p:nvPicPr>
        <p:blipFill>
          <a:blip r:embed="rId5"/>
          <a:stretch>
            <a:fillRect/>
          </a:stretch>
        </p:blipFill>
        <p:spPr>
          <a:xfrm>
            <a:off x="2444304" y="2808313"/>
            <a:ext cx="5557002" cy="6910630"/>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C54351E4-95DD-E556-EE89-F4CA0FFA960E}"/>
              </a:ext>
            </a:extLst>
          </p:cNvPr>
          <p:cNvSpPr/>
          <p:nvPr/>
        </p:nvSpPr>
        <p:spPr>
          <a:xfrm>
            <a:off x="3410465" y="5093925"/>
            <a:ext cx="4448431" cy="1393372"/>
          </a:xfrm>
          <a:prstGeom prst="rect">
            <a:avLst/>
          </a:prstGeom>
          <a:noFill/>
          <a:ln w="25400" cap="flat">
            <a:solidFill>
              <a:schemeClr val="accent2"/>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41" name="Elbow Connector 40">
            <a:extLst>
              <a:ext uri="{FF2B5EF4-FFF2-40B4-BE49-F238E27FC236}">
                <a16:creationId xmlns:a16="http://schemas.microsoft.com/office/drawing/2014/main" id="{0EE22A9B-8F65-097F-41C0-9AB63D2595EA}"/>
              </a:ext>
            </a:extLst>
          </p:cNvPr>
          <p:cNvCxnSpPr>
            <a:cxnSpLocks/>
            <a:stCxn id="4" idx="3"/>
            <a:endCxn id="33" idx="1"/>
          </p:cNvCxnSpPr>
          <p:nvPr/>
        </p:nvCxnSpPr>
        <p:spPr>
          <a:xfrm>
            <a:off x="7858896" y="5790611"/>
            <a:ext cx="4951088" cy="469111"/>
          </a:xfrm>
          <a:prstGeom prst="bentConnector3">
            <a:avLst>
              <a:gd name="adj1" fmla="val 50000"/>
            </a:avLst>
          </a:prstGeom>
          <a:noFill/>
          <a:ln w="6350"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sp>
        <p:nvSpPr>
          <p:cNvPr id="7" name="Lorem ipsum dolor sit amet, consectetur adipiscing elit. Praesent eget bibendum orci.">
            <a:extLst>
              <a:ext uri="{FF2B5EF4-FFF2-40B4-BE49-F238E27FC236}">
                <a16:creationId xmlns:a16="http://schemas.microsoft.com/office/drawing/2014/main" id="{6A9FF0F5-8FCD-D4FF-4C4C-AF28EE7E4578}"/>
              </a:ext>
            </a:extLst>
          </p:cNvPr>
          <p:cNvSpPr txBox="1"/>
          <p:nvPr/>
        </p:nvSpPr>
        <p:spPr>
          <a:xfrm>
            <a:off x="1714382" y="12348848"/>
            <a:ext cx="7016846" cy="58516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pPr marL="571500" indent="-571500" algn="ctr">
              <a:buFont typeface="Wingdings" pitchFamily="2" charset="2"/>
              <a:buChar char="q"/>
            </a:pPr>
            <a:endParaRPr lang="en-US" sz="2800" b="1" dirty="0">
              <a:solidFill>
                <a:srgbClr val="0070C0"/>
              </a:solidFill>
            </a:endParaRPr>
          </a:p>
        </p:txBody>
      </p:sp>
    </p:spTree>
    <p:extLst>
      <p:ext uri="{BB962C8B-B14F-4D97-AF65-F5344CB8AC3E}">
        <p14:creationId xmlns:p14="http://schemas.microsoft.com/office/powerpoint/2010/main" val="351461980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Tittle"/>
          <p:cNvSpPr txBox="1"/>
          <p:nvPr/>
        </p:nvSpPr>
        <p:spPr>
          <a:xfrm>
            <a:off x="772820" y="709386"/>
            <a:ext cx="5908284"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Application</a:t>
            </a:r>
            <a:r>
              <a:rPr lang="zh-CN" altLang="en-US" dirty="0"/>
              <a:t> </a:t>
            </a:r>
            <a:r>
              <a:rPr lang="en-US" altLang="zh-CN" dirty="0"/>
              <a:t>Model</a:t>
            </a:r>
            <a:endParaRPr dirty="0"/>
          </a:p>
        </p:txBody>
      </p:sp>
      <p:sp>
        <p:nvSpPr>
          <p:cNvPr id="8" name="Rectangle 7">
            <a:extLst>
              <a:ext uri="{FF2B5EF4-FFF2-40B4-BE49-F238E27FC236}">
                <a16:creationId xmlns:a16="http://schemas.microsoft.com/office/drawing/2014/main" id="{CD346DF7-68C2-6CED-2331-5A273E05E941}"/>
              </a:ext>
            </a:extLst>
          </p:cNvPr>
          <p:cNvSpPr/>
          <p:nvPr/>
        </p:nvSpPr>
        <p:spPr>
          <a:xfrm>
            <a:off x="1144317" y="4225954"/>
            <a:ext cx="2622576" cy="595035"/>
          </a:xfrm>
          <a:prstGeom prst="rect">
            <a:avLst/>
          </a:prstGeom>
          <a:noFill/>
          <a:ln w="381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2"/>
                </a:solidFill>
                <a:effectLst/>
                <a:uFillTx/>
                <a:latin typeface="+mn-lt"/>
                <a:ea typeface="+mn-ea"/>
                <a:cs typeface="+mn-cs"/>
                <a:sym typeface="Helvetica Light"/>
              </a:rPr>
              <a:t>WebService</a:t>
            </a:r>
          </a:p>
        </p:txBody>
      </p:sp>
      <p:sp>
        <p:nvSpPr>
          <p:cNvPr id="9" name="Rectangle 8">
            <a:extLst>
              <a:ext uri="{FF2B5EF4-FFF2-40B4-BE49-F238E27FC236}">
                <a16:creationId xmlns:a16="http://schemas.microsoft.com/office/drawing/2014/main" id="{037B1373-44FF-25E9-8C4F-FCC73D6DD6E6}"/>
              </a:ext>
            </a:extLst>
          </p:cNvPr>
          <p:cNvSpPr/>
          <p:nvPr/>
        </p:nvSpPr>
        <p:spPr>
          <a:xfrm>
            <a:off x="4315612" y="4225954"/>
            <a:ext cx="2499830" cy="595035"/>
          </a:xfrm>
          <a:prstGeom prst="rect">
            <a:avLst/>
          </a:prstGeom>
          <a:noFill/>
          <a:ln w="381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6"/>
                </a:solidFill>
                <a:effectLst/>
                <a:uFillTx/>
                <a:latin typeface="+mn-lt"/>
                <a:ea typeface="+mn-ea"/>
                <a:cs typeface="+mn-cs"/>
                <a:sym typeface="Helvetica Light"/>
              </a:rPr>
              <a:t>Scaler</a:t>
            </a:r>
          </a:p>
        </p:txBody>
      </p:sp>
      <p:sp>
        <p:nvSpPr>
          <p:cNvPr id="10" name="Rectangle 9">
            <a:extLst>
              <a:ext uri="{FF2B5EF4-FFF2-40B4-BE49-F238E27FC236}">
                <a16:creationId xmlns:a16="http://schemas.microsoft.com/office/drawing/2014/main" id="{A386F6A6-AA3F-A5D3-93F4-A8A91DC83D7B}"/>
              </a:ext>
            </a:extLst>
          </p:cNvPr>
          <p:cNvSpPr/>
          <p:nvPr/>
        </p:nvSpPr>
        <p:spPr>
          <a:xfrm>
            <a:off x="7442855" y="4225954"/>
            <a:ext cx="2499830" cy="595035"/>
          </a:xfrm>
          <a:prstGeom prst="rect">
            <a:avLst/>
          </a:prstGeom>
          <a:noFill/>
          <a:ln w="38100">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6"/>
                </a:solidFill>
                <a:effectLst/>
                <a:uFillTx/>
                <a:latin typeface="+mn-lt"/>
                <a:ea typeface="+mn-ea"/>
                <a:cs typeface="+mn-cs"/>
                <a:sym typeface="Helvetica Light"/>
              </a:rPr>
              <a:t>Gateway</a:t>
            </a:r>
          </a:p>
        </p:txBody>
      </p:sp>
      <p:sp>
        <p:nvSpPr>
          <p:cNvPr id="11" name="Rectangle 10">
            <a:extLst>
              <a:ext uri="{FF2B5EF4-FFF2-40B4-BE49-F238E27FC236}">
                <a16:creationId xmlns:a16="http://schemas.microsoft.com/office/drawing/2014/main" id="{78D172D6-BF60-B682-C3FD-3A32F1C122A5}"/>
              </a:ext>
            </a:extLst>
          </p:cNvPr>
          <p:cNvSpPr/>
          <p:nvPr/>
        </p:nvSpPr>
        <p:spPr>
          <a:xfrm>
            <a:off x="1144317" y="7889589"/>
            <a:ext cx="2622576" cy="595035"/>
          </a:xfrm>
          <a:prstGeom prst="rect">
            <a:avLst/>
          </a:prstGeom>
          <a:no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Deployment</a:t>
            </a:r>
          </a:p>
        </p:txBody>
      </p:sp>
      <p:sp>
        <p:nvSpPr>
          <p:cNvPr id="12" name="Rectangle 11">
            <a:extLst>
              <a:ext uri="{FF2B5EF4-FFF2-40B4-BE49-F238E27FC236}">
                <a16:creationId xmlns:a16="http://schemas.microsoft.com/office/drawing/2014/main" id="{EC6ADDCC-5344-46CC-6B0B-6ABA7CB5B3D7}"/>
              </a:ext>
            </a:extLst>
          </p:cNvPr>
          <p:cNvSpPr/>
          <p:nvPr/>
        </p:nvSpPr>
        <p:spPr>
          <a:xfrm>
            <a:off x="7442854" y="7859976"/>
            <a:ext cx="2486449" cy="595035"/>
          </a:xfrm>
          <a:prstGeom prst="rect">
            <a:avLst/>
          </a:prstGeom>
          <a:no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Service</a:t>
            </a:r>
          </a:p>
        </p:txBody>
      </p:sp>
      <p:sp>
        <p:nvSpPr>
          <p:cNvPr id="13" name="Rectangle 12">
            <a:extLst>
              <a:ext uri="{FF2B5EF4-FFF2-40B4-BE49-F238E27FC236}">
                <a16:creationId xmlns:a16="http://schemas.microsoft.com/office/drawing/2014/main" id="{C347E469-AB57-5719-2410-E93816A7A7A7}"/>
              </a:ext>
            </a:extLst>
          </p:cNvPr>
          <p:cNvSpPr/>
          <p:nvPr/>
        </p:nvSpPr>
        <p:spPr>
          <a:xfrm>
            <a:off x="7442854" y="8606099"/>
            <a:ext cx="2486449" cy="595035"/>
          </a:xfrm>
          <a:prstGeom prst="rect">
            <a:avLst/>
          </a:prstGeom>
          <a:noFill/>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Ingress</a:t>
            </a:r>
          </a:p>
        </p:txBody>
      </p:sp>
      <p:cxnSp>
        <p:nvCxnSpPr>
          <p:cNvPr id="14" name="Straight Arrow Connector 13">
            <a:extLst>
              <a:ext uri="{FF2B5EF4-FFF2-40B4-BE49-F238E27FC236}">
                <a16:creationId xmlns:a16="http://schemas.microsoft.com/office/drawing/2014/main" id="{52663A41-9987-B251-4B3E-4CA32E47B68E}"/>
              </a:ext>
            </a:extLst>
          </p:cNvPr>
          <p:cNvCxnSpPr>
            <a:cxnSpLocks/>
            <a:stCxn id="10" idx="2"/>
            <a:endCxn id="12" idx="0"/>
          </p:cNvCxnSpPr>
          <p:nvPr/>
        </p:nvCxnSpPr>
        <p:spPr>
          <a:xfrm flipH="1">
            <a:off x="8686079" y="4820989"/>
            <a:ext cx="6691" cy="3038987"/>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49DF5CAE-6E2A-9652-C57D-522477DCD71F}"/>
              </a:ext>
            </a:extLst>
          </p:cNvPr>
          <p:cNvSpPr txBox="1"/>
          <p:nvPr/>
        </p:nvSpPr>
        <p:spPr>
          <a:xfrm>
            <a:off x="8936869" y="7226007"/>
            <a:ext cx="11958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t>Outputs</a:t>
            </a:r>
            <a:endParaRPr kumimoji="0" lang="en-CN" sz="2400" b="0"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16" name="Straight Arrow Connector 15">
            <a:extLst>
              <a:ext uri="{FF2B5EF4-FFF2-40B4-BE49-F238E27FC236}">
                <a16:creationId xmlns:a16="http://schemas.microsoft.com/office/drawing/2014/main" id="{920B7A3A-137C-B226-AEA2-BE05085BA758}"/>
              </a:ext>
            </a:extLst>
          </p:cNvPr>
          <p:cNvCxnSpPr>
            <a:cxnSpLocks/>
            <a:stCxn id="8" idx="2"/>
            <a:endCxn id="11" idx="0"/>
          </p:cNvCxnSpPr>
          <p:nvPr/>
        </p:nvCxnSpPr>
        <p:spPr>
          <a:xfrm>
            <a:off x="2455605" y="4820989"/>
            <a:ext cx="0" cy="306860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2475B0EB-C3F8-5CA9-FC7F-4EC0BC0AC486}"/>
              </a:ext>
            </a:extLst>
          </p:cNvPr>
          <p:cNvSpPr txBox="1"/>
          <p:nvPr/>
        </p:nvSpPr>
        <p:spPr>
          <a:xfrm>
            <a:off x="2689194" y="7226007"/>
            <a:ext cx="104195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t>Output</a:t>
            </a:r>
            <a:endParaRPr kumimoji="0" lang="en-CN" sz="2400" b="0"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18" name="Elbow Connector 17">
            <a:extLst>
              <a:ext uri="{FF2B5EF4-FFF2-40B4-BE49-F238E27FC236}">
                <a16:creationId xmlns:a16="http://schemas.microsoft.com/office/drawing/2014/main" id="{4361E704-6ADF-4D70-6BA2-93CAE1F8B770}"/>
              </a:ext>
            </a:extLst>
          </p:cNvPr>
          <p:cNvCxnSpPr>
            <a:cxnSpLocks/>
            <a:stCxn id="9" idx="2"/>
            <a:endCxn id="11" idx="3"/>
          </p:cNvCxnSpPr>
          <p:nvPr/>
        </p:nvCxnSpPr>
        <p:spPr>
          <a:xfrm rot="5400000">
            <a:off x="2983151" y="5604731"/>
            <a:ext cx="3366118" cy="1798634"/>
          </a:xfrm>
          <a:prstGeom prst="bentConnector2">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0274E802-A5B8-759A-2C54-46F4EEB84775}"/>
              </a:ext>
            </a:extLst>
          </p:cNvPr>
          <p:cNvSpPr txBox="1"/>
          <p:nvPr/>
        </p:nvSpPr>
        <p:spPr>
          <a:xfrm>
            <a:off x="5806760" y="7226007"/>
            <a:ext cx="8896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CN" sz="2400" dirty="0"/>
              <a:t>Patch</a:t>
            </a:r>
            <a:endParaRPr kumimoji="0" lang="en-CN"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0" name="Rectangle 19">
            <a:extLst>
              <a:ext uri="{FF2B5EF4-FFF2-40B4-BE49-F238E27FC236}">
                <a16:creationId xmlns:a16="http://schemas.microsoft.com/office/drawing/2014/main" id="{9F1DA87A-3008-4538-3DDA-BE2E1609AC9F}"/>
              </a:ext>
            </a:extLst>
          </p:cNvPr>
          <p:cNvSpPr/>
          <p:nvPr/>
        </p:nvSpPr>
        <p:spPr>
          <a:xfrm>
            <a:off x="1144317" y="5484571"/>
            <a:ext cx="8798368" cy="595035"/>
          </a:xfrm>
          <a:prstGeom prst="rect">
            <a:avLst/>
          </a:prstGeom>
          <a:solidFill>
            <a:schemeClr val="bg1"/>
          </a:solidFill>
          <a:ln w="38100">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accent1">
                    <a:lumMod val="60000"/>
                    <a:lumOff val="40000"/>
                  </a:schemeClr>
                </a:solidFill>
                <a:effectLst/>
                <a:uFillTx/>
                <a:latin typeface="+mn-lt"/>
                <a:ea typeface="+mn-ea"/>
                <a:cs typeface="+mn-cs"/>
                <a:sym typeface="Helvetica Light"/>
              </a:rPr>
              <a:t>X-Definition</a:t>
            </a:r>
            <a:endParaRPr kumimoji="0" lang="en-CN" sz="3200" b="0" i="0" u="none" strike="noStrike" cap="none" spc="0" normalizeH="0" baseline="0" dirty="0">
              <a:ln>
                <a:noFill/>
              </a:ln>
              <a:solidFill>
                <a:schemeClr val="accent1">
                  <a:lumMod val="60000"/>
                  <a:lumOff val="40000"/>
                </a:schemeClr>
              </a:solidFill>
              <a:effectLst/>
              <a:uFillTx/>
              <a:latin typeface="+mn-lt"/>
              <a:ea typeface="+mn-ea"/>
              <a:cs typeface="+mn-cs"/>
              <a:sym typeface="Helvetica Light"/>
            </a:endParaRPr>
          </a:p>
        </p:txBody>
      </p:sp>
      <p:sp>
        <p:nvSpPr>
          <p:cNvPr id="21" name="Rectangle 20">
            <a:extLst>
              <a:ext uri="{FF2B5EF4-FFF2-40B4-BE49-F238E27FC236}">
                <a16:creationId xmlns:a16="http://schemas.microsoft.com/office/drawing/2014/main" id="{C8E26B2E-72FE-4C0E-71AB-2F44F18E5874}"/>
              </a:ext>
            </a:extLst>
          </p:cNvPr>
          <p:cNvSpPr/>
          <p:nvPr/>
        </p:nvSpPr>
        <p:spPr>
          <a:xfrm>
            <a:off x="1132033" y="6330562"/>
            <a:ext cx="2622576" cy="410369"/>
          </a:xfrm>
          <a:prstGeom prst="rect">
            <a:avLst/>
          </a:prstGeom>
          <a:solidFill>
            <a:schemeClr val="bg1"/>
          </a:solidFill>
          <a:ln w="12700">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1" i="0" u="none" strike="noStrike" cap="none" spc="0" normalizeH="0" baseline="0" dirty="0">
                <a:ln>
                  <a:noFill/>
                </a:ln>
                <a:solidFill>
                  <a:srgbClr val="00B050"/>
                </a:solidFill>
                <a:effectLst/>
                <a:uFillTx/>
                <a:latin typeface="+mn-lt"/>
                <a:ea typeface="+mn-ea"/>
                <a:cs typeface="+mn-cs"/>
                <a:sym typeface="Helvetica Light"/>
              </a:rPr>
              <a:t>Component</a:t>
            </a:r>
          </a:p>
        </p:txBody>
      </p:sp>
      <p:sp>
        <p:nvSpPr>
          <p:cNvPr id="24" name="Rectangle 23">
            <a:extLst>
              <a:ext uri="{FF2B5EF4-FFF2-40B4-BE49-F238E27FC236}">
                <a16:creationId xmlns:a16="http://schemas.microsoft.com/office/drawing/2014/main" id="{CD11F84B-F69C-BE16-7625-019F85A8B09E}"/>
              </a:ext>
            </a:extLst>
          </p:cNvPr>
          <p:cNvSpPr/>
          <p:nvPr/>
        </p:nvSpPr>
        <p:spPr>
          <a:xfrm>
            <a:off x="4321142" y="6333695"/>
            <a:ext cx="2494300" cy="410369"/>
          </a:xfrm>
          <a:prstGeom prst="rect">
            <a:avLst/>
          </a:prstGeom>
          <a:solidFill>
            <a:schemeClr val="bg1"/>
          </a:solidFill>
          <a:ln w="12700">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1" i="0" u="none" strike="noStrike" cap="none" spc="0" normalizeH="0" baseline="0" dirty="0">
                <a:ln>
                  <a:noFill/>
                </a:ln>
                <a:solidFill>
                  <a:schemeClr val="accent6">
                    <a:lumMod val="60000"/>
                    <a:lumOff val="40000"/>
                  </a:schemeClr>
                </a:solidFill>
                <a:effectLst/>
                <a:uFillTx/>
                <a:latin typeface="+mn-lt"/>
                <a:ea typeface="+mn-ea"/>
                <a:cs typeface="+mn-cs"/>
                <a:sym typeface="Helvetica Light"/>
              </a:rPr>
              <a:t>Trait</a:t>
            </a:r>
          </a:p>
        </p:txBody>
      </p:sp>
      <p:sp>
        <p:nvSpPr>
          <p:cNvPr id="25" name="Rectangle 24">
            <a:extLst>
              <a:ext uri="{FF2B5EF4-FFF2-40B4-BE49-F238E27FC236}">
                <a16:creationId xmlns:a16="http://schemas.microsoft.com/office/drawing/2014/main" id="{E2091133-5293-86FA-F539-F2257BB25317}"/>
              </a:ext>
            </a:extLst>
          </p:cNvPr>
          <p:cNvSpPr/>
          <p:nvPr/>
        </p:nvSpPr>
        <p:spPr>
          <a:xfrm>
            <a:off x="7435004" y="6326276"/>
            <a:ext cx="2494300" cy="410369"/>
          </a:xfrm>
          <a:prstGeom prst="rect">
            <a:avLst/>
          </a:prstGeom>
          <a:solidFill>
            <a:schemeClr val="bg1"/>
          </a:solidFill>
          <a:ln w="12700">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000" b="1" i="0" u="none" strike="noStrike" cap="none" spc="0" normalizeH="0" baseline="0" dirty="0">
                <a:ln>
                  <a:noFill/>
                </a:ln>
                <a:solidFill>
                  <a:schemeClr val="accent6">
                    <a:lumMod val="60000"/>
                    <a:lumOff val="40000"/>
                  </a:schemeClr>
                </a:solidFill>
                <a:effectLst/>
                <a:uFillTx/>
                <a:latin typeface="+mn-lt"/>
                <a:ea typeface="+mn-ea"/>
                <a:cs typeface="+mn-cs"/>
                <a:sym typeface="Helvetica Light"/>
              </a:rPr>
              <a:t>Trait</a:t>
            </a:r>
          </a:p>
        </p:txBody>
      </p:sp>
      <p:pic>
        <p:nvPicPr>
          <p:cNvPr id="26" name="Picture 25">
            <a:extLst>
              <a:ext uri="{FF2B5EF4-FFF2-40B4-BE49-F238E27FC236}">
                <a16:creationId xmlns:a16="http://schemas.microsoft.com/office/drawing/2014/main" id="{68818267-D8DA-720A-F262-BE9893A072A5}"/>
              </a:ext>
            </a:extLst>
          </p:cNvPr>
          <p:cNvPicPr>
            <a:picLocks noChangeAspect="1"/>
          </p:cNvPicPr>
          <p:nvPr/>
        </p:nvPicPr>
        <p:blipFill>
          <a:blip r:embed="rId3"/>
          <a:stretch>
            <a:fillRect/>
          </a:stretch>
        </p:blipFill>
        <p:spPr>
          <a:xfrm>
            <a:off x="822036" y="5201314"/>
            <a:ext cx="595035" cy="595035"/>
          </a:xfrm>
          <a:prstGeom prst="rect">
            <a:avLst/>
          </a:prstGeom>
        </p:spPr>
      </p:pic>
      <p:cxnSp>
        <p:nvCxnSpPr>
          <p:cNvPr id="3" name="Straight Arrow Connector 2">
            <a:extLst>
              <a:ext uri="{FF2B5EF4-FFF2-40B4-BE49-F238E27FC236}">
                <a16:creationId xmlns:a16="http://schemas.microsoft.com/office/drawing/2014/main" id="{E522E349-D6C7-5484-0CBD-590F83F57560}"/>
              </a:ext>
            </a:extLst>
          </p:cNvPr>
          <p:cNvCxnSpPr/>
          <p:nvPr/>
        </p:nvCxnSpPr>
        <p:spPr>
          <a:xfrm flipV="1">
            <a:off x="2455603" y="3534108"/>
            <a:ext cx="0" cy="689300"/>
          </a:xfrm>
          <a:prstGeom prst="straightConnector1">
            <a:avLst/>
          </a:prstGeom>
          <a:noFill/>
          <a:ln w="25400" cap="flat">
            <a:solidFill>
              <a:schemeClr val="accent2"/>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B89522B1-5CCC-AA91-789E-FCEA2C8BFBFF}"/>
              </a:ext>
            </a:extLst>
          </p:cNvPr>
          <p:cNvSpPr txBox="1"/>
          <p:nvPr/>
        </p:nvSpPr>
        <p:spPr>
          <a:xfrm>
            <a:off x="1904172" y="2882655"/>
            <a:ext cx="110286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accent2">
                    <a:lumMod val="75000"/>
                  </a:schemeClr>
                </a:solidFill>
                <a:effectLst/>
                <a:uFillTx/>
                <a:latin typeface="+mn-lt"/>
                <a:ea typeface="+mn-ea"/>
                <a:cs typeface="+mn-cs"/>
                <a:sym typeface="Helvetica Light"/>
              </a:rPr>
              <a:t>image</a:t>
            </a:r>
            <a:endParaRPr kumimoji="0" lang="en-CN" sz="2800" b="0" i="0" u="none" strike="noStrike" cap="none" spc="0" normalizeH="0" baseline="0" dirty="0">
              <a:ln>
                <a:noFill/>
              </a:ln>
              <a:solidFill>
                <a:schemeClr val="accent2">
                  <a:lumMod val="75000"/>
                </a:schemeClr>
              </a:solidFill>
              <a:effectLst/>
              <a:uFillTx/>
              <a:latin typeface="+mn-lt"/>
              <a:ea typeface="+mn-ea"/>
              <a:cs typeface="+mn-cs"/>
              <a:sym typeface="Helvetica Light"/>
            </a:endParaRPr>
          </a:p>
        </p:txBody>
      </p:sp>
      <p:cxnSp>
        <p:nvCxnSpPr>
          <p:cNvPr id="29" name="Straight Arrow Connector 28">
            <a:extLst>
              <a:ext uri="{FF2B5EF4-FFF2-40B4-BE49-F238E27FC236}">
                <a16:creationId xmlns:a16="http://schemas.microsoft.com/office/drawing/2014/main" id="{25422BE2-9B39-2F4C-7862-C672C7623D01}"/>
              </a:ext>
            </a:extLst>
          </p:cNvPr>
          <p:cNvCxnSpPr/>
          <p:nvPr/>
        </p:nvCxnSpPr>
        <p:spPr>
          <a:xfrm flipV="1">
            <a:off x="5565525" y="3534108"/>
            <a:ext cx="0" cy="689300"/>
          </a:xfrm>
          <a:prstGeom prst="straightConnector1">
            <a:avLst/>
          </a:prstGeom>
          <a:noFill/>
          <a:ln w="25400" cap="flat">
            <a:solidFill>
              <a:schemeClr val="accent6">
                <a:lumMod val="60000"/>
                <a:lumOff val="40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111E5D34-70B2-054E-7602-C4DF9FEB68FE}"/>
              </a:ext>
            </a:extLst>
          </p:cNvPr>
          <p:cNvSpPr txBox="1"/>
          <p:nvPr/>
        </p:nvSpPr>
        <p:spPr>
          <a:xfrm>
            <a:off x="4873831" y="2882655"/>
            <a:ext cx="138339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accent6">
                    <a:lumMod val="75000"/>
                  </a:schemeClr>
                </a:solidFill>
                <a:effectLst/>
                <a:uFillTx/>
                <a:latin typeface="+mn-lt"/>
                <a:ea typeface="+mn-ea"/>
                <a:cs typeface="+mn-cs"/>
                <a:sym typeface="Helvetica Light"/>
              </a:rPr>
              <a:t>replicas</a:t>
            </a:r>
            <a:endParaRPr kumimoji="0" lang="en-CN" sz="2800" b="0" i="0" u="none" strike="noStrike" cap="none" spc="0" normalizeH="0" baseline="0" dirty="0">
              <a:ln>
                <a:noFill/>
              </a:ln>
              <a:solidFill>
                <a:schemeClr val="accent6">
                  <a:lumMod val="75000"/>
                </a:schemeClr>
              </a:solidFill>
              <a:effectLst/>
              <a:uFillTx/>
              <a:latin typeface="+mn-lt"/>
              <a:ea typeface="+mn-ea"/>
              <a:cs typeface="+mn-cs"/>
              <a:sym typeface="Helvetica Light"/>
            </a:endParaRPr>
          </a:p>
        </p:txBody>
      </p:sp>
      <p:pic>
        <p:nvPicPr>
          <p:cNvPr id="31" name="Picture 30">
            <a:extLst>
              <a:ext uri="{FF2B5EF4-FFF2-40B4-BE49-F238E27FC236}">
                <a16:creationId xmlns:a16="http://schemas.microsoft.com/office/drawing/2014/main" id="{D6DE09CD-A9EF-325A-BB9C-1C9C58D63CC6}"/>
              </a:ext>
            </a:extLst>
          </p:cNvPr>
          <p:cNvPicPr>
            <a:picLocks noChangeAspect="1"/>
          </p:cNvPicPr>
          <p:nvPr/>
        </p:nvPicPr>
        <p:blipFill>
          <a:blip r:embed="rId4"/>
          <a:stretch>
            <a:fillRect/>
          </a:stretch>
        </p:blipFill>
        <p:spPr>
          <a:xfrm>
            <a:off x="12341720" y="848154"/>
            <a:ext cx="7772400" cy="7945670"/>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C0306672-7BCF-5725-8E31-E8A810810027}"/>
              </a:ext>
            </a:extLst>
          </p:cNvPr>
          <p:cNvPicPr>
            <a:picLocks noChangeAspect="1"/>
          </p:cNvPicPr>
          <p:nvPr/>
        </p:nvPicPr>
        <p:blipFill>
          <a:blip r:embed="rId5"/>
          <a:stretch>
            <a:fillRect/>
          </a:stretch>
        </p:blipFill>
        <p:spPr>
          <a:xfrm>
            <a:off x="15141743" y="7461969"/>
            <a:ext cx="7747000" cy="5295900"/>
          </a:xfrm>
          <a:prstGeom prst="rect">
            <a:avLst/>
          </a:prstGeom>
          <a:effectLst>
            <a:outerShdw blurRad="50800" dist="38100" dir="2700000" algn="tl" rotWithShape="0">
              <a:prstClr val="black">
                <a:alpha val="40000"/>
              </a:prstClr>
            </a:outerShdw>
          </a:effectLst>
        </p:spPr>
      </p:pic>
      <p:sp>
        <p:nvSpPr>
          <p:cNvPr id="33" name="Rectangle 32">
            <a:extLst>
              <a:ext uri="{FF2B5EF4-FFF2-40B4-BE49-F238E27FC236}">
                <a16:creationId xmlns:a16="http://schemas.microsoft.com/office/drawing/2014/main" id="{63EBFB88-9B6E-2360-3C1A-4040838B0624}"/>
              </a:ext>
            </a:extLst>
          </p:cNvPr>
          <p:cNvSpPr/>
          <p:nvPr/>
        </p:nvSpPr>
        <p:spPr>
          <a:xfrm>
            <a:off x="12488709" y="3928271"/>
            <a:ext cx="2722884" cy="742584"/>
          </a:xfrm>
          <a:prstGeom prst="rect">
            <a:avLst/>
          </a:prstGeom>
          <a:noFill/>
          <a:ln w="25400" cap="flat">
            <a:solidFill>
              <a:schemeClr val="accent2"/>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Rectangle 33">
            <a:extLst>
              <a:ext uri="{FF2B5EF4-FFF2-40B4-BE49-F238E27FC236}">
                <a16:creationId xmlns:a16="http://schemas.microsoft.com/office/drawing/2014/main" id="{FB4CEB40-1000-0A52-76E2-6F2884C60E1F}"/>
              </a:ext>
            </a:extLst>
          </p:cNvPr>
          <p:cNvSpPr/>
          <p:nvPr/>
        </p:nvSpPr>
        <p:spPr>
          <a:xfrm>
            <a:off x="1507525" y="2808314"/>
            <a:ext cx="1873560" cy="713240"/>
          </a:xfrm>
          <a:prstGeom prst="rect">
            <a:avLst/>
          </a:prstGeom>
          <a:noFill/>
          <a:ln w="25400" cap="flat">
            <a:solidFill>
              <a:schemeClr val="accent2"/>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41" name="Elbow Connector 40">
            <a:extLst>
              <a:ext uri="{FF2B5EF4-FFF2-40B4-BE49-F238E27FC236}">
                <a16:creationId xmlns:a16="http://schemas.microsoft.com/office/drawing/2014/main" id="{0EE22A9B-8F65-097F-41C0-9AB63D2595EA}"/>
              </a:ext>
            </a:extLst>
          </p:cNvPr>
          <p:cNvCxnSpPr>
            <a:cxnSpLocks/>
            <a:stCxn id="34" idx="0"/>
            <a:endCxn id="33" idx="1"/>
          </p:cNvCxnSpPr>
          <p:nvPr/>
        </p:nvCxnSpPr>
        <p:spPr>
          <a:xfrm rot="16200000" flipH="1">
            <a:off x="6720882" y="-1468264"/>
            <a:ext cx="1491249" cy="10044404"/>
          </a:xfrm>
          <a:prstGeom prst="bentConnector4">
            <a:avLst>
              <a:gd name="adj1" fmla="val -15329"/>
              <a:gd name="adj2" fmla="val 86895"/>
            </a:avLst>
          </a:prstGeom>
          <a:noFill/>
          <a:ln w="6350"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sp>
        <p:nvSpPr>
          <p:cNvPr id="45" name="Rectangle 44">
            <a:extLst>
              <a:ext uri="{FF2B5EF4-FFF2-40B4-BE49-F238E27FC236}">
                <a16:creationId xmlns:a16="http://schemas.microsoft.com/office/drawing/2014/main" id="{0E1C551C-C065-A026-406A-233639AF2411}"/>
              </a:ext>
            </a:extLst>
          </p:cNvPr>
          <p:cNvSpPr/>
          <p:nvPr/>
        </p:nvSpPr>
        <p:spPr>
          <a:xfrm>
            <a:off x="15471245" y="10592125"/>
            <a:ext cx="5189251" cy="986156"/>
          </a:xfrm>
          <a:prstGeom prst="rect">
            <a:avLst/>
          </a:prstGeom>
          <a:noFill/>
          <a:ln w="25400" cap="flat">
            <a:solidFill>
              <a:schemeClr val="accent6">
                <a:lumMod val="75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sp>
        <p:nvSpPr>
          <p:cNvPr id="46" name="Rectangle 45">
            <a:extLst>
              <a:ext uri="{FF2B5EF4-FFF2-40B4-BE49-F238E27FC236}">
                <a16:creationId xmlns:a16="http://schemas.microsoft.com/office/drawing/2014/main" id="{619D901A-FFEB-F6C1-8EE1-36456A23CAB8}"/>
              </a:ext>
            </a:extLst>
          </p:cNvPr>
          <p:cNvSpPr/>
          <p:nvPr/>
        </p:nvSpPr>
        <p:spPr>
          <a:xfrm>
            <a:off x="4681072" y="2792774"/>
            <a:ext cx="1873560" cy="713240"/>
          </a:xfrm>
          <a:prstGeom prst="rect">
            <a:avLst/>
          </a:prstGeom>
          <a:noFill/>
          <a:ln w="25400" cap="flat">
            <a:solidFill>
              <a:schemeClr val="accent6">
                <a:lumMod val="75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47" name="Elbow Connector 46">
            <a:extLst>
              <a:ext uri="{FF2B5EF4-FFF2-40B4-BE49-F238E27FC236}">
                <a16:creationId xmlns:a16="http://schemas.microsoft.com/office/drawing/2014/main" id="{2CA01404-EBD2-1884-1FC0-5A17B46FC52E}"/>
              </a:ext>
            </a:extLst>
          </p:cNvPr>
          <p:cNvCxnSpPr>
            <a:cxnSpLocks/>
            <a:stCxn id="46" idx="3"/>
            <a:endCxn id="45" idx="1"/>
          </p:cNvCxnSpPr>
          <p:nvPr/>
        </p:nvCxnSpPr>
        <p:spPr>
          <a:xfrm>
            <a:off x="6554632" y="3149394"/>
            <a:ext cx="8916613" cy="7935809"/>
          </a:xfrm>
          <a:prstGeom prst="bentConnector3">
            <a:avLst>
              <a:gd name="adj1" fmla="val 48337"/>
            </a:avLst>
          </a:prstGeom>
          <a:noFill/>
          <a:ln w="6350" cap="flat">
            <a:solidFill>
              <a:schemeClr val="accent6">
                <a:lumMod val="75000"/>
              </a:schemeClr>
            </a:solidFill>
            <a:prstDash val="solid"/>
            <a:miter lim="400000"/>
          </a:ln>
          <a:effectLst/>
          <a:sp3d/>
        </p:spPr>
        <p:style>
          <a:lnRef idx="0">
            <a:scrgbClr r="0" g="0" b="0"/>
          </a:lnRef>
          <a:fillRef idx="0">
            <a:scrgbClr r="0" g="0" b="0"/>
          </a:fillRef>
          <a:effectRef idx="0">
            <a:scrgbClr r="0" g="0" b="0"/>
          </a:effectRef>
          <a:fontRef idx="none"/>
        </p:style>
      </p:cxnSp>
      <p:pic>
        <p:nvPicPr>
          <p:cNvPr id="58" name="Picture 57">
            <a:extLst>
              <a:ext uri="{FF2B5EF4-FFF2-40B4-BE49-F238E27FC236}">
                <a16:creationId xmlns:a16="http://schemas.microsoft.com/office/drawing/2014/main" id="{96466657-7EDE-9E77-3FB6-FAD8619ACBAA}"/>
              </a:ext>
            </a:extLst>
          </p:cNvPr>
          <p:cNvPicPr>
            <a:picLocks noChangeAspect="1"/>
          </p:cNvPicPr>
          <p:nvPr/>
        </p:nvPicPr>
        <p:blipFill rotWithShape="1">
          <a:blip r:embed="rId3"/>
          <a:srcRect t="1" r="-19394" b="-19967"/>
          <a:stretch/>
        </p:blipFill>
        <p:spPr>
          <a:xfrm>
            <a:off x="19139753" y="487640"/>
            <a:ext cx="1317665" cy="1323971"/>
          </a:xfrm>
          <a:prstGeom prst="rect">
            <a:avLst/>
          </a:prstGeom>
        </p:spPr>
      </p:pic>
      <p:pic>
        <p:nvPicPr>
          <p:cNvPr id="59" name="Picture 58">
            <a:extLst>
              <a:ext uri="{FF2B5EF4-FFF2-40B4-BE49-F238E27FC236}">
                <a16:creationId xmlns:a16="http://schemas.microsoft.com/office/drawing/2014/main" id="{093A8EFB-16EF-C2FC-F120-7E5DA05DFE7C}"/>
              </a:ext>
            </a:extLst>
          </p:cNvPr>
          <p:cNvPicPr>
            <a:picLocks noChangeAspect="1"/>
          </p:cNvPicPr>
          <p:nvPr/>
        </p:nvPicPr>
        <p:blipFill rotWithShape="1">
          <a:blip r:embed="rId3"/>
          <a:srcRect t="1" r="-19394" b="-19967"/>
          <a:stretch/>
        </p:blipFill>
        <p:spPr>
          <a:xfrm>
            <a:off x="22229910" y="7035945"/>
            <a:ext cx="1317665" cy="1323971"/>
          </a:xfrm>
          <a:prstGeom prst="rect">
            <a:avLst/>
          </a:prstGeom>
        </p:spPr>
      </p:pic>
      <p:sp>
        <p:nvSpPr>
          <p:cNvPr id="2" name="Lorem ipsum dolor sit amet, consectetur adipiscing elit. Praesent eget bibendum orci.">
            <a:extLst>
              <a:ext uri="{FF2B5EF4-FFF2-40B4-BE49-F238E27FC236}">
                <a16:creationId xmlns:a16="http://schemas.microsoft.com/office/drawing/2014/main" id="{3A380824-BB55-AE56-BF15-77C93BC92FCC}"/>
              </a:ext>
            </a:extLst>
          </p:cNvPr>
          <p:cNvSpPr txBox="1"/>
          <p:nvPr/>
        </p:nvSpPr>
        <p:spPr>
          <a:xfrm>
            <a:off x="1341232" y="11207757"/>
            <a:ext cx="11794000" cy="72308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pPr marL="457200" indent="-457200">
              <a:buFont typeface="Wingdings" pitchFamily="2" charset="2"/>
              <a:buChar char="q"/>
            </a:pPr>
            <a:r>
              <a:rPr lang="zh-CN" altLang="en-US" sz="3600" dirty="0">
                <a:solidFill>
                  <a:schemeClr val="tx1"/>
                </a:solidFill>
              </a:rPr>
              <a:t> </a:t>
            </a:r>
            <a:r>
              <a:rPr lang="en-US" altLang="zh-CN" sz="3600" dirty="0">
                <a:solidFill>
                  <a:schemeClr val="tx1"/>
                </a:solidFill>
              </a:rPr>
              <a:t>Separation</a:t>
            </a:r>
            <a:r>
              <a:rPr lang="zh-CN" altLang="en-US" sz="3600" dirty="0">
                <a:solidFill>
                  <a:schemeClr val="tx1"/>
                </a:solidFill>
              </a:rPr>
              <a:t> </a:t>
            </a:r>
            <a:r>
              <a:rPr lang="en-US" altLang="zh-CN" sz="3600" dirty="0">
                <a:solidFill>
                  <a:schemeClr val="tx1"/>
                </a:solidFill>
              </a:rPr>
              <a:t>of</a:t>
            </a:r>
            <a:r>
              <a:rPr lang="zh-CN" altLang="en-US" sz="3600" dirty="0">
                <a:solidFill>
                  <a:schemeClr val="tx1"/>
                </a:solidFill>
              </a:rPr>
              <a:t> </a:t>
            </a:r>
            <a:r>
              <a:rPr lang="en-US" altLang="zh-CN" sz="3600">
                <a:solidFill>
                  <a:schemeClr val="tx1"/>
                </a:solidFill>
              </a:rPr>
              <a:t>Concerns</a:t>
            </a:r>
            <a:endParaRPr lang="en-US" sz="3600" dirty="0">
              <a:solidFill>
                <a:schemeClr val="tx1"/>
              </a:solidFill>
            </a:endParaRPr>
          </a:p>
        </p:txBody>
      </p:sp>
    </p:spTree>
    <p:extLst>
      <p:ext uri="{BB962C8B-B14F-4D97-AF65-F5344CB8AC3E}">
        <p14:creationId xmlns:p14="http://schemas.microsoft.com/office/powerpoint/2010/main" val="137447267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C87300-0B73-342D-9694-3CF2826742E2}"/>
              </a:ext>
            </a:extLst>
          </p:cNvPr>
          <p:cNvSpPr/>
          <p:nvPr/>
        </p:nvSpPr>
        <p:spPr>
          <a:xfrm>
            <a:off x="3595924" y="6329352"/>
            <a:ext cx="8797271" cy="1087477"/>
          </a:xfrm>
          <a:prstGeom prst="rect">
            <a:avLst/>
          </a:prstGeom>
          <a:solidFill>
            <a:schemeClr val="bg1"/>
          </a:solidFill>
          <a:ln w="38100">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lumMod val="60000"/>
                    <a:lumOff val="40000"/>
                  </a:schemeClr>
                </a:solidFill>
                <a:effectLst/>
                <a:uFillTx/>
                <a:latin typeface="+mn-lt"/>
                <a:ea typeface="+mn-ea"/>
                <a:cs typeface="+mn-cs"/>
                <a:sym typeface="Helvetica Light"/>
              </a:rPr>
              <a:t>Gateway</a:t>
            </a:r>
          </a:p>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accent1">
                    <a:lumMod val="60000"/>
                    <a:lumOff val="40000"/>
                  </a:schemeClr>
                </a:solidFill>
                <a:effectLst/>
                <a:uFillTx/>
                <a:latin typeface="+mn-lt"/>
                <a:ea typeface="+mn-ea"/>
                <a:cs typeface="+mn-cs"/>
                <a:sym typeface="Helvetica Light"/>
              </a:rPr>
              <a:t>TraitDefinition</a:t>
            </a:r>
          </a:p>
        </p:txBody>
      </p:sp>
      <p:cxnSp>
        <p:nvCxnSpPr>
          <p:cNvPr id="4" name="Straight Arrow Connector 3">
            <a:extLst>
              <a:ext uri="{FF2B5EF4-FFF2-40B4-BE49-F238E27FC236}">
                <a16:creationId xmlns:a16="http://schemas.microsoft.com/office/drawing/2014/main" id="{227CB6D6-2465-542E-4B76-8790BECC7417}"/>
              </a:ext>
            </a:extLst>
          </p:cNvPr>
          <p:cNvCxnSpPr/>
          <p:nvPr/>
        </p:nvCxnSpPr>
        <p:spPr>
          <a:xfrm flipV="1">
            <a:off x="5324008" y="5640052"/>
            <a:ext cx="0" cy="689300"/>
          </a:xfrm>
          <a:prstGeom prst="straightConnector1">
            <a:avLst/>
          </a:prstGeom>
          <a:noFill/>
          <a:ln w="25400" cap="flat">
            <a:solidFill>
              <a:schemeClr val="accent1">
                <a:lumMod val="60000"/>
                <a:lumOff val="40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6" name="TextBox 5">
            <a:extLst>
              <a:ext uri="{FF2B5EF4-FFF2-40B4-BE49-F238E27FC236}">
                <a16:creationId xmlns:a16="http://schemas.microsoft.com/office/drawing/2014/main" id="{FE5B83D1-3E7A-2059-2F27-414BBA3DE3DA}"/>
              </a:ext>
            </a:extLst>
          </p:cNvPr>
          <p:cNvSpPr txBox="1"/>
          <p:nvPr/>
        </p:nvSpPr>
        <p:spPr>
          <a:xfrm>
            <a:off x="4912839" y="4988599"/>
            <a:ext cx="82234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chemeClr val="accent1">
                    <a:lumMod val="60000"/>
                    <a:lumOff val="40000"/>
                  </a:schemeClr>
                </a:solidFill>
                <a:effectLst/>
                <a:uFillTx/>
                <a:latin typeface="+mn-lt"/>
                <a:ea typeface="+mn-ea"/>
                <a:cs typeface="+mn-cs"/>
                <a:sym typeface="Helvetica Light"/>
              </a:rPr>
              <a:t>path</a:t>
            </a:r>
          </a:p>
        </p:txBody>
      </p:sp>
      <p:cxnSp>
        <p:nvCxnSpPr>
          <p:cNvPr id="7" name="Straight Arrow Connector 6">
            <a:extLst>
              <a:ext uri="{FF2B5EF4-FFF2-40B4-BE49-F238E27FC236}">
                <a16:creationId xmlns:a16="http://schemas.microsoft.com/office/drawing/2014/main" id="{478174EB-1DFE-2BF2-6CD6-3628F8463761}"/>
              </a:ext>
            </a:extLst>
          </p:cNvPr>
          <p:cNvCxnSpPr/>
          <p:nvPr/>
        </p:nvCxnSpPr>
        <p:spPr>
          <a:xfrm flipV="1">
            <a:off x="7094439" y="5622447"/>
            <a:ext cx="0" cy="689300"/>
          </a:xfrm>
          <a:prstGeom prst="straightConnector1">
            <a:avLst/>
          </a:prstGeom>
          <a:noFill/>
          <a:ln w="25400" cap="flat">
            <a:solidFill>
              <a:schemeClr val="accent1">
                <a:lumMod val="60000"/>
                <a:lumOff val="40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BA2E8713-74FD-15BF-5FD4-92EE67E422CB}"/>
              </a:ext>
            </a:extLst>
          </p:cNvPr>
          <p:cNvSpPr txBox="1"/>
          <p:nvPr/>
        </p:nvSpPr>
        <p:spPr>
          <a:xfrm>
            <a:off x="6723345" y="4970994"/>
            <a:ext cx="74219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chemeClr val="accent1">
                    <a:lumMod val="60000"/>
                    <a:lumOff val="40000"/>
                  </a:schemeClr>
                </a:solidFill>
                <a:effectLst/>
                <a:uFillTx/>
                <a:latin typeface="+mn-lt"/>
                <a:ea typeface="+mn-ea"/>
                <a:cs typeface="+mn-cs"/>
                <a:sym typeface="Helvetica Light"/>
              </a:rPr>
              <a:t>port</a:t>
            </a:r>
          </a:p>
        </p:txBody>
      </p:sp>
      <p:cxnSp>
        <p:nvCxnSpPr>
          <p:cNvPr id="9" name="Straight Arrow Connector 8">
            <a:extLst>
              <a:ext uri="{FF2B5EF4-FFF2-40B4-BE49-F238E27FC236}">
                <a16:creationId xmlns:a16="http://schemas.microsoft.com/office/drawing/2014/main" id="{9B801B00-9B43-35AC-57F8-E942FBD8E0BC}"/>
              </a:ext>
            </a:extLst>
          </p:cNvPr>
          <p:cNvCxnSpPr/>
          <p:nvPr/>
        </p:nvCxnSpPr>
        <p:spPr>
          <a:xfrm flipV="1">
            <a:off x="8856929" y="5642962"/>
            <a:ext cx="0" cy="689300"/>
          </a:xfrm>
          <a:prstGeom prst="straightConnector1">
            <a:avLst/>
          </a:prstGeom>
          <a:noFill/>
          <a:ln w="25400" cap="flat">
            <a:solidFill>
              <a:schemeClr val="accent1">
                <a:lumMod val="60000"/>
                <a:lumOff val="40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62222888-87BC-C978-4D5C-2B9893D5A939}"/>
              </a:ext>
            </a:extLst>
          </p:cNvPr>
          <p:cNvSpPr txBox="1"/>
          <p:nvPr/>
        </p:nvSpPr>
        <p:spPr>
          <a:xfrm>
            <a:off x="8385649" y="4991509"/>
            <a:ext cx="94256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chemeClr val="accent1">
                    <a:lumMod val="60000"/>
                    <a:lumOff val="40000"/>
                  </a:schemeClr>
                </a:solidFill>
                <a:effectLst/>
                <a:uFillTx/>
                <a:latin typeface="+mn-lt"/>
                <a:ea typeface="+mn-ea"/>
                <a:cs typeface="+mn-cs"/>
                <a:sym typeface="Helvetica Light"/>
              </a:rPr>
              <a:t>class</a:t>
            </a:r>
          </a:p>
        </p:txBody>
      </p:sp>
      <p:cxnSp>
        <p:nvCxnSpPr>
          <p:cNvPr id="21" name="Straight Arrow Connector 20">
            <a:extLst>
              <a:ext uri="{FF2B5EF4-FFF2-40B4-BE49-F238E27FC236}">
                <a16:creationId xmlns:a16="http://schemas.microsoft.com/office/drawing/2014/main" id="{68665DEB-09D9-7F90-68A0-944AB47C60BD}"/>
              </a:ext>
            </a:extLst>
          </p:cNvPr>
          <p:cNvCxnSpPr/>
          <p:nvPr/>
        </p:nvCxnSpPr>
        <p:spPr>
          <a:xfrm flipV="1">
            <a:off x="10721646" y="5629741"/>
            <a:ext cx="0" cy="689300"/>
          </a:xfrm>
          <a:prstGeom prst="straightConnector1">
            <a:avLst/>
          </a:prstGeom>
          <a:noFill/>
          <a:ln w="25400" cap="flat">
            <a:solidFill>
              <a:schemeClr val="accent1">
                <a:lumMod val="60000"/>
                <a:lumOff val="40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88F8BCF8-87EE-1146-C45D-431E443197E2}"/>
              </a:ext>
            </a:extLst>
          </p:cNvPr>
          <p:cNvSpPr txBox="1"/>
          <p:nvPr/>
        </p:nvSpPr>
        <p:spPr>
          <a:xfrm>
            <a:off x="10070029" y="4978288"/>
            <a:ext cx="130324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2800" b="0" i="0" u="none" strike="noStrike" cap="none" spc="0" normalizeH="0" baseline="0" dirty="0">
                <a:ln>
                  <a:noFill/>
                </a:ln>
                <a:solidFill>
                  <a:schemeClr val="accent1">
                    <a:lumMod val="60000"/>
                    <a:lumOff val="40000"/>
                  </a:schemeClr>
                </a:solidFill>
                <a:effectLst/>
                <a:uFillTx/>
                <a:latin typeface="+mn-lt"/>
                <a:ea typeface="+mn-ea"/>
                <a:cs typeface="+mn-cs"/>
                <a:sym typeface="Helvetica Light"/>
              </a:rPr>
              <a:t>domain</a:t>
            </a:r>
          </a:p>
        </p:txBody>
      </p:sp>
      <p:sp>
        <p:nvSpPr>
          <p:cNvPr id="23" name="Rectangle 22">
            <a:extLst>
              <a:ext uri="{FF2B5EF4-FFF2-40B4-BE49-F238E27FC236}">
                <a16:creationId xmlns:a16="http://schemas.microsoft.com/office/drawing/2014/main" id="{0C59F8FA-6A64-B4B2-0FFE-9C200E54E415}"/>
              </a:ext>
            </a:extLst>
          </p:cNvPr>
          <p:cNvSpPr/>
          <p:nvPr/>
        </p:nvSpPr>
        <p:spPr>
          <a:xfrm>
            <a:off x="2092801" y="8028025"/>
            <a:ext cx="2479199" cy="595035"/>
          </a:xfrm>
          <a:prstGeom prst="rect">
            <a:avLst/>
          </a:prstGeom>
          <a:solidFill>
            <a:schemeClr val="bg1"/>
          </a:solidFill>
          <a:ln w="38100">
            <a:solidFill>
              <a:schemeClr val="tx1"/>
            </a:solidFill>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Deployment</a:t>
            </a:r>
          </a:p>
        </p:txBody>
      </p:sp>
      <p:sp>
        <p:nvSpPr>
          <p:cNvPr id="26" name="Rectangle 25">
            <a:extLst>
              <a:ext uri="{FF2B5EF4-FFF2-40B4-BE49-F238E27FC236}">
                <a16:creationId xmlns:a16="http://schemas.microsoft.com/office/drawing/2014/main" id="{D9C5C3B6-DC4C-8094-6344-1B709E2D2B5D}"/>
              </a:ext>
            </a:extLst>
          </p:cNvPr>
          <p:cNvSpPr/>
          <p:nvPr/>
        </p:nvSpPr>
        <p:spPr>
          <a:xfrm>
            <a:off x="2092801" y="8951829"/>
            <a:ext cx="2479199" cy="595035"/>
          </a:xfrm>
          <a:prstGeom prst="rect">
            <a:avLst/>
          </a:prstGeom>
          <a:solidFill>
            <a:schemeClr val="bg1"/>
          </a:solidFill>
          <a:ln w="38100">
            <a:solidFill>
              <a:schemeClr val="tx1"/>
            </a:solidFill>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StatefulSet</a:t>
            </a:r>
          </a:p>
        </p:txBody>
      </p:sp>
      <p:sp>
        <p:nvSpPr>
          <p:cNvPr id="27" name="Rectangle 26">
            <a:extLst>
              <a:ext uri="{FF2B5EF4-FFF2-40B4-BE49-F238E27FC236}">
                <a16:creationId xmlns:a16="http://schemas.microsoft.com/office/drawing/2014/main" id="{76EE73B0-6F0A-0A75-919E-2CA43A244238}"/>
              </a:ext>
            </a:extLst>
          </p:cNvPr>
          <p:cNvSpPr/>
          <p:nvPr/>
        </p:nvSpPr>
        <p:spPr>
          <a:xfrm>
            <a:off x="2092801" y="9873980"/>
            <a:ext cx="2479199" cy="595035"/>
          </a:xfrm>
          <a:prstGeom prst="rect">
            <a:avLst/>
          </a:prstGeom>
          <a:solidFill>
            <a:schemeClr val="bg1"/>
          </a:solidFill>
          <a:ln w="38100">
            <a:solidFill>
              <a:schemeClr val="tx1"/>
            </a:solidFill>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CloneSet</a:t>
            </a:r>
          </a:p>
        </p:txBody>
      </p:sp>
      <p:sp>
        <p:nvSpPr>
          <p:cNvPr id="29" name="Rectangle 28">
            <a:extLst>
              <a:ext uri="{FF2B5EF4-FFF2-40B4-BE49-F238E27FC236}">
                <a16:creationId xmlns:a16="http://schemas.microsoft.com/office/drawing/2014/main" id="{31F6192A-9B8D-36A6-BF90-04702D774551}"/>
              </a:ext>
            </a:extLst>
          </p:cNvPr>
          <p:cNvSpPr/>
          <p:nvPr/>
        </p:nvSpPr>
        <p:spPr>
          <a:xfrm>
            <a:off x="5220223" y="8936738"/>
            <a:ext cx="2479200" cy="595035"/>
          </a:xfrm>
          <a:prstGeom prst="rect">
            <a:avLst/>
          </a:prstGeom>
          <a:solidFill>
            <a:schemeClr val="bg1"/>
          </a:solidFill>
          <a:ln w="38100">
            <a:solidFill>
              <a:schemeClr val="tx1"/>
            </a:solidFill>
            <a:prstDash val="solid"/>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Service</a:t>
            </a:r>
          </a:p>
        </p:txBody>
      </p:sp>
      <p:sp>
        <p:nvSpPr>
          <p:cNvPr id="30" name="Rectangle 29">
            <a:extLst>
              <a:ext uri="{FF2B5EF4-FFF2-40B4-BE49-F238E27FC236}">
                <a16:creationId xmlns:a16="http://schemas.microsoft.com/office/drawing/2014/main" id="{58C68392-FCD6-5B6E-F603-F0DCFB61B7CE}"/>
              </a:ext>
            </a:extLst>
          </p:cNvPr>
          <p:cNvSpPr/>
          <p:nvPr/>
        </p:nvSpPr>
        <p:spPr>
          <a:xfrm>
            <a:off x="8347646" y="8937343"/>
            <a:ext cx="2479200" cy="595035"/>
          </a:xfrm>
          <a:prstGeom prst="rect">
            <a:avLst/>
          </a:prstGeom>
          <a:solidFill>
            <a:schemeClr val="bg1"/>
          </a:solidFill>
          <a:ln w="38100">
            <a:solidFill>
              <a:schemeClr val="tx1"/>
            </a:solidFill>
            <a:prstDash val="solid"/>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CN" sz="3200" b="0" i="0" u="none" strike="noStrike" cap="none" spc="0" normalizeH="0" baseline="0" dirty="0">
                <a:ln>
                  <a:noFill/>
                </a:ln>
                <a:solidFill>
                  <a:schemeClr val="tx1"/>
                </a:solidFill>
                <a:effectLst/>
                <a:uFillTx/>
                <a:latin typeface="+mn-lt"/>
                <a:ea typeface="+mn-ea"/>
                <a:cs typeface="+mn-cs"/>
                <a:sym typeface="Helvetica Light"/>
              </a:rPr>
              <a:t>Ingress</a:t>
            </a:r>
          </a:p>
        </p:txBody>
      </p:sp>
      <p:cxnSp>
        <p:nvCxnSpPr>
          <p:cNvPr id="31" name="Straight Arrow Connector 30">
            <a:extLst>
              <a:ext uri="{FF2B5EF4-FFF2-40B4-BE49-F238E27FC236}">
                <a16:creationId xmlns:a16="http://schemas.microsoft.com/office/drawing/2014/main" id="{B382610B-B7A7-35F6-3F86-4F239819CFF6}"/>
              </a:ext>
            </a:extLst>
          </p:cNvPr>
          <p:cNvCxnSpPr>
            <a:cxnSpLocks/>
            <a:endCxn id="29" idx="0"/>
          </p:cNvCxnSpPr>
          <p:nvPr/>
        </p:nvCxnSpPr>
        <p:spPr>
          <a:xfrm>
            <a:off x="6459823" y="7401738"/>
            <a:ext cx="0" cy="1535000"/>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4" name="Straight Arrow Connector 33">
            <a:extLst>
              <a:ext uri="{FF2B5EF4-FFF2-40B4-BE49-F238E27FC236}">
                <a16:creationId xmlns:a16="http://schemas.microsoft.com/office/drawing/2014/main" id="{377958E2-19D0-D326-B486-B08AA79E0011}"/>
              </a:ext>
            </a:extLst>
          </p:cNvPr>
          <p:cNvCxnSpPr>
            <a:cxnSpLocks/>
            <a:endCxn id="30" idx="0"/>
          </p:cNvCxnSpPr>
          <p:nvPr/>
        </p:nvCxnSpPr>
        <p:spPr>
          <a:xfrm>
            <a:off x="9587246" y="7416829"/>
            <a:ext cx="0" cy="1520514"/>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F0F06290-06FE-33AE-5E28-38268B9C3B8B}"/>
              </a:ext>
            </a:extLst>
          </p:cNvPr>
          <p:cNvCxnSpPr>
            <a:cxnSpLocks/>
            <a:stCxn id="29" idx="3"/>
            <a:endCxn id="30" idx="1"/>
          </p:cNvCxnSpPr>
          <p:nvPr/>
        </p:nvCxnSpPr>
        <p:spPr>
          <a:xfrm>
            <a:off x="7699423" y="9234256"/>
            <a:ext cx="648223" cy="605"/>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BEDE2881-2FDE-D371-689A-C07952889408}"/>
              </a:ext>
            </a:extLst>
          </p:cNvPr>
          <p:cNvCxnSpPr>
            <a:cxnSpLocks/>
          </p:cNvCxnSpPr>
          <p:nvPr/>
        </p:nvCxnSpPr>
        <p:spPr>
          <a:xfrm>
            <a:off x="4596308" y="9249346"/>
            <a:ext cx="648223" cy="605"/>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B0A7235E-9B54-4992-3CF0-9D18F9EE2566}"/>
              </a:ext>
            </a:extLst>
          </p:cNvPr>
          <p:cNvCxnSpPr>
            <a:cxnSpLocks/>
          </p:cNvCxnSpPr>
          <p:nvPr/>
        </p:nvCxnSpPr>
        <p:spPr>
          <a:xfrm>
            <a:off x="4595419" y="10171497"/>
            <a:ext cx="325000" cy="0"/>
          </a:xfrm>
          <a:prstGeom prst="straightConnector1">
            <a:avLst/>
          </a:prstGeom>
          <a:noFill/>
          <a:ln w="254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a16="http://schemas.microsoft.com/office/drawing/2014/main" id="{A028DD5A-2DAC-7858-5EAC-E6BE2FD9341C}"/>
              </a:ext>
            </a:extLst>
          </p:cNvPr>
          <p:cNvCxnSpPr>
            <a:cxnSpLocks/>
          </p:cNvCxnSpPr>
          <p:nvPr/>
        </p:nvCxnSpPr>
        <p:spPr>
          <a:xfrm>
            <a:off x="4582819" y="8325239"/>
            <a:ext cx="337600" cy="0"/>
          </a:xfrm>
          <a:prstGeom prst="straightConnector1">
            <a:avLst/>
          </a:prstGeom>
          <a:noFill/>
          <a:ln w="254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589F3FA0-B0A1-CBD3-5F60-D6C2C08E5FFB}"/>
              </a:ext>
            </a:extLst>
          </p:cNvPr>
          <p:cNvCxnSpPr>
            <a:cxnSpLocks/>
          </p:cNvCxnSpPr>
          <p:nvPr/>
        </p:nvCxnSpPr>
        <p:spPr>
          <a:xfrm flipV="1">
            <a:off x="4920419" y="8325239"/>
            <a:ext cx="0" cy="1846258"/>
          </a:xfrm>
          <a:prstGeom prst="straightConnector1">
            <a:avLst/>
          </a:prstGeom>
          <a:noFill/>
          <a:ln w="254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pic>
        <p:nvPicPr>
          <p:cNvPr id="11" name="Picture 10">
            <a:extLst>
              <a:ext uri="{FF2B5EF4-FFF2-40B4-BE49-F238E27FC236}">
                <a16:creationId xmlns:a16="http://schemas.microsoft.com/office/drawing/2014/main" id="{6A768038-4006-D2ED-14A3-3EA265D0128F}"/>
              </a:ext>
            </a:extLst>
          </p:cNvPr>
          <p:cNvPicPr>
            <a:picLocks noChangeAspect="1"/>
          </p:cNvPicPr>
          <p:nvPr/>
        </p:nvPicPr>
        <p:blipFill rotWithShape="1">
          <a:blip r:embed="rId2"/>
          <a:srcRect l="3153" t="1609" r="4026" b="1057"/>
          <a:stretch/>
        </p:blipFill>
        <p:spPr>
          <a:xfrm>
            <a:off x="13132244" y="1716066"/>
            <a:ext cx="6109184" cy="11436263"/>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E2FAFF18-3D06-DE5F-49D1-0C345826037B}"/>
              </a:ext>
            </a:extLst>
          </p:cNvPr>
          <p:cNvPicPr>
            <a:picLocks noChangeAspect="1"/>
          </p:cNvPicPr>
          <p:nvPr/>
        </p:nvPicPr>
        <p:blipFill rotWithShape="1">
          <a:blip r:embed="rId3"/>
          <a:srcRect t="1" r="-19394" b="-19967"/>
          <a:stretch/>
        </p:blipFill>
        <p:spPr>
          <a:xfrm>
            <a:off x="18287137" y="1439599"/>
            <a:ext cx="1317665" cy="1323971"/>
          </a:xfrm>
          <a:prstGeom prst="rect">
            <a:avLst/>
          </a:prstGeom>
        </p:spPr>
      </p:pic>
      <p:sp>
        <p:nvSpPr>
          <p:cNvPr id="13" name="Rectangle 12">
            <a:extLst>
              <a:ext uri="{FF2B5EF4-FFF2-40B4-BE49-F238E27FC236}">
                <a16:creationId xmlns:a16="http://schemas.microsoft.com/office/drawing/2014/main" id="{1774180C-BF0A-28BE-7AD3-F4ACF37B931E}"/>
              </a:ext>
            </a:extLst>
          </p:cNvPr>
          <p:cNvSpPr/>
          <p:nvPr/>
        </p:nvSpPr>
        <p:spPr>
          <a:xfrm>
            <a:off x="13354196" y="3569917"/>
            <a:ext cx="3820438" cy="1418681"/>
          </a:xfrm>
          <a:prstGeom prst="rect">
            <a:avLst/>
          </a:prstGeom>
          <a:noFill/>
          <a:ln w="25400" cap="flat">
            <a:solidFill>
              <a:schemeClr val="accent1">
                <a:lumMod val="60000"/>
                <a:lumOff val="40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Rectangle 9">
            <a:extLst>
              <a:ext uri="{FF2B5EF4-FFF2-40B4-BE49-F238E27FC236}">
                <a16:creationId xmlns:a16="http://schemas.microsoft.com/office/drawing/2014/main" id="{4536CDF9-0D2C-6A9D-9E14-0325D725A5CC}"/>
              </a:ext>
            </a:extLst>
          </p:cNvPr>
          <p:cNvSpPr/>
          <p:nvPr/>
        </p:nvSpPr>
        <p:spPr>
          <a:xfrm>
            <a:off x="4656309" y="4808838"/>
            <a:ext cx="7366336" cy="713240"/>
          </a:xfrm>
          <a:prstGeom prst="rect">
            <a:avLst/>
          </a:prstGeom>
          <a:noFill/>
          <a:ln w="25400" cap="flat">
            <a:solidFill>
              <a:schemeClr val="accent1">
                <a:lumMod val="60000"/>
                <a:lumOff val="40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14" name="Straight Connector 13">
            <a:extLst>
              <a:ext uri="{FF2B5EF4-FFF2-40B4-BE49-F238E27FC236}">
                <a16:creationId xmlns:a16="http://schemas.microsoft.com/office/drawing/2014/main" id="{08FC3D81-AB8A-2B86-10D6-9F5B2F086527}"/>
              </a:ext>
            </a:extLst>
          </p:cNvPr>
          <p:cNvCxnSpPr>
            <a:cxnSpLocks/>
            <a:stCxn id="10" idx="3"/>
            <a:endCxn id="13" idx="1"/>
          </p:cNvCxnSpPr>
          <p:nvPr/>
        </p:nvCxnSpPr>
        <p:spPr>
          <a:xfrm flipV="1">
            <a:off x="12022645" y="4279258"/>
            <a:ext cx="1331551" cy="886200"/>
          </a:xfrm>
          <a:prstGeom prst="line">
            <a:avLst/>
          </a:prstGeom>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2E2159B-7524-2F1E-2261-F21BBF780EE8}"/>
              </a:ext>
            </a:extLst>
          </p:cNvPr>
          <p:cNvSpPr/>
          <p:nvPr/>
        </p:nvSpPr>
        <p:spPr>
          <a:xfrm>
            <a:off x="13455794" y="7671404"/>
            <a:ext cx="5684467" cy="4859219"/>
          </a:xfrm>
          <a:prstGeom prst="rect">
            <a:avLst/>
          </a:prstGeom>
          <a:noFill/>
          <a:ln w="25400" cap="flat">
            <a:solidFill>
              <a:schemeClr val="accent4"/>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CN"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Lorem ipsum dolor sit amet, consectetur adipiscing elit. Praesent eget bibendum orci.">
            <a:extLst>
              <a:ext uri="{FF2B5EF4-FFF2-40B4-BE49-F238E27FC236}">
                <a16:creationId xmlns:a16="http://schemas.microsoft.com/office/drawing/2014/main" id="{C45B70D4-695B-D008-4810-885D5783F981}"/>
              </a:ext>
            </a:extLst>
          </p:cNvPr>
          <p:cNvSpPr txBox="1"/>
          <p:nvPr/>
        </p:nvSpPr>
        <p:spPr>
          <a:xfrm>
            <a:off x="614039" y="11200702"/>
            <a:ext cx="7016846" cy="58516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20000"/>
              </a:lnSpc>
              <a:defRPr sz="3400" spc="68">
                <a:solidFill>
                  <a:srgbClr val="373D41"/>
                </a:solidFill>
                <a:latin typeface="Univers LT Std 47 Light Condens"/>
                <a:ea typeface="Univers LT Std 47 Light Condens"/>
                <a:cs typeface="Univers LT Std 47 Light Condens"/>
                <a:sym typeface="Univers LT Std 47 Light Condens"/>
              </a:defRPr>
            </a:lvl1pPr>
          </a:lstStyle>
          <a:p>
            <a:pPr marL="571500" indent="-571500" algn="ctr">
              <a:buFont typeface="Wingdings" pitchFamily="2" charset="2"/>
              <a:buChar char="q"/>
            </a:pPr>
            <a:r>
              <a:rPr lang="en-US" altLang="zh-CN" sz="2800" b="1" dirty="0">
                <a:solidFill>
                  <a:schemeClr val="tx1"/>
                </a:solidFill>
              </a:rPr>
              <a:t>Applies</a:t>
            </a:r>
            <a:r>
              <a:rPr lang="zh-CN" altLang="en-US" sz="2800" b="1" dirty="0">
                <a:solidFill>
                  <a:schemeClr val="tx1"/>
                </a:solidFill>
              </a:rPr>
              <a:t> </a:t>
            </a:r>
            <a:r>
              <a:rPr lang="en-US" altLang="zh-CN" sz="2800" b="1" dirty="0">
                <a:solidFill>
                  <a:schemeClr val="tx1"/>
                </a:solidFill>
              </a:rPr>
              <a:t>to</a:t>
            </a:r>
            <a:r>
              <a:rPr lang="zh-CN" altLang="en-US" sz="2800" b="1" dirty="0">
                <a:solidFill>
                  <a:schemeClr val="tx1"/>
                </a:solidFill>
              </a:rPr>
              <a:t> </a:t>
            </a:r>
            <a:r>
              <a:rPr lang="en-US" altLang="zh-CN" sz="2800" b="1" dirty="0">
                <a:solidFill>
                  <a:schemeClr val="tx1"/>
                </a:solidFill>
              </a:rPr>
              <a:t>different</a:t>
            </a:r>
            <a:r>
              <a:rPr lang="zh-CN" altLang="en-US" sz="2800" b="1" dirty="0">
                <a:solidFill>
                  <a:schemeClr val="tx1"/>
                </a:solidFill>
              </a:rPr>
              <a:t> </a:t>
            </a:r>
            <a:r>
              <a:rPr lang="en-US" altLang="zh-CN" sz="2800" b="1" dirty="0">
                <a:solidFill>
                  <a:schemeClr val="tx1"/>
                </a:solidFill>
              </a:rPr>
              <a:t>workloads.</a:t>
            </a:r>
            <a:endParaRPr lang="en-US" sz="2800" b="1" dirty="0">
              <a:solidFill>
                <a:schemeClr val="tx1"/>
              </a:solidFill>
            </a:endParaRPr>
          </a:p>
        </p:txBody>
      </p:sp>
      <p:pic>
        <p:nvPicPr>
          <p:cNvPr id="24" name="Picture 23">
            <a:extLst>
              <a:ext uri="{FF2B5EF4-FFF2-40B4-BE49-F238E27FC236}">
                <a16:creationId xmlns:a16="http://schemas.microsoft.com/office/drawing/2014/main" id="{6F08425D-F3E1-C5C1-477A-9160BD1F87E7}"/>
              </a:ext>
            </a:extLst>
          </p:cNvPr>
          <p:cNvPicPr>
            <a:picLocks noChangeAspect="1"/>
          </p:cNvPicPr>
          <p:nvPr/>
        </p:nvPicPr>
        <p:blipFill>
          <a:blip r:embed="rId4"/>
          <a:stretch>
            <a:fillRect/>
          </a:stretch>
        </p:blipFill>
        <p:spPr>
          <a:xfrm>
            <a:off x="17799071" y="8247542"/>
            <a:ext cx="6109184" cy="1923955"/>
          </a:xfrm>
          <a:prstGeom prst="rect">
            <a:avLst/>
          </a:prstGeom>
          <a:effectLst>
            <a:outerShdw blurRad="50800" dist="38100" dir="8100000" algn="tr" rotWithShape="0">
              <a:prstClr val="black">
                <a:alpha val="40000"/>
              </a:prstClr>
            </a:outerShdw>
          </a:effectLst>
        </p:spPr>
      </p:pic>
      <p:sp>
        <p:nvSpPr>
          <p:cNvPr id="12" name="Tittle">
            <a:extLst>
              <a:ext uri="{FF2B5EF4-FFF2-40B4-BE49-F238E27FC236}">
                <a16:creationId xmlns:a16="http://schemas.microsoft.com/office/drawing/2014/main" id="{541C47BF-BBB4-DAE6-80C0-5EB2C57F3657}"/>
              </a:ext>
            </a:extLst>
          </p:cNvPr>
          <p:cNvSpPr txBox="1"/>
          <p:nvPr/>
        </p:nvSpPr>
        <p:spPr>
          <a:xfrm>
            <a:off x="772820" y="709386"/>
            <a:ext cx="5908284" cy="11022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120000"/>
              </a:lnSpc>
              <a:defRPr sz="5800" spc="116">
                <a:solidFill>
                  <a:srgbClr val="373D41"/>
                </a:solidFill>
                <a:latin typeface="Univers LT Std 57 Condensed"/>
                <a:ea typeface="Univers LT Std 57 Condensed"/>
                <a:cs typeface="Univers LT Std 57 Condensed"/>
                <a:sym typeface="Univers LT Std 57 Condensed"/>
              </a:defRPr>
            </a:lvl1pPr>
          </a:lstStyle>
          <a:p>
            <a:r>
              <a:rPr lang="en-US" dirty="0"/>
              <a:t>Application</a:t>
            </a:r>
            <a:r>
              <a:rPr lang="zh-CN" altLang="en-US" dirty="0"/>
              <a:t> </a:t>
            </a:r>
            <a:r>
              <a:rPr lang="en-US" altLang="zh-CN" dirty="0"/>
              <a:t>Model</a:t>
            </a:r>
            <a:endParaRPr dirty="0"/>
          </a:p>
        </p:txBody>
      </p:sp>
    </p:spTree>
    <p:extLst>
      <p:ext uri="{BB962C8B-B14F-4D97-AF65-F5344CB8AC3E}">
        <p14:creationId xmlns:p14="http://schemas.microsoft.com/office/powerpoint/2010/main" val="91771786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16886</TotalTime>
  <Words>2469</Words>
  <Application>Microsoft Macintosh PowerPoint</Application>
  <PresentationFormat>Custom</PresentationFormat>
  <Paragraphs>659</Paragraphs>
  <Slides>33</Slides>
  <Notes>16</Notes>
  <HiddenSlides>1</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33</vt:i4>
      </vt:variant>
    </vt:vector>
  </HeadingPairs>
  <TitlesOfParts>
    <vt:vector size="58" baseType="lpstr">
      <vt:lpstr>-apple-system</vt:lpstr>
      <vt:lpstr>Alibaba PuHuiTi 2 65 Medium</vt:lpstr>
      <vt:lpstr>Alibaba PuHuiTi H</vt:lpstr>
      <vt:lpstr>Alibaba PuHuiTi L</vt:lpstr>
      <vt:lpstr>Alibaba PuHuiTi M</vt:lpstr>
      <vt:lpstr>Alibaba-PuHuiTi-R</vt:lpstr>
      <vt:lpstr>Hei</vt:lpstr>
      <vt:lpstr>微软雅黑</vt:lpstr>
      <vt:lpstr>system-ui</vt:lpstr>
      <vt:lpstr>Univers LT Std 47 Light Condens</vt:lpstr>
      <vt:lpstr>Univers LT Std 57 Condensed</vt:lpstr>
      <vt:lpstr>Alibaba Sans</vt:lpstr>
      <vt:lpstr>Arial</vt:lpstr>
      <vt:lpstr>Calibri</vt:lpstr>
      <vt:lpstr>Comic Sans MS</vt:lpstr>
      <vt:lpstr>Consolas</vt:lpstr>
      <vt:lpstr>Helvetica</vt:lpstr>
      <vt:lpstr>Helvetica Light</vt:lpstr>
      <vt:lpstr>Helvetica Neue</vt:lpstr>
      <vt:lpstr>Helvetica Neue Medium</vt:lpstr>
      <vt:lpstr>Lato</vt:lpstr>
      <vt:lpstr>Roboto</vt:lpstr>
      <vt:lpstr>Tamil MN</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735</cp:revision>
  <dcterms:modified xsi:type="dcterms:W3CDTF">2023-02-21T14:40:57Z</dcterms:modified>
</cp:coreProperties>
</file>